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 id="2147483703" r:id="rId5"/>
    <p:sldMasterId id="2147483648" r:id="rId6"/>
    <p:sldMasterId id="2147483660" r:id="rId7"/>
  </p:sldMasterIdLst>
  <p:notesMasterIdLst>
    <p:notesMasterId r:id="rId43"/>
  </p:notesMasterIdLst>
  <p:sldIdLst>
    <p:sldId id="289" r:id="rId8"/>
    <p:sldId id="296" r:id="rId9"/>
    <p:sldId id="1158" r:id="rId10"/>
    <p:sldId id="298" r:id="rId11"/>
    <p:sldId id="1143" r:id="rId12"/>
    <p:sldId id="1177" r:id="rId13"/>
    <p:sldId id="1187" r:id="rId14"/>
    <p:sldId id="1186" r:id="rId15"/>
    <p:sldId id="1185" r:id="rId16"/>
    <p:sldId id="1181" r:id="rId17"/>
    <p:sldId id="1182" r:id="rId18"/>
    <p:sldId id="891" r:id="rId19"/>
    <p:sldId id="713" r:id="rId20"/>
    <p:sldId id="712" r:id="rId21"/>
    <p:sldId id="715" r:id="rId22"/>
    <p:sldId id="896" r:id="rId23"/>
    <p:sldId id="935" r:id="rId24"/>
    <p:sldId id="936" r:id="rId25"/>
    <p:sldId id="937" r:id="rId26"/>
    <p:sldId id="898" r:id="rId27"/>
    <p:sldId id="899" r:id="rId28"/>
    <p:sldId id="900" r:id="rId29"/>
    <p:sldId id="941" r:id="rId30"/>
    <p:sldId id="942" r:id="rId31"/>
    <p:sldId id="904" r:id="rId32"/>
    <p:sldId id="344" r:id="rId33"/>
    <p:sldId id="908" r:id="rId34"/>
    <p:sldId id="945" r:id="rId35"/>
    <p:sldId id="348" r:id="rId36"/>
    <p:sldId id="940" r:id="rId37"/>
    <p:sldId id="946" r:id="rId38"/>
    <p:sldId id="938" r:id="rId39"/>
    <p:sldId id="947" r:id="rId40"/>
    <p:sldId id="704" r:id="rId41"/>
    <p:sldId id="1171"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584"/>
    <a:srgbClr val="E66A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E314C4-D629-91D7-573F-19B5CB101989}" v="572" dt="2025-09-25T13:18:49.8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002" autoAdjust="0"/>
  </p:normalViewPr>
  <p:slideViewPr>
    <p:cSldViewPr snapToGrid="0">
      <p:cViewPr varScale="1">
        <p:scale>
          <a:sx n="81" d="100"/>
          <a:sy n="81" d="100"/>
        </p:scale>
        <p:origin x="17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A8D695-0133-491A-AE98-2C7E61D23910}" type="doc">
      <dgm:prSet loTypeId="urn:microsoft.com/office/officeart/2005/8/layout/chevron1" loCatId="process" qsTypeId="urn:microsoft.com/office/officeart/2005/8/quickstyle/simple1" qsCatId="simple" csTypeId="urn:microsoft.com/office/officeart/2005/8/colors/accent2_2" csCatId="accent2" phldr="1"/>
      <dgm:spPr/>
    </dgm:pt>
    <dgm:pt modelId="{3B82C846-2223-4A74-8A7C-4A51435CB451}">
      <dgm:prSet phldrT="[Text]" phldr="0"/>
      <dgm:spPr/>
      <dgm:t>
        <a:bodyPr/>
        <a:lstStyle/>
        <a:p>
          <a:r>
            <a:rPr lang="en-US">
              <a:latin typeface="Arial" panose="020B0604020202020204"/>
            </a:rPr>
            <a:t>Resource</a:t>
          </a:r>
          <a:endParaRPr lang="en-US"/>
        </a:p>
      </dgm:t>
    </dgm:pt>
    <dgm:pt modelId="{477AC7FB-49EA-4D8F-B13B-F0BE614584EC}" type="parTrans" cxnId="{D7187239-77C6-47B3-8D07-62F72A552C90}">
      <dgm:prSet/>
      <dgm:spPr/>
    </dgm:pt>
    <dgm:pt modelId="{9F064059-EFD4-4194-90AB-0AE7AE3BC75C}" type="sibTrans" cxnId="{D7187239-77C6-47B3-8D07-62F72A552C90}">
      <dgm:prSet/>
      <dgm:spPr/>
      <dgm:t>
        <a:bodyPr/>
        <a:lstStyle/>
        <a:p>
          <a:endParaRPr lang="en-US"/>
        </a:p>
      </dgm:t>
    </dgm:pt>
    <dgm:pt modelId="{340F48A4-0A75-4BCF-A2EB-3005F11721FB}">
      <dgm:prSet phldrT="[Text]" phldr="0"/>
      <dgm:spPr/>
      <dgm:t>
        <a:bodyPr/>
        <a:lstStyle/>
        <a:p>
          <a:r>
            <a:rPr lang="en-US">
              <a:latin typeface="Arial" panose="020B0604020202020204"/>
            </a:rPr>
            <a:t>State</a:t>
          </a:r>
          <a:endParaRPr lang="en-US"/>
        </a:p>
      </dgm:t>
    </dgm:pt>
    <dgm:pt modelId="{15F66B9C-8D22-47B7-A4DC-E76FAA94AE98}" type="parTrans" cxnId="{FBF2A110-84B2-4D22-BA0D-42DBB7627919}">
      <dgm:prSet/>
      <dgm:spPr/>
    </dgm:pt>
    <dgm:pt modelId="{415A74EB-6C16-4098-8104-0FBA269F5D92}" type="sibTrans" cxnId="{FBF2A110-84B2-4D22-BA0D-42DBB7627919}">
      <dgm:prSet/>
      <dgm:spPr/>
      <dgm:t>
        <a:bodyPr/>
        <a:lstStyle/>
        <a:p>
          <a:endParaRPr lang="en-US"/>
        </a:p>
      </dgm:t>
    </dgm:pt>
    <dgm:pt modelId="{7065FD62-8F7D-4F4B-A9D5-6B1EA89202F1}">
      <dgm:prSet phldrT="[Text]" phldr="0"/>
      <dgm:spPr/>
      <dgm:t>
        <a:bodyPr/>
        <a:lstStyle/>
        <a:p>
          <a:r>
            <a:rPr lang="en-US">
              <a:latin typeface="Arial" panose="020B0604020202020204"/>
            </a:rPr>
            <a:t>Sector</a:t>
          </a:r>
          <a:endParaRPr lang="en-US"/>
        </a:p>
      </dgm:t>
    </dgm:pt>
    <dgm:pt modelId="{1E64E1E7-B72A-4B9B-A4A8-99711E6F80B0}" type="parTrans" cxnId="{EF18CB7C-6F9D-4F1A-B059-D0CFA1FCEE1B}">
      <dgm:prSet/>
      <dgm:spPr/>
    </dgm:pt>
    <dgm:pt modelId="{26DC3372-C216-4A53-AC6D-22AAA929742C}" type="sibTrans" cxnId="{EF18CB7C-6F9D-4F1A-B059-D0CFA1FCEE1B}">
      <dgm:prSet/>
      <dgm:spPr/>
    </dgm:pt>
    <dgm:pt modelId="{9272168B-E600-43AE-A01A-067AC301BCD1}" type="pres">
      <dgm:prSet presAssocID="{83A8D695-0133-491A-AE98-2C7E61D23910}" presName="Name0" presStyleCnt="0">
        <dgm:presLayoutVars>
          <dgm:dir/>
          <dgm:animLvl val="lvl"/>
          <dgm:resizeHandles val="exact"/>
        </dgm:presLayoutVars>
      </dgm:prSet>
      <dgm:spPr/>
    </dgm:pt>
    <dgm:pt modelId="{9F9DF985-058D-4152-9327-3A49AE84FD42}" type="pres">
      <dgm:prSet presAssocID="{3B82C846-2223-4A74-8A7C-4A51435CB451}" presName="parTxOnly" presStyleLbl="node1" presStyleIdx="0" presStyleCnt="3">
        <dgm:presLayoutVars>
          <dgm:chMax val="0"/>
          <dgm:chPref val="0"/>
          <dgm:bulletEnabled val="1"/>
        </dgm:presLayoutVars>
      </dgm:prSet>
      <dgm:spPr/>
    </dgm:pt>
    <dgm:pt modelId="{DBB80E67-79DC-4CA1-845D-B4532D7AE4A4}" type="pres">
      <dgm:prSet presAssocID="{9F064059-EFD4-4194-90AB-0AE7AE3BC75C}" presName="parTxOnlySpace" presStyleCnt="0"/>
      <dgm:spPr/>
    </dgm:pt>
    <dgm:pt modelId="{8AC61DF7-AEF0-4102-AF53-70FEE3966A0F}" type="pres">
      <dgm:prSet presAssocID="{340F48A4-0A75-4BCF-A2EB-3005F11721FB}" presName="parTxOnly" presStyleLbl="node1" presStyleIdx="1" presStyleCnt="3">
        <dgm:presLayoutVars>
          <dgm:chMax val="0"/>
          <dgm:chPref val="0"/>
          <dgm:bulletEnabled val="1"/>
        </dgm:presLayoutVars>
      </dgm:prSet>
      <dgm:spPr/>
    </dgm:pt>
    <dgm:pt modelId="{41540E09-FBF5-4136-A5DA-B4E609A87606}" type="pres">
      <dgm:prSet presAssocID="{415A74EB-6C16-4098-8104-0FBA269F5D92}" presName="parTxOnlySpace" presStyleCnt="0"/>
      <dgm:spPr/>
    </dgm:pt>
    <dgm:pt modelId="{CF64A343-F0C9-4D88-B26B-C0D4F18A3052}" type="pres">
      <dgm:prSet presAssocID="{7065FD62-8F7D-4F4B-A9D5-6B1EA89202F1}" presName="parTxOnly" presStyleLbl="node1" presStyleIdx="2" presStyleCnt="3">
        <dgm:presLayoutVars>
          <dgm:chMax val="0"/>
          <dgm:chPref val="0"/>
          <dgm:bulletEnabled val="1"/>
        </dgm:presLayoutVars>
      </dgm:prSet>
      <dgm:spPr/>
    </dgm:pt>
  </dgm:ptLst>
  <dgm:cxnLst>
    <dgm:cxn modelId="{FBF2A110-84B2-4D22-BA0D-42DBB7627919}" srcId="{83A8D695-0133-491A-AE98-2C7E61D23910}" destId="{340F48A4-0A75-4BCF-A2EB-3005F11721FB}" srcOrd="1" destOrd="0" parTransId="{15F66B9C-8D22-47B7-A4DC-E76FAA94AE98}" sibTransId="{415A74EB-6C16-4098-8104-0FBA269F5D92}"/>
    <dgm:cxn modelId="{D7187239-77C6-47B3-8D07-62F72A552C90}" srcId="{83A8D695-0133-491A-AE98-2C7E61D23910}" destId="{3B82C846-2223-4A74-8A7C-4A51435CB451}" srcOrd="0" destOrd="0" parTransId="{477AC7FB-49EA-4D8F-B13B-F0BE614584EC}" sibTransId="{9F064059-EFD4-4194-90AB-0AE7AE3BC75C}"/>
    <dgm:cxn modelId="{EF18CB7C-6F9D-4F1A-B059-D0CFA1FCEE1B}" srcId="{83A8D695-0133-491A-AE98-2C7E61D23910}" destId="{7065FD62-8F7D-4F4B-A9D5-6B1EA89202F1}" srcOrd="2" destOrd="0" parTransId="{1E64E1E7-B72A-4B9B-A4A8-99711E6F80B0}" sibTransId="{26DC3372-C216-4A53-AC6D-22AAA929742C}"/>
    <dgm:cxn modelId="{51D488C2-2EF0-4357-B9D2-AD996DF0F914}" type="presOf" srcId="{340F48A4-0A75-4BCF-A2EB-3005F11721FB}" destId="{8AC61DF7-AEF0-4102-AF53-70FEE3966A0F}" srcOrd="0" destOrd="0" presId="urn:microsoft.com/office/officeart/2005/8/layout/chevron1"/>
    <dgm:cxn modelId="{8DBCFDD8-2CBF-4FF3-97B7-957A585E9B60}" type="presOf" srcId="{7065FD62-8F7D-4F4B-A9D5-6B1EA89202F1}" destId="{CF64A343-F0C9-4D88-B26B-C0D4F18A3052}" srcOrd="0" destOrd="0" presId="urn:microsoft.com/office/officeart/2005/8/layout/chevron1"/>
    <dgm:cxn modelId="{98F400E8-8B49-4940-AEC6-799979E81DCF}" type="presOf" srcId="{83A8D695-0133-491A-AE98-2C7E61D23910}" destId="{9272168B-E600-43AE-A01A-067AC301BCD1}" srcOrd="0" destOrd="0" presId="urn:microsoft.com/office/officeart/2005/8/layout/chevron1"/>
    <dgm:cxn modelId="{DC063FE8-B5B2-4AB0-8F98-61436BDE16CE}" type="presOf" srcId="{3B82C846-2223-4A74-8A7C-4A51435CB451}" destId="{9F9DF985-058D-4152-9327-3A49AE84FD42}" srcOrd="0" destOrd="0" presId="urn:microsoft.com/office/officeart/2005/8/layout/chevron1"/>
    <dgm:cxn modelId="{AC656458-46E9-4C2A-8E8F-55784DB9071E}" type="presParOf" srcId="{9272168B-E600-43AE-A01A-067AC301BCD1}" destId="{9F9DF985-058D-4152-9327-3A49AE84FD42}" srcOrd="0" destOrd="0" presId="urn:microsoft.com/office/officeart/2005/8/layout/chevron1"/>
    <dgm:cxn modelId="{6B7ED710-3845-40DE-BBAB-D76B9D2F0AE3}" type="presParOf" srcId="{9272168B-E600-43AE-A01A-067AC301BCD1}" destId="{DBB80E67-79DC-4CA1-845D-B4532D7AE4A4}" srcOrd="1" destOrd="0" presId="urn:microsoft.com/office/officeart/2005/8/layout/chevron1"/>
    <dgm:cxn modelId="{69AEE37B-B587-45BC-8F2C-8E2583E6B869}" type="presParOf" srcId="{9272168B-E600-43AE-A01A-067AC301BCD1}" destId="{8AC61DF7-AEF0-4102-AF53-70FEE3966A0F}" srcOrd="2" destOrd="0" presId="urn:microsoft.com/office/officeart/2005/8/layout/chevron1"/>
    <dgm:cxn modelId="{11EF9577-809B-4722-954C-53B47A906CC5}" type="presParOf" srcId="{9272168B-E600-43AE-A01A-067AC301BCD1}" destId="{41540E09-FBF5-4136-A5DA-B4E609A87606}" srcOrd="3" destOrd="0" presId="urn:microsoft.com/office/officeart/2005/8/layout/chevron1"/>
    <dgm:cxn modelId="{4382C63C-DF1A-4A29-ACF2-397C705F9C14}" type="presParOf" srcId="{9272168B-E600-43AE-A01A-067AC301BCD1}" destId="{CF64A343-F0C9-4D88-B26B-C0D4F18A305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740AE0-3FE5-4E23-B7A6-D2A3ED58C964}"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B8DAC23C-99D4-47D4-8C55-F446B6F36ED0}">
      <dgm:prSet phldrT="[Text]" custT="1"/>
      <dgm:spPr/>
      <dgm:t>
        <a:bodyPr/>
        <a:lstStyle/>
        <a:p>
          <a:pPr>
            <a:lnSpc>
              <a:spcPct val="100000"/>
            </a:lnSpc>
          </a:pPr>
          <a:r>
            <a:rPr lang="en-US" sz="2800">
              <a:solidFill>
                <a:srgbClr val="002060"/>
              </a:solidFill>
              <a:latin typeface="Aptos"/>
            </a:rPr>
            <a:t>Stakeholder Engagement Plan             October 31, 2024</a:t>
          </a:r>
        </a:p>
      </dgm:t>
    </dgm:pt>
    <dgm:pt modelId="{D0B44465-152A-4290-969E-3160BDCBDBB4}" type="parTrans" cxnId="{EC52DC1C-7A77-4D7F-A474-FF5AE4BFC181}">
      <dgm:prSet/>
      <dgm:spPr/>
      <dgm:t>
        <a:bodyPr/>
        <a:lstStyle/>
        <a:p>
          <a:endParaRPr lang="en-US"/>
        </a:p>
      </dgm:t>
    </dgm:pt>
    <dgm:pt modelId="{BB91A84D-C42E-4016-9034-B4D57103E539}" type="sibTrans" cxnId="{EC52DC1C-7A77-4D7F-A474-FF5AE4BFC181}">
      <dgm:prSet/>
      <dgm:spPr/>
      <dgm:t>
        <a:bodyPr/>
        <a:lstStyle/>
        <a:p>
          <a:endParaRPr lang="en-US"/>
        </a:p>
      </dgm:t>
    </dgm:pt>
    <dgm:pt modelId="{5B18E428-F5CD-4026-8993-1B775A9C79A8}">
      <dgm:prSet phldrT="[Text]" custT="1"/>
      <dgm:spPr/>
      <dgm:t>
        <a:bodyPr/>
        <a:lstStyle/>
        <a:p>
          <a:pPr rtl="0">
            <a:lnSpc>
              <a:spcPct val="100000"/>
            </a:lnSpc>
          </a:pPr>
          <a:r>
            <a:rPr lang="en-US" sz="2800">
              <a:latin typeface="Aptos"/>
            </a:rPr>
            <a:t>Quarterly updates to the Surface Water Study Committee</a:t>
          </a:r>
        </a:p>
      </dgm:t>
    </dgm:pt>
    <dgm:pt modelId="{C51CBF03-6120-44AF-BF35-7C59AB3E2BC5}" type="parTrans" cxnId="{55AA8728-4439-4C7E-A77B-40A364890CD9}">
      <dgm:prSet/>
      <dgm:spPr/>
      <dgm:t>
        <a:bodyPr/>
        <a:lstStyle/>
        <a:p>
          <a:endParaRPr lang="en-US"/>
        </a:p>
      </dgm:t>
    </dgm:pt>
    <dgm:pt modelId="{4B0F7F69-61C0-4B50-857A-9E233671BC37}" type="sibTrans" cxnId="{55AA8728-4439-4C7E-A77B-40A364890CD9}">
      <dgm:prSet/>
      <dgm:spPr/>
      <dgm:t>
        <a:bodyPr/>
        <a:lstStyle/>
        <a:p>
          <a:endParaRPr lang="en-US"/>
        </a:p>
      </dgm:t>
    </dgm:pt>
    <dgm:pt modelId="{7CA243AA-85F0-4DF6-AB12-A6F8CB0BB68C}">
      <dgm:prSet phldrT="[Text]" custT="1"/>
      <dgm:spPr/>
      <dgm:t>
        <a:bodyPr/>
        <a:lstStyle/>
        <a:p>
          <a:r>
            <a:rPr lang="en-US" sz="2800">
              <a:latin typeface="Aptos"/>
            </a:rPr>
            <a:t>Advise on updated State Water Plan December 31, 2025</a:t>
          </a:r>
        </a:p>
      </dgm:t>
    </dgm:pt>
    <dgm:pt modelId="{18F3777D-4345-488F-AD21-49F0EADAB0AE}" type="parTrans" cxnId="{D0D2D49C-98C2-4333-9EA4-8D67065C85ED}">
      <dgm:prSet/>
      <dgm:spPr/>
      <dgm:t>
        <a:bodyPr/>
        <a:lstStyle/>
        <a:p>
          <a:endParaRPr lang="en-US"/>
        </a:p>
      </dgm:t>
    </dgm:pt>
    <dgm:pt modelId="{78350449-B7C4-4AAD-BAAF-C0A658887818}" type="sibTrans" cxnId="{D0D2D49C-98C2-4333-9EA4-8D67065C85ED}">
      <dgm:prSet/>
      <dgm:spPr/>
      <dgm:t>
        <a:bodyPr/>
        <a:lstStyle/>
        <a:p>
          <a:endParaRPr lang="en-US"/>
        </a:p>
      </dgm:t>
    </dgm:pt>
    <dgm:pt modelId="{D23610B4-E066-4CC6-B871-032E2CA82E4A}" type="pres">
      <dgm:prSet presAssocID="{62740AE0-3FE5-4E23-B7A6-D2A3ED58C964}" presName="linear" presStyleCnt="0">
        <dgm:presLayoutVars>
          <dgm:dir/>
          <dgm:animLvl val="lvl"/>
          <dgm:resizeHandles val="exact"/>
        </dgm:presLayoutVars>
      </dgm:prSet>
      <dgm:spPr/>
    </dgm:pt>
    <dgm:pt modelId="{E784556D-8866-493A-B72B-604F2BA1DCA4}" type="pres">
      <dgm:prSet presAssocID="{B8DAC23C-99D4-47D4-8C55-F446B6F36ED0}" presName="parentLin" presStyleCnt="0"/>
      <dgm:spPr/>
    </dgm:pt>
    <dgm:pt modelId="{A0678A72-4B52-4A65-B14A-667520D2B56E}" type="pres">
      <dgm:prSet presAssocID="{B8DAC23C-99D4-47D4-8C55-F446B6F36ED0}" presName="parentLeftMargin" presStyleLbl="node1" presStyleIdx="0" presStyleCnt="3"/>
      <dgm:spPr/>
    </dgm:pt>
    <dgm:pt modelId="{BDB28BE6-02C0-44F2-AAA8-154294AFF57C}" type="pres">
      <dgm:prSet presAssocID="{B8DAC23C-99D4-47D4-8C55-F446B6F36ED0}" presName="parentText" presStyleLbl="node1" presStyleIdx="0" presStyleCnt="3">
        <dgm:presLayoutVars>
          <dgm:chMax val="0"/>
          <dgm:bulletEnabled val="1"/>
        </dgm:presLayoutVars>
      </dgm:prSet>
      <dgm:spPr/>
    </dgm:pt>
    <dgm:pt modelId="{83E243E9-973E-4742-9656-26C276D3D3A4}" type="pres">
      <dgm:prSet presAssocID="{B8DAC23C-99D4-47D4-8C55-F446B6F36ED0}" presName="negativeSpace" presStyleCnt="0"/>
      <dgm:spPr/>
    </dgm:pt>
    <dgm:pt modelId="{80798F64-5007-4A56-8F0A-E0D9736B8368}" type="pres">
      <dgm:prSet presAssocID="{B8DAC23C-99D4-47D4-8C55-F446B6F36ED0}" presName="childText" presStyleLbl="conFgAcc1" presStyleIdx="0" presStyleCnt="3">
        <dgm:presLayoutVars>
          <dgm:bulletEnabled val="1"/>
        </dgm:presLayoutVars>
      </dgm:prSet>
      <dgm:spPr/>
    </dgm:pt>
    <dgm:pt modelId="{B338124E-D5CD-4847-BA8E-168B2CFCCCB2}" type="pres">
      <dgm:prSet presAssocID="{BB91A84D-C42E-4016-9034-B4D57103E539}" presName="spaceBetweenRectangles" presStyleCnt="0"/>
      <dgm:spPr/>
    </dgm:pt>
    <dgm:pt modelId="{7A660C6E-585B-47F1-A25F-F43674B36288}" type="pres">
      <dgm:prSet presAssocID="{5B18E428-F5CD-4026-8993-1B775A9C79A8}" presName="parentLin" presStyleCnt="0"/>
      <dgm:spPr/>
    </dgm:pt>
    <dgm:pt modelId="{C2320E8B-388E-4C8B-83C3-A140B152F303}" type="pres">
      <dgm:prSet presAssocID="{5B18E428-F5CD-4026-8993-1B775A9C79A8}" presName="parentLeftMargin" presStyleLbl="node1" presStyleIdx="0" presStyleCnt="3"/>
      <dgm:spPr/>
    </dgm:pt>
    <dgm:pt modelId="{4DBD42EC-076D-4A1F-BF00-F03FAAB6848B}" type="pres">
      <dgm:prSet presAssocID="{5B18E428-F5CD-4026-8993-1B775A9C79A8}" presName="parentText" presStyleLbl="node1" presStyleIdx="1" presStyleCnt="3">
        <dgm:presLayoutVars>
          <dgm:chMax val="0"/>
          <dgm:bulletEnabled val="1"/>
        </dgm:presLayoutVars>
      </dgm:prSet>
      <dgm:spPr/>
    </dgm:pt>
    <dgm:pt modelId="{2FCAF760-DA13-4C35-88BE-74B4CE38EE2A}" type="pres">
      <dgm:prSet presAssocID="{5B18E428-F5CD-4026-8993-1B775A9C79A8}" presName="negativeSpace" presStyleCnt="0"/>
      <dgm:spPr/>
    </dgm:pt>
    <dgm:pt modelId="{E8F71552-B5CE-4CCF-87B8-5EAC57240536}" type="pres">
      <dgm:prSet presAssocID="{5B18E428-F5CD-4026-8993-1B775A9C79A8}" presName="childText" presStyleLbl="conFgAcc1" presStyleIdx="1" presStyleCnt="3">
        <dgm:presLayoutVars>
          <dgm:bulletEnabled val="1"/>
        </dgm:presLayoutVars>
      </dgm:prSet>
      <dgm:spPr/>
    </dgm:pt>
    <dgm:pt modelId="{8C676A53-9C2C-4405-800A-702EA0FA15CB}" type="pres">
      <dgm:prSet presAssocID="{4B0F7F69-61C0-4B50-857A-9E233671BC37}" presName="spaceBetweenRectangles" presStyleCnt="0"/>
      <dgm:spPr/>
    </dgm:pt>
    <dgm:pt modelId="{4230AB22-09CA-4173-A502-ED4E304D0521}" type="pres">
      <dgm:prSet presAssocID="{7CA243AA-85F0-4DF6-AB12-A6F8CB0BB68C}" presName="parentLin" presStyleCnt="0"/>
      <dgm:spPr/>
    </dgm:pt>
    <dgm:pt modelId="{60673590-60C6-456A-A119-8DE86F610EAD}" type="pres">
      <dgm:prSet presAssocID="{7CA243AA-85F0-4DF6-AB12-A6F8CB0BB68C}" presName="parentLeftMargin" presStyleLbl="node1" presStyleIdx="1" presStyleCnt="3"/>
      <dgm:spPr/>
    </dgm:pt>
    <dgm:pt modelId="{AF7AFC19-46FC-476A-8FBD-EC5C762669DE}" type="pres">
      <dgm:prSet presAssocID="{7CA243AA-85F0-4DF6-AB12-A6F8CB0BB68C}" presName="parentText" presStyleLbl="node1" presStyleIdx="2" presStyleCnt="3">
        <dgm:presLayoutVars>
          <dgm:chMax val="0"/>
          <dgm:bulletEnabled val="1"/>
        </dgm:presLayoutVars>
      </dgm:prSet>
      <dgm:spPr/>
    </dgm:pt>
    <dgm:pt modelId="{DA88B609-B2AF-4F7D-8A8F-1B65C525215D}" type="pres">
      <dgm:prSet presAssocID="{7CA243AA-85F0-4DF6-AB12-A6F8CB0BB68C}" presName="negativeSpace" presStyleCnt="0"/>
      <dgm:spPr/>
    </dgm:pt>
    <dgm:pt modelId="{BCC87CB4-949C-48CD-9A02-26583E820E6B}" type="pres">
      <dgm:prSet presAssocID="{7CA243AA-85F0-4DF6-AB12-A6F8CB0BB68C}" presName="childText" presStyleLbl="conFgAcc1" presStyleIdx="2" presStyleCnt="3">
        <dgm:presLayoutVars>
          <dgm:bulletEnabled val="1"/>
        </dgm:presLayoutVars>
      </dgm:prSet>
      <dgm:spPr/>
    </dgm:pt>
  </dgm:ptLst>
  <dgm:cxnLst>
    <dgm:cxn modelId="{EC52DC1C-7A77-4D7F-A474-FF5AE4BFC181}" srcId="{62740AE0-3FE5-4E23-B7A6-D2A3ED58C964}" destId="{B8DAC23C-99D4-47D4-8C55-F446B6F36ED0}" srcOrd="0" destOrd="0" parTransId="{D0B44465-152A-4290-969E-3160BDCBDBB4}" sibTransId="{BB91A84D-C42E-4016-9034-B4D57103E539}"/>
    <dgm:cxn modelId="{55AA8728-4439-4C7E-A77B-40A364890CD9}" srcId="{62740AE0-3FE5-4E23-B7A6-D2A3ED58C964}" destId="{5B18E428-F5CD-4026-8993-1B775A9C79A8}" srcOrd="1" destOrd="0" parTransId="{C51CBF03-6120-44AF-BF35-7C59AB3E2BC5}" sibTransId="{4B0F7F69-61C0-4B50-857A-9E233671BC37}"/>
    <dgm:cxn modelId="{93C5FF63-D617-46B1-A44F-C760BCEB5ACC}" type="presOf" srcId="{62740AE0-3FE5-4E23-B7A6-D2A3ED58C964}" destId="{D23610B4-E066-4CC6-B871-032E2CA82E4A}" srcOrd="0" destOrd="0" presId="urn:microsoft.com/office/officeart/2005/8/layout/list1"/>
    <dgm:cxn modelId="{5ABC7C52-38B7-4AB9-A4FB-3E98E562FE7B}" type="presOf" srcId="{B8DAC23C-99D4-47D4-8C55-F446B6F36ED0}" destId="{A0678A72-4B52-4A65-B14A-667520D2B56E}" srcOrd="0" destOrd="0" presId="urn:microsoft.com/office/officeart/2005/8/layout/list1"/>
    <dgm:cxn modelId="{0BECC08F-7E42-4DFA-91F2-4AB3F9167A9E}" type="presOf" srcId="{5B18E428-F5CD-4026-8993-1B775A9C79A8}" destId="{4DBD42EC-076D-4A1F-BF00-F03FAAB6848B}" srcOrd="1" destOrd="0" presId="urn:microsoft.com/office/officeart/2005/8/layout/list1"/>
    <dgm:cxn modelId="{D0D2D49C-98C2-4333-9EA4-8D67065C85ED}" srcId="{62740AE0-3FE5-4E23-B7A6-D2A3ED58C964}" destId="{7CA243AA-85F0-4DF6-AB12-A6F8CB0BB68C}" srcOrd="2" destOrd="0" parTransId="{18F3777D-4345-488F-AD21-49F0EADAB0AE}" sibTransId="{78350449-B7C4-4AAD-BAAF-C0A658887818}"/>
    <dgm:cxn modelId="{7513F59F-26BD-41FD-A8B1-5A7EAC458299}" type="presOf" srcId="{5B18E428-F5CD-4026-8993-1B775A9C79A8}" destId="{C2320E8B-388E-4C8B-83C3-A140B152F303}" srcOrd="0" destOrd="0" presId="urn:microsoft.com/office/officeart/2005/8/layout/list1"/>
    <dgm:cxn modelId="{8EAC74BD-11A1-4588-BD53-EA634DF23E36}" type="presOf" srcId="{B8DAC23C-99D4-47D4-8C55-F446B6F36ED0}" destId="{BDB28BE6-02C0-44F2-AAA8-154294AFF57C}" srcOrd="1" destOrd="0" presId="urn:microsoft.com/office/officeart/2005/8/layout/list1"/>
    <dgm:cxn modelId="{B8A7D3DE-63F6-432E-BF0F-98E02705AE76}" type="presOf" srcId="{7CA243AA-85F0-4DF6-AB12-A6F8CB0BB68C}" destId="{60673590-60C6-456A-A119-8DE86F610EAD}" srcOrd="0" destOrd="0" presId="urn:microsoft.com/office/officeart/2005/8/layout/list1"/>
    <dgm:cxn modelId="{9E8306E9-D9F4-40BC-94EF-168556795A82}" type="presOf" srcId="{7CA243AA-85F0-4DF6-AB12-A6F8CB0BB68C}" destId="{AF7AFC19-46FC-476A-8FBD-EC5C762669DE}" srcOrd="1" destOrd="0" presId="urn:microsoft.com/office/officeart/2005/8/layout/list1"/>
    <dgm:cxn modelId="{94FBA505-B6A9-45A7-A300-6E7A66F615F1}" type="presParOf" srcId="{D23610B4-E066-4CC6-B871-032E2CA82E4A}" destId="{E784556D-8866-493A-B72B-604F2BA1DCA4}" srcOrd="0" destOrd="0" presId="urn:microsoft.com/office/officeart/2005/8/layout/list1"/>
    <dgm:cxn modelId="{9EEC2673-DE28-4021-BDD1-DEB44A09F87E}" type="presParOf" srcId="{E784556D-8866-493A-B72B-604F2BA1DCA4}" destId="{A0678A72-4B52-4A65-B14A-667520D2B56E}" srcOrd="0" destOrd="0" presId="urn:microsoft.com/office/officeart/2005/8/layout/list1"/>
    <dgm:cxn modelId="{465B7E71-61C3-4221-AD5B-213A532E161E}" type="presParOf" srcId="{E784556D-8866-493A-B72B-604F2BA1DCA4}" destId="{BDB28BE6-02C0-44F2-AAA8-154294AFF57C}" srcOrd="1" destOrd="0" presId="urn:microsoft.com/office/officeart/2005/8/layout/list1"/>
    <dgm:cxn modelId="{4D7D532E-773C-4BA6-A13A-85DCB961A1D5}" type="presParOf" srcId="{D23610B4-E066-4CC6-B871-032E2CA82E4A}" destId="{83E243E9-973E-4742-9656-26C276D3D3A4}" srcOrd="1" destOrd="0" presId="urn:microsoft.com/office/officeart/2005/8/layout/list1"/>
    <dgm:cxn modelId="{F4FFEA50-8CCF-40C5-BB46-77291457B6C0}" type="presParOf" srcId="{D23610B4-E066-4CC6-B871-032E2CA82E4A}" destId="{80798F64-5007-4A56-8F0A-E0D9736B8368}" srcOrd="2" destOrd="0" presId="urn:microsoft.com/office/officeart/2005/8/layout/list1"/>
    <dgm:cxn modelId="{B0E94E73-D04A-4413-AD12-DB09E739D779}" type="presParOf" srcId="{D23610B4-E066-4CC6-B871-032E2CA82E4A}" destId="{B338124E-D5CD-4847-BA8E-168B2CFCCCB2}" srcOrd="3" destOrd="0" presId="urn:microsoft.com/office/officeart/2005/8/layout/list1"/>
    <dgm:cxn modelId="{E6CC08E8-CFE8-4837-A8C2-52F68AE05AEA}" type="presParOf" srcId="{D23610B4-E066-4CC6-B871-032E2CA82E4A}" destId="{7A660C6E-585B-47F1-A25F-F43674B36288}" srcOrd="4" destOrd="0" presId="urn:microsoft.com/office/officeart/2005/8/layout/list1"/>
    <dgm:cxn modelId="{0C4CB7FD-C0A4-4204-80C9-4DD6148758C5}" type="presParOf" srcId="{7A660C6E-585B-47F1-A25F-F43674B36288}" destId="{C2320E8B-388E-4C8B-83C3-A140B152F303}" srcOrd="0" destOrd="0" presId="urn:microsoft.com/office/officeart/2005/8/layout/list1"/>
    <dgm:cxn modelId="{A08E2CA8-E8E9-4FD3-982B-FE0FEED5CECB}" type="presParOf" srcId="{7A660C6E-585B-47F1-A25F-F43674B36288}" destId="{4DBD42EC-076D-4A1F-BF00-F03FAAB6848B}" srcOrd="1" destOrd="0" presId="urn:microsoft.com/office/officeart/2005/8/layout/list1"/>
    <dgm:cxn modelId="{94C54588-E023-49AF-8336-6386719D3E82}" type="presParOf" srcId="{D23610B4-E066-4CC6-B871-032E2CA82E4A}" destId="{2FCAF760-DA13-4C35-88BE-74B4CE38EE2A}" srcOrd="5" destOrd="0" presId="urn:microsoft.com/office/officeart/2005/8/layout/list1"/>
    <dgm:cxn modelId="{B1D8A397-1E1F-444E-9A0C-61467D2D5D46}" type="presParOf" srcId="{D23610B4-E066-4CC6-B871-032E2CA82E4A}" destId="{E8F71552-B5CE-4CCF-87B8-5EAC57240536}" srcOrd="6" destOrd="0" presId="urn:microsoft.com/office/officeart/2005/8/layout/list1"/>
    <dgm:cxn modelId="{63EDDC5F-1EB1-46CF-A9CC-76DD58E37661}" type="presParOf" srcId="{D23610B4-E066-4CC6-B871-032E2CA82E4A}" destId="{8C676A53-9C2C-4405-800A-702EA0FA15CB}" srcOrd="7" destOrd="0" presId="urn:microsoft.com/office/officeart/2005/8/layout/list1"/>
    <dgm:cxn modelId="{E8FB7629-3DE6-4242-8BE1-E1D3D1769365}" type="presParOf" srcId="{D23610B4-E066-4CC6-B871-032E2CA82E4A}" destId="{4230AB22-09CA-4173-A502-ED4E304D0521}" srcOrd="8" destOrd="0" presId="urn:microsoft.com/office/officeart/2005/8/layout/list1"/>
    <dgm:cxn modelId="{8B4BC3B1-BDF6-474A-A2D8-C2E85F9EAF7F}" type="presParOf" srcId="{4230AB22-09CA-4173-A502-ED4E304D0521}" destId="{60673590-60C6-456A-A119-8DE86F610EAD}" srcOrd="0" destOrd="0" presId="urn:microsoft.com/office/officeart/2005/8/layout/list1"/>
    <dgm:cxn modelId="{43049E81-0380-4023-A675-7BE38A8177E8}" type="presParOf" srcId="{4230AB22-09CA-4173-A502-ED4E304D0521}" destId="{AF7AFC19-46FC-476A-8FBD-EC5C762669DE}" srcOrd="1" destOrd="0" presId="urn:microsoft.com/office/officeart/2005/8/layout/list1"/>
    <dgm:cxn modelId="{C562FA94-105F-40AD-A48E-077CA8022C13}" type="presParOf" srcId="{D23610B4-E066-4CC6-B871-032E2CA82E4A}" destId="{DA88B609-B2AF-4F7D-8A8F-1B65C525215D}" srcOrd="9" destOrd="0" presId="urn:microsoft.com/office/officeart/2005/8/layout/list1"/>
    <dgm:cxn modelId="{EB2BB54B-27D3-4031-B9EB-9E88145DDC29}" type="presParOf" srcId="{D23610B4-E066-4CC6-B871-032E2CA82E4A}" destId="{BCC87CB4-949C-48CD-9A02-26583E820E6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ACCD93-5FDD-41A8-A48F-D74C0BBF54A2}"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5D4F22E4-F9C0-4AAC-9A6A-B55E34BBB8D6}">
      <dgm:prSet phldrT="[Text]" phldr="0"/>
      <dgm:spPr/>
      <dgm:t>
        <a:bodyPr/>
        <a:lstStyle/>
        <a:p>
          <a:pPr rtl="0"/>
          <a:r>
            <a:rPr lang="en-US" dirty="0">
              <a:latin typeface="Arial" panose="020B0604020202020204"/>
            </a:rPr>
            <a:t>Recommendation #1: The State of South Carolina should continue this working group beyond the State Water Plan updating process, and should continue to support ongoing state water planning.</a:t>
          </a:r>
          <a:endParaRPr lang="en-US" dirty="0"/>
        </a:p>
      </dgm:t>
    </dgm:pt>
    <dgm:pt modelId="{D0CCA994-820A-4FBC-AB40-B4E971D6105A}" type="parTrans" cxnId="{46AF42BD-44EE-443E-B692-DFEC2208AB2F}">
      <dgm:prSet/>
      <dgm:spPr/>
      <dgm:t>
        <a:bodyPr/>
        <a:lstStyle/>
        <a:p>
          <a:endParaRPr lang="en-US"/>
        </a:p>
      </dgm:t>
    </dgm:pt>
    <dgm:pt modelId="{1D895022-AF81-42DA-9421-7503CA95BBC5}" type="sibTrans" cxnId="{46AF42BD-44EE-443E-B692-DFEC2208AB2F}">
      <dgm:prSet/>
      <dgm:spPr/>
      <dgm:t>
        <a:bodyPr/>
        <a:lstStyle/>
        <a:p>
          <a:endParaRPr lang="en-US"/>
        </a:p>
      </dgm:t>
    </dgm:pt>
    <dgm:pt modelId="{D89D478C-57E2-429E-8940-7E0DED1C6789}">
      <dgm:prSet phldrT="[Text]" phldr="0"/>
      <dgm:spPr/>
      <dgm:t>
        <a:bodyPr/>
        <a:lstStyle/>
        <a:p>
          <a:pPr rtl="0"/>
          <a:r>
            <a:rPr lang="en-US" dirty="0">
              <a:latin typeface="Arial" panose="020B0604020202020204"/>
            </a:rPr>
            <a:t>Recommendation #2: SCDES should request and encourage the Legislature to continue funding for state water planning activities, including planning, administration, data collection and research and grants for implementation of water projects.</a:t>
          </a:r>
          <a:endParaRPr lang="en-US" dirty="0"/>
        </a:p>
      </dgm:t>
    </dgm:pt>
    <dgm:pt modelId="{863303CE-D487-4D32-9221-3C7A77BF5F26}" type="parTrans" cxnId="{5152E21E-21B7-4017-B77C-5A85A719D7B8}">
      <dgm:prSet/>
      <dgm:spPr/>
      <dgm:t>
        <a:bodyPr/>
        <a:lstStyle/>
        <a:p>
          <a:endParaRPr lang="en-US"/>
        </a:p>
      </dgm:t>
    </dgm:pt>
    <dgm:pt modelId="{290E6FD2-9DC5-4E5A-9BDC-D6F74E387E1C}" type="sibTrans" cxnId="{5152E21E-21B7-4017-B77C-5A85A719D7B8}">
      <dgm:prSet/>
      <dgm:spPr/>
      <dgm:t>
        <a:bodyPr/>
        <a:lstStyle/>
        <a:p>
          <a:endParaRPr lang="en-US"/>
        </a:p>
      </dgm:t>
    </dgm:pt>
    <dgm:pt modelId="{2B45C285-85F0-44B4-889E-CA05B9211928}">
      <dgm:prSet phldrT="[Text]" phldr="0"/>
      <dgm:spPr/>
      <dgm:t>
        <a:bodyPr/>
        <a:lstStyle/>
        <a:p>
          <a:pPr rtl="0"/>
          <a:r>
            <a:rPr lang="en-US" dirty="0">
              <a:latin typeface="Arial" panose="020B0604020202020204"/>
            </a:rPr>
            <a:t>Recommendation #3: SCDES should also pursue additional funding sources or opportunities from both public and private sectors.</a:t>
          </a:r>
          <a:endParaRPr lang="en-US" dirty="0"/>
        </a:p>
      </dgm:t>
    </dgm:pt>
    <dgm:pt modelId="{8EE12749-5A65-4DFC-9352-9778D216A039}" type="parTrans" cxnId="{C7D0B232-C23D-41E1-8220-BD1911C46A34}">
      <dgm:prSet/>
      <dgm:spPr/>
      <dgm:t>
        <a:bodyPr/>
        <a:lstStyle/>
        <a:p>
          <a:endParaRPr lang="en-US"/>
        </a:p>
      </dgm:t>
    </dgm:pt>
    <dgm:pt modelId="{63CB5954-6D0E-44E4-ACD2-0CA5B142BEA7}" type="sibTrans" cxnId="{C7D0B232-C23D-41E1-8220-BD1911C46A34}">
      <dgm:prSet/>
      <dgm:spPr/>
      <dgm:t>
        <a:bodyPr/>
        <a:lstStyle/>
        <a:p>
          <a:endParaRPr lang="en-US"/>
        </a:p>
      </dgm:t>
    </dgm:pt>
    <dgm:pt modelId="{90D364FC-6C24-4334-A7F8-2BAB58CDFEEB}" type="pres">
      <dgm:prSet presAssocID="{33ACCD93-5FDD-41A8-A48F-D74C0BBF54A2}" presName="linear" presStyleCnt="0">
        <dgm:presLayoutVars>
          <dgm:animLvl val="lvl"/>
          <dgm:resizeHandles val="exact"/>
        </dgm:presLayoutVars>
      </dgm:prSet>
      <dgm:spPr/>
    </dgm:pt>
    <dgm:pt modelId="{45E87B7E-F0DE-4BD2-A3FF-EB73088E85E4}" type="pres">
      <dgm:prSet presAssocID="{5D4F22E4-F9C0-4AAC-9A6A-B55E34BBB8D6}" presName="parentText" presStyleLbl="node1" presStyleIdx="0" presStyleCnt="3">
        <dgm:presLayoutVars>
          <dgm:chMax val="0"/>
          <dgm:bulletEnabled val="1"/>
        </dgm:presLayoutVars>
      </dgm:prSet>
      <dgm:spPr/>
    </dgm:pt>
    <dgm:pt modelId="{404D1208-BEFF-434E-8D9F-FD1D14D61977}" type="pres">
      <dgm:prSet presAssocID="{1D895022-AF81-42DA-9421-7503CA95BBC5}" presName="spacer" presStyleCnt="0"/>
      <dgm:spPr/>
    </dgm:pt>
    <dgm:pt modelId="{781C506A-48B2-4BF4-B0D1-2FDE8102C1B0}" type="pres">
      <dgm:prSet presAssocID="{D89D478C-57E2-429E-8940-7E0DED1C6789}" presName="parentText" presStyleLbl="node1" presStyleIdx="1" presStyleCnt="3">
        <dgm:presLayoutVars>
          <dgm:chMax val="0"/>
          <dgm:bulletEnabled val="1"/>
        </dgm:presLayoutVars>
      </dgm:prSet>
      <dgm:spPr/>
    </dgm:pt>
    <dgm:pt modelId="{BB23691D-D648-4BE7-898E-BD36CD5199BA}" type="pres">
      <dgm:prSet presAssocID="{290E6FD2-9DC5-4E5A-9BDC-D6F74E387E1C}" presName="spacer" presStyleCnt="0"/>
      <dgm:spPr/>
    </dgm:pt>
    <dgm:pt modelId="{125282C5-7981-4A7F-947F-FDDA17924AC2}" type="pres">
      <dgm:prSet presAssocID="{2B45C285-85F0-44B4-889E-CA05B9211928}" presName="parentText" presStyleLbl="node1" presStyleIdx="2" presStyleCnt="3">
        <dgm:presLayoutVars>
          <dgm:chMax val="0"/>
          <dgm:bulletEnabled val="1"/>
        </dgm:presLayoutVars>
      </dgm:prSet>
      <dgm:spPr/>
    </dgm:pt>
  </dgm:ptLst>
  <dgm:cxnLst>
    <dgm:cxn modelId="{5152E21E-21B7-4017-B77C-5A85A719D7B8}" srcId="{33ACCD93-5FDD-41A8-A48F-D74C0BBF54A2}" destId="{D89D478C-57E2-429E-8940-7E0DED1C6789}" srcOrd="1" destOrd="0" parTransId="{863303CE-D487-4D32-9221-3C7A77BF5F26}" sibTransId="{290E6FD2-9DC5-4E5A-9BDC-D6F74E387E1C}"/>
    <dgm:cxn modelId="{C7D0B232-C23D-41E1-8220-BD1911C46A34}" srcId="{33ACCD93-5FDD-41A8-A48F-D74C0BBF54A2}" destId="{2B45C285-85F0-44B4-889E-CA05B9211928}" srcOrd="2" destOrd="0" parTransId="{8EE12749-5A65-4DFC-9352-9778D216A039}" sibTransId="{63CB5954-6D0E-44E4-ACD2-0CA5B142BEA7}"/>
    <dgm:cxn modelId="{58CD9181-EF0D-4DF6-843D-D62BBD9E09DC}" type="presOf" srcId="{5D4F22E4-F9C0-4AAC-9A6A-B55E34BBB8D6}" destId="{45E87B7E-F0DE-4BD2-A3FF-EB73088E85E4}" srcOrd="0" destOrd="0" presId="urn:microsoft.com/office/officeart/2005/8/layout/vList2"/>
    <dgm:cxn modelId="{46AF42BD-44EE-443E-B692-DFEC2208AB2F}" srcId="{33ACCD93-5FDD-41A8-A48F-D74C0BBF54A2}" destId="{5D4F22E4-F9C0-4AAC-9A6A-B55E34BBB8D6}" srcOrd="0" destOrd="0" parTransId="{D0CCA994-820A-4FBC-AB40-B4E971D6105A}" sibTransId="{1D895022-AF81-42DA-9421-7503CA95BBC5}"/>
    <dgm:cxn modelId="{73FAD0D1-113A-4BBA-85DC-4DFC4DD93458}" type="presOf" srcId="{33ACCD93-5FDD-41A8-A48F-D74C0BBF54A2}" destId="{90D364FC-6C24-4334-A7F8-2BAB58CDFEEB}" srcOrd="0" destOrd="0" presId="urn:microsoft.com/office/officeart/2005/8/layout/vList2"/>
    <dgm:cxn modelId="{50D1A3E5-2E99-4F06-8DFE-F23215C32C60}" type="presOf" srcId="{D89D478C-57E2-429E-8940-7E0DED1C6789}" destId="{781C506A-48B2-4BF4-B0D1-2FDE8102C1B0}" srcOrd="0" destOrd="0" presId="urn:microsoft.com/office/officeart/2005/8/layout/vList2"/>
    <dgm:cxn modelId="{A9C6A7EC-040B-4F16-A132-805645D22261}" type="presOf" srcId="{2B45C285-85F0-44B4-889E-CA05B9211928}" destId="{125282C5-7981-4A7F-947F-FDDA17924AC2}" srcOrd="0" destOrd="0" presId="urn:microsoft.com/office/officeart/2005/8/layout/vList2"/>
    <dgm:cxn modelId="{8A0C0663-89B3-45B1-83A9-90076943125E}" type="presParOf" srcId="{90D364FC-6C24-4334-A7F8-2BAB58CDFEEB}" destId="{45E87B7E-F0DE-4BD2-A3FF-EB73088E85E4}" srcOrd="0" destOrd="0" presId="urn:microsoft.com/office/officeart/2005/8/layout/vList2"/>
    <dgm:cxn modelId="{635F5D99-E8A4-4DF6-A842-092AA4DFCD01}" type="presParOf" srcId="{90D364FC-6C24-4334-A7F8-2BAB58CDFEEB}" destId="{404D1208-BEFF-434E-8D9F-FD1D14D61977}" srcOrd="1" destOrd="0" presId="urn:microsoft.com/office/officeart/2005/8/layout/vList2"/>
    <dgm:cxn modelId="{047BF68A-C955-45E6-8243-1BCD6FEF85AB}" type="presParOf" srcId="{90D364FC-6C24-4334-A7F8-2BAB58CDFEEB}" destId="{781C506A-48B2-4BF4-B0D1-2FDE8102C1B0}" srcOrd="2" destOrd="0" presId="urn:microsoft.com/office/officeart/2005/8/layout/vList2"/>
    <dgm:cxn modelId="{0AA56981-B6DE-449F-85CE-98E23C5CA6D1}" type="presParOf" srcId="{90D364FC-6C24-4334-A7F8-2BAB58CDFEEB}" destId="{BB23691D-D648-4BE7-898E-BD36CD5199BA}" srcOrd="3" destOrd="0" presId="urn:microsoft.com/office/officeart/2005/8/layout/vList2"/>
    <dgm:cxn modelId="{AE4DC685-F669-4368-911E-23B5214AD87A}" type="presParOf" srcId="{90D364FC-6C24-4334-A7F8-2BAB58CDFEEB}" destId="{125282C5-7981-4A7F-947F-FDDA17924AC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F77DB2-E279-4884-8431-C7820EEF4CC0}"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266707EE-51CC-4905-BF1C-154EAF4E9EA6}">
      <dgm:prSet phldrT="[Text]" phldr="0"/>
      <dgm:spPr/>
      <dgm:t>
        <a:bodyPr/>
        <a:lstStyle/>
        <a:p>
          <a:pPr rtl="0"/>
          <a:r>
            <a:rPr lang="en-US" dirty="0">
              <a:latin typeface="Arial" panose="020B0604020202020204"/>
            </a:rPr>
            <a:t>Recommendation #4: Thes State of South Carolina should increase coordination with Georgia and North Carolina on inter-state water management strategies and shared water resources.</a:t>
          </a:r>
        </a:p>
      </dgm:t>
    </dgm:pt>
    <dgm:pt modelId="{5E4793E0-5FEE-45E5-9564-EBCA81B67ADB}" type="parTrans" cxnId="{0B450EC0-3CB2-47A8-96CF-83BF5320126A}">
      <dgm:prSet/>
      <dgm:spPr/>
      <dgm:t>
        <a:bodyPr/>
        <a:lstStyle/>
        <a:p>
          <a:endParaRPr lang="en-US"/>
        </a:p>
      </dgm:t>
    </dgm:pt>
    <dgm:pt modelId="{68FDDB6B-EFB9-4025-BA4F-A54E929C2650}" type="sibTrans" cxnId="{0B450EC0-3CB2-47A8-96CF-83BF5320126A}">
      <dgm:prSet/>
      <dgm:spPr/>
      <dgm:t>
        <a:bodyPr/>
        <a:lstStyle/>
        <a:p>
          <a:endParaRPr lang="en-US"/>
        </a:p>
      </dgm:t>
    </dgm:pt>
    <dgm:pt modelId="{6E3160B6-7122-4E8C-B633-FE5722E8A195}">
      <dgm:prSet phldr="0"/>
      <dgm:spPr/>
      <dgm:t>
        <a:bodyPr/>
        <a:lstStyle/>
        <a:p>
          <a:pPr rtl="0"/>
          <a:r>
            <a:rPr lang="en-US" dirty="0">
              <a:latin typeface="Arial" panose="020B0604020202020204"/>
            </a:rPr>
            <a:t>Recommendation #5: Develop and implement an intentional Education and Outreach Communication Plan on efficiency of water usage throughout the State.</a:t>
          </a:r>
        </a:p>
      </dgm:t>
    </dgm:pt>
    <dgm:pt modelId="{031DA982-43D6-4B5D-A581-442F4F9578D1}" type="parTrans" cxnId="{6567F29A-3659-4FD7-8649-1960613945A3}">
      <dgm:prSet/>
      <dgm:spPr/>
    </dgm:pt>
    <dgm:pt modelId="{D8A36E54-C7BE-4A16-8F64-252F3D141707}" type="sibTrans" cxnId="{6567F29A-3659-4FD7-8649-1960613945A3}">
      <dgm:prSet/>
      <dgm:spPr/>
    </dgm:pt>
    <dgm:pt modelId="{E70CE8FC-3806-4F11-8D6D-02A627AB8F11}" type="pres">
      <dgm:prSet presAssocID="{A1F77DB2-E279-4884-8431-C7820EEF4CC0}" presName="linear" presStyleCnt="0">
        <dgm:presLayoutVars>
          <dgm:animLvl val="lvl"/>
          <dgm:resizeHandles val="exact"/>
        </dgm:presLayoutVars>
      </dgm:prSet>
      <dgm:spPr/>
    </dgm:pt>
    <dgm:pt modelId="{DA247FA4-11AF-4D96-85BC-187403019642}" type="pres">
      <dgm:prSet presAssocID="{266707EE-51CC-4905-BF1C-154EAF4E9EA6}" presName="parentText" presStyleLbl="node1" presStyleIdx="0" presStyleCnt="2">
        <dgm:presLayoutVars>
          <dgm:chMax val="0"/>
          <dgm:bulletEnabled val="1"/>
        </dgm:presLayoutVars>
      </dgm:prSet>
      <dgm:spPr/>
    </dgm:pt>
    <dgm:pt modelId="{BE23C9F4-8269-4281-8632-26C1D356E15F}" type="pres">
      <dgm:prSet presAssocID="{68FDDB6B-EFB9-4025-BA4F-A54E929C2650}" presName="spacer" presStyleCnt="0"/>
      <dgm:spPr/>
    </dgm:pt>
    <dgm:pt modelId="{9C5A85C2-BE6C-44A9-836F-B3CB75DA7280}" type="pres">
      <dgm:prSet presAssocID="{6E3160B6-7122-4E8C-B633-FE5722E8A195}" presName="parentText" presStyleLbl="node1" presStyleIdx="1" presStyleCnt="2">
        <dgm:presLayoutVars>
          <dgm:chMax val="0"/>
          <dgm:bulletEnabled val="1"/>
        </dgm:presLayoutVars>
      </dgm:prSet>
      <dgm:spPr/>
    </dgm:pt>
  </dgm:ptLst>
  <dgm:cxnLst>
    <dgm:cxn modelId="{6567F29A-3659-4FD7-8649-1960613945A3}" srcId="{A1F77DB2-E279-4884-8431-C7820EEF4CC0}" destId="{6E3160B6-7122-4E8C-B633-FE5722E8A195}" srcOrd="1" destOrd="0" parTransId="{031DA982-43D6-4B5D-A581-442F4F9578D1}" sibTransId="{D8A36E54-C7BE-4A16-8F64-252F3D141707}"/>
    <dgm:cxn modelId="{0B450EC0-3CB2-47A8-96CF-83BF5320126A}" srcId="{A1F77DB2-E279-4884-8431-C7820EEF4CC0}" destId="{266707EE-51CC-4905-BF1C-154EAF4E9EA6}" srcOrd="0" destOrd="0" parTransId="{5E4793E0-5FEE-45E5-9564-EBCA81B67ADB}" sibTransId="{68FDDB6B-EFB9-4025-BA4F-A54E929C2650}"/>
    <dgm:cxn modelId="{7D5F82C3-8900-4804-AD6F-318ADDA6B1F2}" type="presOf" srcId="{266707EE-51CC-4905-BF1C-154EAF4E9EA6}" destId="{DA247FA4-11AF-4D96-85BC-187403019642}" srcOrd="0" destOrd="0" presId="urn:microsoft.com/office/officeart/2005/8/layout/vList2"/>
    <dgm:cxn modelId="{C31E00D4-0AD3-4D76-AE8B-E6D6497A43C5}" type="presOf" srcId="{A1F77DB2-E279-4884-8431-C7820EEF4CC0}" destId="{E70CE8FC-3806-4F11-8D6D-02A627AB8F11}" srcOrd="0" destOrd="0" presId="urn:microsoft.com/office/officeart/2005/8/layout/vList2"/>
    <dgm:cxn modelId="{4D1E72E5-5B81-4AF1-A532-25F5BE600769}" type="presOf" srcId="{6E3160B6-7122-4E8C-B633-FE5722E8A195}" destId="{9C5A85C2-BE6C-44A9-836F-B3CB75DA7280}" srcOrd="0" destOrd="0" presId="urn:microsoft.com/office/officeart/2005/8/layout/vList2"/>
    <dgm:cxn modelId="{2E8E02A2-3899-44A5-9E23-D8F39733C912}" type="presParOf" srcId="{E70CE8FC-3806-4F11-8D6D-02A627AB8F11}" destId="{DA247FA4-11AF-4D96-85BC-187403019642}" srcOrd="0" destOrd="0" presId="urn:microsoft.com/office/officeart/2005/8/layout/vList2"/>
    <dgm:cxn modelId="{715CEE1C-4503-46F0-AAB3-F46C4E3200E3}" type="presParOf" srcId="{E70CE8FC-3806-4F11-8D6D-02A627AB8F11}" destId="{BE23C9F4-8269-4281-8632-26C1D356E15F}" srcOrd="1" destOrd="0" presId="urn:microsoft.com/office/officeart/2005/8/layout/vList2"/>
    <dgm:cxn modelId="{6D015B09-51C3-487B-85CF-11CCDE4E6604}" type="presParOf" srcId="{E70CE8FC-3806-4F11-8D6D-02A627AB8F11}" destId="{9C5A85C2-BE6C-44A9-836F-B3CB75DA728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60DC72-EB50-48AE-A1B2-7D158DB0560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BB67F44-CF55-43D1-95FB-082927CEF7C9}">
      <dgm:prSet/>
      <dgm:spPr/>
      <dgm:t>
        <a:bodyPr/>
        <a:lstStyle/>
        <a:p>
          <a:r>
            <a:rPr lang="en-US"/>
            <a:t>Conducting 5-year updates to drought management plans and supporting smaller public water systems with technical and financial assistance for plan updates.</a:t>
          </a:r>
        </a:p>
      </dgm:t>
    </dgm:pt>
    <dgm:pt modelId="{5DC72862-16FE-4611-88CC-6D5F73B3FD6D}" type="parTrans" cxnId="{64F59BE5-72C2-4C9A-B1F6-FE28AAE09937}">
      <dgm:prSet/>
      <dgm:spPr/>
      <dgm:t>
        <a:bodyPr/>
        <a:lstStyle/>
        <a:p>
          <a:endParaRPr lang="en-US"/>
        </a:p>
      </dgm:t>
    </dgm:pt>
    <dgm:pt modelId="{1E2C3819-8C29-4628-B1FF-86094C11B751}" type="sibTrans" cxnId="{64F59BE5-72C2-4C9A-B1F6-FE28AAE09937}">
      <dgm:prSet/>
      <dgm:spPr/>
      <dgm:t>
        <a:bodyPr/>
        <a:lstStyle/>
        <a:p>
          <a:endParaRPr lang="en-US"/>
        </a:p>
      </dgm:t>
    </dgm:pt>
    <dgm:pt modelId="{8EDD061E-23D4-4210-910F-920E04465079}">
      <dgm:prSet/>
      <dgm:spPr/>
      <dgm:t>
        <a:bodyPr/>
        <a:lstStyle/>
        <a:p>
          <a:r>
            <a:rPr lang="en-US"/>
            <a:t>Consideration of drought surcharges to disincentivize high water use during drought.</a:t>
          </a:r>
        </a:p>
      </dgm:t>
    </dgm:pt>
    <dgm:pt modelId="{F5AC8291-53A2-4D03-953C-FFA28DAE2DB0}" type="parTrans" cxnId="{7C19C5E4-8B0B-4032-B408-E0CB2C996C42}">
      <dgm:prSet/>
      <dgm:spPr/>
      <dgm:t>
        <a:bodyPr/>
        <a:lstStyle/>
        <a:p>
          <a:endParaRPr lang="en-US"/>
        </a:p>
      </dgm:t>
    </dgm:pt>
    <dgm:pt modelId="{D71CFF00-0D96-4B37-BCA4-3DFA2A27FBB8}" type="sibTrans" cxnId="{7C19C5E4-8B0B-4032-B408-E0CB2C996C42}">
      <dgm:prSet/>
      <dgm:spPr/>
      <dgm:t>
        <a:bodyPr/>
        <a:lstStyle/>
        <a:p>
          <a:endParaRPr lang="en-US"/>
        </a:p>
      </dgm:t>
    </dgm:pt>
    <dgm:pt modelId="{CC59708C-ECA4-4DF1-BB61-B3E3FED8DFC3}">
      <dgm:prSet/>
      <dgm:spPr/>
      <dgm:t>
        <a:bodyPr/>
        <a:lstStyle/>
        <a:p>
          <a:r>
            <a:rPr lang="en-US"/>
            <a:t>Coordinated drought response messaging and consistency in response actions between water utilities.</a:t>
          </a:r>
        </a:p>
      </dgm:t>
    </dgm:pt>
    <dgm:pt modelId="{0CBD3D3C-8909-4AB8-8466-B417548E4FCB}" type="parTrans" cxnId="{01F97EFC-3531-4BD1-A116-61219E61B7A5}">
      <dgm:prSet/>
      <dgm:spPr/>
      <dgm:t>
        <a:bodyPr/>
        <a:lstStyle/>
        <a:p>
          <a:endParaRPr lang="en-US"/>
        </a:p>
      </dgm:t>
    </dgm:pt>
    <dgm:pt modelId="{4DA9F040-E830-4F68-892D-AB384779F1EF}" type="sibTrans" cxnId="{01F97EFC-3531-4BD1-A116-61219E61B7A5}">
      <dgm:prSet/>
      <dgm:spPr/>
      <dgm:t>
        <a:bodyPr/>
        <a:lstStyle/>
        <a:p>
          <a:endParaRPr lang="en-US"/>
        </a:p>
      </dgm:t>
    </dgm:pt>
    <dgm:pt modelId="{6C3D37FB-562C-409D-BB1F-C27E88D61766}">
      <dgm:prSet/>
      <dgm:spPr/>
      <dgm:t>
        <a:bodyPr/>
        <a:lstStyle/>
        <a:p>
          <a:r>
            <a:rPr lang="en-US"/>
            <a:t>Encouraging more frequent and widespread drought condition reporting .</a:t>
          </a:r>
        </a:p>
      </dgm:t>
    </dgm:pt>
    <dgm:pt modelId="{84C3ED11-7E45-4ED7-8A99-0971715AA6F8}" type="parTrans" cxnId="{BC63455D-AB46-4F1D-AACE-8344DE0E8CE3}">
      <dgm:prSet/>
      <dgm:spPr/>
      <dgm:t>
        <a:bodyPr/>
        <a:lstStyle/>
        <a:p>
          <a:endParaRPr lang="en-US"/>
        </a:p>
      </dgm:t>
    </dgm:pt>
    <dgm:pt modelId="{E8F9B8A2-CD74-4F17-AE5C-C845DB56B88A}" type="sibTrans" cxnId="{BC63455D-AB46-4F1D-AACE-8344DE0E8CE3}">
      <dgm:prSet/>
      <dgm:spPr/>
      <dgm:t>
        <a:bodyPr/>
        <a:lstStyle/>
        <a:p>
          <a:endParaRPr lang="en-US"/>
        </a:p>
      </dgm:t>
    </dgm:pt>
    <dgm:pt modelId="{91671AEF-E7EF-4910-B870-B9E15E1CB7CD}">
      <dgm:prSet/>
      <dgm:spPr/>
      <dgm:t>
        <a:bodyPr/>
        <a:lstStyle/>
        <a:p>
          <a:r>
            <a:rPr lang="en-US"/>
            <a:t>Enhanced drought and climate monitoring via development of a statewide automated environmental monitoring network.</a:t>
          </a:r>
        </a:p>
      </dgm:t>
    </dgm:pt>
    <dgm:pt modelId="{56242D14-E0DC-4BE4-96C8-D59C285EA4DC}" type="parTrans" cxnId="{34BF83AA-DD3A-4C7A-B517-A507FA0BB918}">
      <dgm:prSet/>
      <dgm:spPr/>
      <dgm:t>
        <a:bodyPr/>
        <a:lstStyle/>
        <a:p>
          <a:endParaRPr lang="en-US"/>
        </a:p>
      </dgm:t>
    </dgm:pt>
    <dgm:pt modelId="{FA80C3D6-0360-4AC7-A3A0-BD5F75EC8C9C}" type="sibTrans" cxnId="{34BF83AA-DD3A-4C7A-B517-A507FA0BB918}">
      <dgm:prSet/>
      <dgm:spPr/>
      <dgm:t>
        <a:bodyPr/>
        <a:lstStyle/>
        <a:p>
          <a:endParaRPr lang="en-US"/>
        </a:p>
      </dgm:t>
    </dgm:pt>
    <dgm:pt modelId="{F04DDDBB-37D0-4EA7-96C9-500EBAAE1190}">
      <dgm:prSet/>
      <dgm:spPr/>
      <dgm:t>
        <a:bodyPr/>
        <a:lstStyle/>
        <a:p>
          <a:r>
            <a:rPr lang="en-US"/>
            <a:t>Discouraging decreasing block rate structures that incentivize high water use. </a:t>
          </a:r>
        </a:p>
      </dgm:t>
    </dgm:pt>
    <dgm:pt modelId="{E1672BD8-0F0A-48D2-934D-C6EFAD6F94E8}" type="parTrans" cxnId="{D9AF659C-9ACF-4C68-B14F-7A28FBA9C51E}">
      <dgm:prSet/>
      <dgm:spPr/>
      <dgm:t>
        <a:bodyPr/>
        <a:lstStyle/>
        <a:p>
          <a:endParaRPr lang="en-US"/>
        </a:p>
      </dgm:t>
    </dgm:pt>
    <dgm:pt modelId="{D60C58AC-28D9-4B77-B494-1591E8FCCDDC}" type="sibTrans" cxnId="{D9AF659C-9ACF-4C68-B14F-7A28FBA9C51E}">
      <dgm:prSet/>
      <dgm:spPr/>
      <dgm:t>
        <a:bodyPr/>
        <a:lstStyle/>
        <a:p>
          <a:endParaRPr lang="en-US"/>
        </a:p>
      </dgm:t>
    </dgm:pt>
    <dgm:pt modelId="{95C1DDCB-8AFA-4E03-A213-F39087B20D61}" type="pres">
      <dgm:prSet presAssocID="{5060DC72-EB50-48AE-A1B2-7D158DB05604}" presName="linear" presStyleCnt="0">
        <dgm:presLayoutVars>
          <dgm:animLvl val="lvl"/>
          <dgm:resizeHandles val="exact"/>
        </dgm:presLayoutVars>
      </dgm:prSet>
      <dgm:spPr/>
    </dgm:pt>
    <dgm:pt modelId="{6C2269FE-EE54-49D7-B2F6-345A9C8DC321}" type="pres">
      <dgm:prSet presAssocID="{DBB67F44-CF55-43D1-95FB-082927CEF7C9}" presName="parentText" presStyleLbl="node1" presStyleIdx="0" presStyleCnt="6">
        <dgm:presLayoutVars>
          <dgm:chMax val="0"/>
          <dgm:bulletEnabled val="1"/>
        </dgm:presLayoutVars>
      </dgm:prSet>
      <dgm:spPr/>
    </dgm:pt>
    <dgm:pt modelId="{2B60BFCA-BF9B-4BB7-9367-F82A276EA890}" type="pres">
      <dgm:prSet presAssocID="{1E2C3819-8C29-4628-B1FF-86094C11B751}" presName="spacer" presStyleCnt="0"/>
      <dgm:spPr/>
    </dgm:pt>
    <dgm:pt modelId="{BBD7B059-767A-44C8-9BB0-C0C187B7B44E}" type="pres">
      <dgm:prSet presAssocID="{8EDD061E-23D4-4210-910F-920E04465079}" presName="parentText" presStyleLbl="node1" presStyleIdx="1" presStyleCnt="6">
        <dgm:presLayoutVars>
          <dgm:chMax val="0"/>
          <dgm:bulletEnabled val="1"/>
        </dgm:presLayoutVars>
      </dgm:prSet>
      <dgm:spPr/>
    </dgm:pt>
    <dgm:pt modelId="{BD2B2B0B-DB29-462C-B064-B79EE288A0A3}" type="pres">
      <dgm:prSet presAssocID="{D71CFF00-0D96-4B37-BCA4-3DFA2A27FBB8}" presName="spacer" presStyleCnt="0"/>
      <dgm:spPr/>
    </dgm:pt>
    <dgm:pt modelId="{0B054F56-0C47-4F82-847C-00867E993480}" type="pres">
      <dgm:prSet presAssocID="{CC59708C-ECA4-4DF1-BB61-B3E3FED8DFC3}" presName="parentText" presStyleLbl="node1" presStyleIdx="2" presStyleCnt="6">
        <dgm:presLayoutVars>
          <dgm:chMax val="0"/>
          <dgm:bulletEnabled val="1"/>
        </dgm:presLayoutVars>
      </dgm:prSet>
      <dgm:spPr/>
    </dgm:pt>
    <dgm:pt modelId="{BA86758E-B879-4A5E-8CE4-49CAC5C76962}" type="pres">
      <dgm:prSet presAssocID="{4DA9F040-E830-4F68-892D-AB384779F1EF}" presName="spacer" presStyleCnt="0"/>
      <dgm:spPr/>
    </dgm:pt>
    <dgm:pt modelId="{62D15852-0752-4F0B-B0BC-FA965186DF4C}" type="pres">
      <dgm:prSet presAssocID="{6C3D37FB-562C-409D-BB1F-C27E88D61766}" presName="parentText" presStyleLbl="node1" presStyleIdx="3" presStyleCnt="6">
        <dgm:presLayoutVars>
          <dgm:chMax val="0"/>
          <dgm:bulletEnabled val="1"/>
        </dgm:presLayoutVars>
      </dgm:prSet>
      <dgm:spPr/>
    </dgm:pt>
    <dgm:pt modelId="{FFEB9017-8E7D-4E86-A34D-CCD362D92494}" type="pres">
      <dgm:prSet presAssocID="{E8F9B8A2-CD74-4F17-AE5C-C845DB56B88A}" presName="spacer" presStyleCnt="0"/>
      <dgm:spPr/>
    </dgm:pt>
    <dgm:pt modelId="{36250B0E-CDC7-4A51-8F85-F2D1C45559F5}" type="pres">
      <dgm:prSet presAssocID="{91671AEF-E7EF-4910-B870-B9E15E1CB7CD}" presName="parentText" presStyleLbl="node1" presStyleIdx="4" presStyleCnt="6">
        <dgm:presLayoutVars>
          <dgm:chMax val="0"/>
          <dgm:bulletEnabled val="1"/>
        </dgm:presLayoutVars>
      </dgm:prSet>
      <dgm:spPr/>
    </dgm:pt>
    <dgm:pt modelId="{039BD32E-AC0B-40EE-A062-B4060C126B32}" type="pres">
      <dgm:prSet presAssocID="{FA80C3D6-0360-4AC7-A3A0-BD5F75EC8C9C}" presName="spacer" presStyleCnt="0"/>
      <dgm:spPr/>
    </dgm:pt>
    <dgm:pt modelId="{E8EC842F-5891-4D82-977E-7AADBDE7A7B8}" type="pres">
      <dgm:prSet presAssocID="{F04DDDBB-37D0-4EA7-96C9-500EBAAE1190}" presName="parentText" presStyleLbl="node1" presStyleIdx="5" presStyleCnt="6">
        <dgm:presLayoutVars>
          <dgm:chMax val="0"/>
          <dgm:bulletEnabled val="1"/>
        </dgm:presLayoutVars>
      </dgm:prSet>
      <dgm:spPr/>
    </dgm:pt>
  </dgm:ptLst>
  <dgm:cxnLst>
    <dgm:cxn modelId="{3CDF2009-FA34-42F2-9112-A2D5978682EF}" type="presOf" srcId="{8EDD061E-23D4-4210-910F-920E04465079}" destId="{BBD7B059-767A-44C8-9BB0-C0C187B7B44E}" srcOrd="0" destOrd="0" presId="urn:microsoft.com/office/officeart/2005/8/layout/vList2"/>
    <dgm:cxn modelId="{BC63455D-AB46-4F1D-AACE-8344DE0E8CE3}" srcId="{5060DC72-EB50-48AE-A1B2-7D158DB05604}" destId="{6C3D37FB-562C-409D-BB1F-C27E88D61766}" srcOrd="3" destOrd="0" parTransId="{84C3ED11-7E45-4ED7-8A99-0971715AA6F8}" sibTransId="{E8F9B8A2-CD74-4F17-AE5C-C845DB56B88A}"/>
    <dgm:cxn modelId="{FAAB7866-FAF3-4C30-BA13-71CD6BE0081F}" type="presOf" srcId="{5060DC72-EB50-48AE-A1B2-7D158DB05604}" destId="{95C1DDCB-8AFA-4E03-A213-F39087B20D61}" srcOrd="0" destOrd="0" presId="urn:microsoft.com/office/officeart/2005/8/layout/vList2"/>
    <dgm:cxn modelId="{4655E54D-138A-4C6E-8D29-CA7A66D7E2B0}" type="presOf" srcId="{CC59708C-ECA4-4DF1-BB61-B3E3FED8DFC3}" destId="{0B054F56-0C47-4F82-847C-00867E993480}" srcOrd="0" destOrd="0" presId="urn:microsoft.com/office/officeart/2005/8/layout/vList2"/>
    <dgm:cxn modelId="{D9AF659C-9ACF-4C68-B14F-7A28FBA9C51E}" srcId="{5060DC72-EB50-48AE-A1B2-7D158DB05604}" destId="{F04DDDBB-37D0-4EA7-96C9-500EBAAE1190}" srcOrd="5" destOrd="0" parTransId="{E1672BD8-0F0A-48D2-934D-C6EFAD6F94E8}" sibTransId="{D60C58AC-28D9-4B77-B494-1591E8FCCDDC}"/>
    <dgm:cxn modelId="{34BF83AA-DD3A-4C7A-B517-A507FA0BB918}" srcId="{5060DC72-EB50-48AE-A1B2-7D158DB05604}" destId="{91671AEF-E7EF-4910-B870-B9E15E1CB7CD}" srcOrd="4" destOrd="0" parTransId="{56242D14-E0DC-4BE4-96C8-D59C285EA4DC}" sibTransId="{FA80C3D6-0360-4AC7-A3A0-BD5F75EC8C9C}"/>
    <dgm:cxn modelId="{F89CFFAD-D5FE-423B-BD12-9B4F4ECAFDC8}" type="presOf" srcId="{6C3D37FB-562C-409D-BB1F-C27E88D61766}" destId="{62D15852-0752-4F0B-B0BC-FA965186DF4C}" srcOrd="0" destOrd="0" presId="urn:microsoft.com/office/officeart/2005/8/layout/vList2"/>
    <dgm:cxn modelId="{55E756D9-8277-455E-962A-2A98A6225779}" type="presOf" srcId="{91671AEF-E7EF-4910-B870-B9E15E1CB7CD}" destId="{36250B0E-CDC7-4A51-8F85-F2D1C45559F5}" srcOrd="0" destOrd="0" presId="urn:microsoft.com/office/officeart/2005/8/layout/vList2"/>
    <dgm:cxn modelId="{0697D4E3-967B-4631-8701-CA14F1CD17C2}" type="presOf" srcId="{DBB67F44-CF55-43D1-95FB-082927CEF7C9}" destId="{6C2269FE-EE54-49D7-B2F6-345A9C8DC321}" srcOrd="0" destOrd="0" presId="urn:microsoft.com/office/officeart/2005/8/layout/vList2"/>
    <dgm:cxn modelId="{7C19C5E4-8B0B-4032-B408-E0CB2C996C42}" srcId="{5060DC72-EB50-48AE-A1B2-7D158DB05604}" destId="{8EDD061E-23D4-4210-910F-920E04465079}" srcOrd="1" destOrd="0" parTransId="{F5AC8291-53A2-4D03-953C-FFA28DAE2DB0}" sibTransId="{D71CFF00-0D96-4B37-BCA4-3DFA2A27FBB8}"/>
    <dgm:cxn modelId="{64F59BE5-72C2-4C9A-B1F6-FE28AAE09937}" srcId="{5060DC72-EB50-48AE-A1B2-7D158DB05604}" destId="{DBB67F44-CF55-43D1-95FB-082927CEF7C9}" srcOrd="0" destOrd="0" parTransId="{5DC72862-16FE-4611-88CC-6D5F73B3FD6D}" sibTransId="{1E2C3819-8C29-4628-B1FF-86094C11B751}"/>
    <dgm:cxn modelId="{DBAF23EB-858E-43AC-BD29-35049998ACB3}" type="presOf" srcId="{F04DDDBB-37D0-4EA7-96C9-500EBAAE1190}" destId="{E8EC842F-5891-4D82-977E-7AADBDE7A7B8}" srcOrd="0" destOrd="0" presId="urn:microsoft.com/office/officeart/2005/8/layout/vList2"/>
    <dgm:cxn modelId="{01F97EFC-3531-4BD1-A116-61219E61B7A5}" srcId="{5060DC72-EB50-48AE-A1B2-7D158DB05604}" destId="{CC59708C-ECA4-4DF1-BB61-B3E3FED8DFC3}" srcOrd="2" destOrd="0" parTransId="{0CBD3D3C-8909-4AB8-8466-B417548E4FCB}" sibTransId="{4DA9F040-E830-4F68-892D-AB384779F1EF}"/>
    <dgm:cxn modelId="{6CA90426-B998-465D-92BE-96D073A41DD6}" type="presParOf" srcId="{95C1DDCB-8AFA-4E03-A213-F39087B20D61}" destId="{6C2269FE-EE54-49D7-B2F6-345A9C8DC321}" srcOrd="0" destOrd="0" presId="urn:microsoft.com/office/officeart/2005/8/layout/vList2"/>
    <dgm:cxn modelId="{440035C0-7A20-451F-8F73-156B2CBF0688}" type="presParOf" srcId="{95C1DDCB-8AFA-4E03-A213-F39087B20D61}" destId="{2B60BFCA-BF9B-4BB7-9367-F82A276EA890}" srcOrd="1" destOrd="0" presId="urn:microsoft.com/office/officeart/2005/8/layout/vList2"/>
    <dgm:cxn modelId="{D38FB4D2-2294-48C1-96BB-17075057C2D0}" type="presParOf" srcId="{95C1DDCB-8AFA-4E03-A213-F39087B20D61}" destId="{BBD7B059-767A-44C8-9BB0-C0C187B7B44E}" srcOrd="2" destOrd="0" presId="urn:microsoft.com/office/officeart/2005/8/layout/vList2"/>
    <dgm:cxn modelId="{0EC98E5A-F064-49E1-A4E2-BC81754E4F12}" type="presParOf" srcId="{95C1DDCB-8AFA-4E03-A213-F39087B20D61}" destId="{BD2B2B0B-DB29-462C-B064-B79EE288A0A3}" srcOrd="3" destOrd="0" presId="urn:microsoft.com/office/officeart/2005/8/layout/vList2"/>
    <dgm:cxn modelId="{3CE93318-1EBB-4469-B35F-99B960E08499}" type="presParOf" srcId="{95C1DDCB-8AFA-4E03-A213-F39087B20D61}" destId="{0B054F56-0C47-4F82-847C-00867E993480}" srcOrd="4" destOrd="0" presId="urn:microsoft.com/office/officeart/2005/8/layout/vList2"/>
    <dgm:cxn modelId="{80F7988E-52AC-4A3C-9A47-EE678C85F2E3}" type="presParOf" srcId="{95C1DDCB-8AFA-4E03-A213-F39087B20D61}" destId="{BA86758E-B879-4A5E-8CE4-49CAC5C76962}" srcOrd="5" destOrd="0" presId="urn:microsoft.com/office/officeart/2005/8/layout/vList2"/>
    <dgm:cxn modelId="{BFED17FF-57A2-42A4-BB88-7691130D1E70}" type="presParOf" srcId="{95C1DDCB-8AFA-4E03-A213-F39087B20D61}" destId="{62D15852-0752-4F0B-B0BC-FA965186DF4C}" srcOrd="6" destOrd="0" presId="urn:microsoft.com/office/officeart/2005/8/layout/vList2"/>
    <dgm:cxn modelId="{7ED159F7-5A5D-4D0A-B83D-4B9E4C556684}" type="presParOf" srcId="{95C1DDCB-8AFA-4E03-A213-F39087B20D61}" destId="{FFEB9017-8E7D-4E86-A34D-CCD362D92494}" srcOrd="7" destOrd="0" presId="urn:microsoft.com/office/officeart/2005/8/layout/vList2"/>
    <dgm:cxn modelId="{1DE1487B-F177-4F95-99F5-F7D8667A4670}" type="presParOf" srcId="{95C1DDCB-8AFA-4E03-A213-F39087B20D61}" destId="{36250B0E-CDC7-4A51-8F85-F2D1C45559F5}" srcOrd="8" destOrd="0" presId="urn:microsoft.com/office/officeart/2005/8/layout/vList2"/>
    <dgm:cxn modelId="{2162B9A3-EEDF-4ADC-8884-9BBCD05B2E2D}" type="presParOf" srcId="{95C1DDCB-8AFA-4E03-A213-F39087B20D61}" destId="{039BD32E-AC0B-40EE-A062-B4060C126B32}" srcOrd="9" destOrd="0" presId="urn:microsoft.com/office/officeart/2005/8/layout/vList2"/>
    <dgm:cxn modelId="{DF555DD4-A1E6-4A96-A305-5FB3C607F7E6}" type="presParOf" srcId="{95C1DDCB-8AFA-4E03-A213-F39087B20D61}" destId="{E8EC842F-5891-4D82-977E-7AADBDE7A7B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DF985-058D-4152-9327-3A49AE84FD42}">
      <dsp:nvSpPr>
        <dsp:cNvPr id="0" name=""/>
        <dsp:cNvSpPr/>
      </dsp:nvSpPr>
      <dsp:spPr>
        <a:xfrm>
          <a:off x="1785" y="1149396"/>
          <a:ext cx="2175866" cy="870346"/>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panose="020B0604020202020204"/>
            </a:rPr>
            <a:t>Resource</a:t>
          </a:r>
          <a:endParaRPr lang="en-US" sz="2100" kern="1200"/>
        </a:p>
      </dsp:txBody>
      <dsp:txXfrm>
        <a:off x="436958" y="1149396"/>
        <a:ext cx="1305520" cy="870346"/>
      </dsp:txXfrm>
    </dsp:sp>
    <dsp:sp modelId="{8AC61DF7-AEF0-4102-AF53-70FEE3966A0F}">
      <dsp:nvSpPr>
        <dsp:cNvPr id="0" name=""/>
        <dsp:cNvSpPr/>
      </dsp:nvSpPr>
      <dsp:spPr>
        <a:xfrm>
          <a:off x="1960066" y="1149396"/>
          <a:ext cx="2175866" cy="870346"/>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panose="020B0604020202020204"/>
            </a:rPr>
            <a:t>State</a:t>
          </a:r>
          <a:endParaRPr lang="en-US" sz="2100" kern="1200"/>
        </a:p>
      </dsp:txBody>
      <dsp:txXfrm>
        <a:off x="2395239" y="1149396"/>
        <a:ext cx="1305520" cy="870346"/>
      </dsp:txXfrm>
    </dsp:sp>
    <dsp:sp modelId="{CF64A343-F0C9-4D88-B26B-C0D4F18A3052}">
      <dsp:nvSpPr>
        <dsp:cNvPr id="0" name=""/>
        <dsp:cNvSpPr/>
      </dsp:nvSpPr>
      <dsp:spPr>
        <a:xfrm>
          <a:off x="3918346" y="1149396"/>
          <a:ext cx="2175866" cy="870346"/>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panose="020B0604020202020204"/>
            </a:rPr>
            <a:t>Sector</a:t>
          </a:r>
          <a:endParaRPr lang="en-US" sz="2100" kern="1200"/>
        </a:p>
      </dsp:txBody>
      <dsp:txXfrm>
        <a:off x="4353519" y="1149396"/>
        <a:ext cx="1305520" cy="8703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98F64-5007-4A56-8F0A-E0D9736B8368}">
      <dsp:nvSpPr>
        <dsp:cNvPr id="0" name=""/>
        <dsp:cNvSpPr/>
      </dsp:nvSpPr>
      <dsp:spPr>
        <a:xfrm>
          <a:off x="0" y="506528"/>
          <a:ext cx="10515600" cy="8316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B28BE6-02C0-44F2-AAA8-154294AFF57C}">
      <dsp:nvSpPr>
        <dsp:cNvPr id="0" name=""/>
        <dsp:cNvSpPr/>
      </dsp:nvSpPr>
      <dsp:spPr>
        <a:xfrm>
          <a:off x="525780" y="19448"/>
          <a:ext cx="7360920" cy="9741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100000"/>
            </a:lnSpc>
            <a:spcBef>
              <a:spcPct val="0"/>
            </a:spcBef>
            <a:spcAft>
              <a:spcPct val="35000"/>
            </a:spcAft>
            <a:buNone/>
          </a:pPr>
          <a:r>
            <a:rPr lang="en-US" sz="2800" kern="1200">
              <a:solidFill>
                <a:srgbClr val="002060"/>
              </a:solidFill>
              <a:latin typeface="Aptos"/>
            </a:rPr>
            <a:t>Stakeholder Engagement Plan             October 31, 2024</a:t>
          </a:r>
        </a:p>
      </dsp:txBody>
      <dsp:txXfrm>
        <a:off x="573335" y="67003"/>
        <a:ext cx="7265810" cy="879050"/>
      </dsp:txXfrm>
    </dsp:sp>
    <dsp:sp modelId="{E8F71552-B5CE-4CCF-87B8-5EAC57240536}">
      <dsp:nvSpPr>
        <dsp:cNvPr id="0" name=""/>
        <dsp:cNvSpPr/>
      </dsp:nvSpPr>
      <dsp:spPr>
        <a:xfrm>
          <a:off x="0" y="2003409"/>
          <a:ext cx="10515600" cy="831600"/>
        </a:xfrm>
        <a:prstGeom prst="rect">
          <a:avLst/>
        </a:prstGeom>
        <a:solidFill>
          <a:schemeClr val="lt1">
            <a:alpha val="90000"/>
            <a:hueOff val="0"/>
            <a:satOff val="0"/>
            <a:lumOff val="0"/>
            <a:alphaOff val="0"/>
          </a:schemeClr>
        </a:solidFill>
        <a:ln w="19050" cap="flat" cmpd="sng" algn="ctr">
          <a:solidFill>
            <a:schemeClr val="accent3">
              <a:hueOff val="4248910"/>
              <a:satOff val="-13871"/>
              <a:lumOff val="-3627"/>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BD42EC-076D-4A1F-BF00-F03FAAB6848B}">
      <dsp:nvSpPr>
        <dsp:cNvPr id="0" name=""/>
        <dsp:cNvSpPr/>
      </dsp:nvSpPr>
      <dsp:spPr>
        <a:xfrm>
          <a:off x="525780" y="1516329"/>
          <a:ext cx="7360920" cy="974160"/>
        </a:xfrm>
        <a:prstGeom prst="roundRect">
          <a:avLst/>
        </a:prstGeom>
        <a:solidFill>
          <a:schemeClr val="accent3">
            <a:hueOff val="4248910"/>
            <a:satOff val="-13871"/>
            <a:lumOff val="-362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rtl="0">
            <a:lnSpc>
              <a:spcPct val="100000"/>
            </a:lnSpc>
            <a:spcBef>
              <a:spcPct val="0"/>
            </a:spcBef>
            <a:spcAft>
              <a:spcPct val="35000"/>
            </a:spcAft>
            <a:buNone/>
          </a:pPr>
          <a:r>
            <a:rPr lang="en-US" sz="2800" kern="1200">
              <a:latin typeface="Aptos"/>
            </a:rPr>
            <a:t>Quarterly updates to the Surface Water Study Committee</a:t>
          </a:r>
        </a:p>
      </dsp:txBody>
      <dsp:txXfrm>
        <a:off x="573335" y="1563884"/>
        <a:ext cx="7265810" cy="879050"/>
      </dsp:txXfrm>
    </dsp:sp>
    <dsp:sp modelId="{BCC87CB4-949C-48CD-9A02-26583E820E6B}">
      <dsp:nvSpPr>
        <dsp:cNvPr id="0" name=""/>
        <dsp:cNvSpPr/>
      </dsp:nvSpPr>
      <dsp:spPr>
        <a:xfrm>
          <a:off x="0" y="3500289"/>
          <a:ext cx="10515600" cy="831600"/>
        </a:xfrm>
        <a:prstGeom prst="rect">
          <a:avLst/>
        </a:prstGeom>
        <a:solidFill>
          <a:schemeClr val="lt1">
            <a:alpha val="90000"/>
            <a:hueOff val="0"/>
            <a:satOff val="0"/>
            <a:lumOff val="0"/>
            <a:alphaOff val="0"/>
          </a:schemeClr>
        </a:solidFill>
        <a:ln w="19050" cap="flat" cmpd="sng" algn="ctr">
          <a:solidFill>
            <a:schemeClr val="accent3">
              <a:hueOff val="8497820"/>
              <a:satOff val="-27743"/>
              <a:lumOff val="-72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7AFC19-46FC-476A-8FBD-EC5C762669DE}">
      <dsp:nvSpPr>
        <dsp:cNvPr id="0" name=""/>
        <dsp:cNvSpPr/>
      </dsp:nvSpPr>
      <dsp:spPr>
        <a:xfrm>
          <a:off x="525780" y="3013209"/>
          <a:ext cx="7360920" cy="974160"/>
        </a:xfrm>
        <a:prstGeom prst="roundRect">
          <a:avLst/>
        </a:prstGeom>
        <a:solidFill>
          <a:schemeClr val="accent3">
            <a:hueOff val="8497820"/>
            <a:satOff val="-27743"/>
            <a:lumOff val="-725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US" sz="2800" kern="1200">
              <a:latin typeface="Aptos"/>
            </a:rPr>
            <a:t>Advise on updated State Water Plan December 31, 2025</a:t>
          </a:r>
        </a:p>
      </dsp:txBody>
      <dsp:txXfrm>
        <a:off x="573335" y="3060764"/>
        <a:ext cx="7265810" cy="879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87B7E-F0DE-4BD2-A3FF-EB73088E85E4}">
      <dsp:nvSpPr>
        <dsp:cNvPr id="0" name=""/>
        <dsp:cNvSpPr/>
      </dsp:nvSpPr>
      <dsp:spPr>
        <a:xfrm>
          <a:off x="0" y="268877"/>
          <a:ext cx="10505830" cy="108108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latin typeface="Arial" panose="020B0604020202020204"/>
            </a:rPr>
            <a:t>Recommendation #1: The State of South Carolina should continue this working group beyond the State Water Plan updating process, and should continue to support ongoing state water planning.</a:t>
          </a:r>
          <a:endParaRPr lang="en-US" sz="2100" kern="1200" dirty="0"/>
        </a:p>
      </dsp:txBody>
      <dsp:txXfrm>
        <a:off x="52774" y="321651"/>
        <a:ext cx="10400282" cy="975532"/>
      </dsp:txXfrm>
    </dsp:sp>
    <dsp:sp modelId="{781C506A-48B2-4BF4-B0D1-2FDE8102C1B0}">
      <dsp:nvSpPr>
        <dsp:cNvPr id="0" name=""/>
        <dsp:cNvSpPr/>
      </dsp:nvSpPr>
      <dsp:spPr>
        <a:xfrm>
          <a:off x="0" y="1410437"/>
          <a:ext cx="10505830" cy="108108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latin typeface="Arial" panose="020B0604020202020204"/>
            </a:rPr>
            <a:t>Recommendation #2: SCDES should request and encourage the Legislature to continue funding for state water planning activities, including planning, administration, data collection and research and grants for implementation of water projects.</a:t>
          </a:r>
          <a:endParaRPr lang="en-US" sz="2100" kern="1200" dirty="0"/>
        </a:p>
      </dsp:txBody>
      <dsp:txXfrm>
        <a:off x="52774" y="1463211"/>
        <a:ext cx="10400282" cy="975532"/>
      </dsp:txXfrm>
    </dsp:sp>
    <dsp:sp modelId="{125282C5-7981-4A7F-947F-FDDA17924AC2}">
      <dsp:nvSpPr>
        <dsp:cNvPr id="0" name=""/>
        <dsp:cNvSpPr/>
      </dsp:nvSpPr>
      <dsp:spPr>
        <a:xfrm>
          <a:off x="0" y="2551997"/>
          <a:ext cx="10505830" cy="108108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latin typeface="Arial" panose="020B0604020202020204"/>
            </a:rPr>
            <a:t>Recommendation #3: SCDES should also pursue additional funding sources or opportunities from both public and private sectors.</a:t>
          </a:r>
          <a:endParaRPr lang="en-US" sz="2100" kern="1200" dirty="0"/>
        </a:p>
      </dsp:txBody>
      <dsp:txXfrm>
        <a:off x="52774" y="2604771"/>
        <a:ext cx="10400282" cy="9755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47FA4-11AF-4D96-85BC-187403019642}">
      <dsp:nvSpPr>
        <dsp:cNvPr id="0" name=""/>
        <dsp:cNvSpPr/>
      </dsp:nvSpPr>
      <dsp:spPr>
        <a:xfrm>
          <a:off x="0" y="32949"/>
          <a:ext cx="10515600" cy="209664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dirty="0">
              <a:latin typeface="Arial" panose="020B0604020202020204"/>
            </a:rPr>
            <a:t>Recommendation #4: Thes State of South Carolina should increase coordination with Georgia and North Carolina on inter-state water management strategies and shared water resources.</a:t>
          </a:r>
        </a:p>
      </dsp:txBody>
      <dsp:txXfrm>
        <a:off x="102350" y="135299"/>
        <a:ext cx="10310900" cy="1891940"/>
      </dsp:txXfrm>
    </dsp:sp>
    <dsp:sp modelId="{9C5A85C2-BE6C-44A9-836F-B3CB75DA7280}">
      <dsp:nvSpPr>
        <dsp:cNvPr id="0" name=""/>
        <dsp:cNvSpPr/>
      </dsp:nvSpPr>
      <dsp:spPr>
        <a:xfrm>
          <a:off x="0" y="2221749"/>
          <a:ext cx="10515600" cy="209664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dirty="0">
              <a:latin typeface="Arial" panose="020B0604020202020204"/>
            </a:rPr>
            <a:t>Recommendation #5: Develop and implement an intentional Education and Outreach Communication Plan on efficiency of water usage throughout the State.</a:t>
          </a:r>
        </a:p>
      </dsp:txBody>
      <dsp:txXfrm>
        <a:off x="102350" y="2324099"/>
        <a:ext cx="10310900" cy="18919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269FE-EE54-49D7-B2F6-345A9C8DC321}">
      <dsp:nvSpPr>
        <dsp:cNvPr id="0" name=""/>
        <dsp:cNvSpPr/>
      </dsp:nvSpPr>
      <dsp:spPr>
        <a:xfrm>
          <a:off x="0" y="24489"/>
          <a:ext cx="8931849" cy="676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Conducting 5-year updates to drought management plans and supporting smaller public water systems with technical and financial assistance for plan updates.</a:t>
          </a:r>
        </a:p>
      </dsp:txBody>
      <dsp:txXfrm>
        <a:off x="33012" y="57501"/>
        <a:ext cx="8865825" cy="610236"/>
      </dsp:txXfrm>
    </dsp:sp>
    <dsp:sp modelId="{BBD7B059-767A-44C8-9BB0-C0C187B7B44E}">
      <dsp:nvSpPr>
        <dsp:cNvPr id="0" name=""/>
        <dsp:cNvSpPr/>
      </dsp:nvSpPr>
      <dsp:spPr>
        <a:xfrm>
          <a:off x="0" y="749709"/>
          <a:ext cx="8931849" cy="676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Consideration of drought surcharges to disincentivize high water use during drought.</a:t>
          </a:r>
        </a:p>
      </dsp:txBody>
      <dsp:txXfrm>
        <a:off x="33012" y="782721"/>
        <a:ext cx="8865825" cy="610236"/>
      </dsp:txXfrm>
    </dsp:sp>
    <dsp:sp modelId="{0B054F56-0C47-4F82-847C-00867E993480}">
      <dsp:nvSpPr>
        <dsp:cNvPr id="0" name=""/>
        <dsp:cNvSpPr/>
      </dsp:nvSpPr>
      <dsp:spPr>
        <a:xfrm>
          <a:off x="0" y="1474929"/>
          <a:ext cx="8931849" cy="676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Coordinated drought response messaging and consistency in response actions between water utilities.</a:t>
          </a:r>
        </a:p>
      </dsp:txBody>
      <dsp:txXfrm>
        <a:off x="33012" y="1507941"/>
        <a:ext cx="8865825" cy="610236"/>
      </dsp:txXfrm>
    </dsp:sp>
    <dsp:sp modelId="{62D15852-0752-4F0B-B0BC-FA965186DF4C}">
      <dsp:nvSpPr>
        <dsp:cNvPr id="0" name=""/>
        <dsp:cNvSpPr/>
      </dsp:nvSpPr>
      <dsp:spPr>
        <a:xfrm>
          <a:off x="0" y="2200149"/>
          <a:ext cx="8931849" cy="676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Encouraging more frequent and widespread drought condition reporting .</a:t>
          </a:r>
        </a:p>
      </dsp:txBody>
      <dsp:txXfrm>
        <a:off x="33012" y="2233161"/>
        <a:ext cx="8865825" cy="610236"/>
      </dsp:txXfrm>
    </dsp:sp>
    <dsp:sp modelId="{36250B0E-CDC7-4A51-8F85-F2D1C45559F5}">
      <dsp:nvSpPr>
        <dsp:cNvPr id="0" name=""/>
        <dsp:cNvSpPr/>
      </dsp:nvSpPr>
      <dsp:spPr>
        <a:xfrm>
          <a:off x="0" y="2925369"/>
          <a:ext cx="8931849" cy="676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Enhanced drought and climate monitoring via development of a statewide automated environmental monitoring network.</a:t>
          </a:r>
        </a:p>
      </dsp:txBody>
      <dsp:txXfrm>
        <a:off x="33012" y="2958381"/>
        <a:ext cx="8865825" cy="610236"/>
      </dsp:txXfrm>
    </dsp:sp>
    <dsp:sp modelId="{E8EC842F-5891-4D82-977E-7AADBDE7A7B8}">
      <dsp:nvSpPr>
        <dsp:cNvPr id="0" name=""/>
        <dsp:cNvSpPr/>
      </dsp:nvSpPr>
      <dsp:spPr>
        <a:xfrm>
          <a:off x="0" y="3650589"/>
          <a:ext cx="8931849" cy="676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Discouraging decreasing block rate structures that incentivize high water use. </a:t>
          </a:r>
        </a:p>
      </dsp:txBody>
      <dsp:txXfrm>
        <a:off x="33012" y="3683601"/>
        <a:ext cx="8865825" cy="61023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83A9DDB5-3D34-44BC-976C-EDA3871952F2}" type="datetimeFigureOut">
              <a:rPr lang="en-US" smtClean="0"/>
              <a:t>9/26/2025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39B302B8-643B-40E9-AA98-7D92C08FF2A0}" type="slidenum">
              <a:rPr lang="en-US" smtClean="0"/>
              <a:t>‹#›</a:t>
            </a:fld>
            <a:endParaRPr lang="en-US"/>
          </a:p>
        </p:txBody>
      </p:sp>
    </p:spTree>
    <p:extLst>
      <p:ext uri="{BB962C8B-B14F-4D97-AF65-F5344CB8AC3E}">
        <p14:creationId xmlns:p14="http://schemas.microsoft.com/office/powerpoint/2010/main" val="883139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PPAC Framework (which was adopted for </a:t>
            </a:r>
            <a:r>
              <a:rPr lang="en-US" dirty="0" err="1"/>
              <a:t>WaterSC</a:t>
            </a:r>
            <a:r>
              <a:rPr lang="en-US" dirty="0"/>
              <a:t> in June Working Meeting)</a:t>
            </a:r>
          </a:p>
          <a:p>
            <a:endParaRPr lang="en-US" dirty="0"/>
          </a:p>
          <a:p>
            <a:endParaRPr lang="en-US" dirty="0"/>
          </a:p>
        </p:txBody>
      </p:sp>
      <p:sp>
        <p:nvSpPr>
          <p:cNvPr id="4" name="Slide Number Placeholder 3"/>
          <p:cNvSpPr>
            <a:spLocks noGrp="1"/>
          </p:cNvSpPr>
          <p:nvPr>
            <p:ph type="sldNum" sz="quarter" idx="5"/>
          </p:nvPr>
        </p:nvSpPr>
        <p:spPr/>
        <p:txBody>
          <a:bodyPr/>
          <a:lstStyle/>
          <a:p>
            <a:fld id="{39B302B8-643B-40E9-AA98-7D92C08FF2A0}" type="slidenum">
              <a:rPr lang="en-US" smtClean="0"/>
              <a:t>6</a:t>
            </a:fld>
            <a:endParaRPr lang="en-US"/>
          </a:p>
        </p:txBody>
      </p:sp>
    </p:spTree>
    <p:extLst>
      <p:ext uri="{BB962C8B-B14F-4D97-AF65-F5344CB8AC3E}">
        <p14:creationId xmlns:p14="http://schemas.microsoft.com/office/powerpoint/2010/main" val="3242672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07753-1A29-42C8-912C-223011AB46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516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46972-57E9-8FB2-33B2-E5A42B9CA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85DB6-E8C4-845A-6826-7D934791ED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7C399C-B762-FB9F-0298-CE61E3FE57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8EDB00-80DD-1038-9ABB-F603981519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07753-1A29-42C8-912C-223011AB46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061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C8B93-34F6-3082-7DF0-A549AA2AB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E590A-76E8-5738-B14B-717ABA014F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6D305B-11FF-AA3C-194B-D3BB9F5B7D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D3261B-8EFF-397D-E5CF-06272FA970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07753-1A29-42C8-912C-223011AB46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458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07753-1A29-42C8-912C-223011AB46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949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07753-1A29-42C8-912C-223011AB46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222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AD8252-C496-41B2-8162-C9B081B6BACF}" type="slidenum">
              <a:rPr lang="en-US" smtClean="0"/>
              <a:t>34</a:t>
            </a:fld>
            <a:endParaRPr lang="en-US" dirty="0"/>
          </a:p>
        </p:txBody>
      </p:sp>
    </p:spTree>
    <p:extLst>
      <p:ext uri="{BB962C8B-B14F-4D97-AF65-F5344CB8AC3E}">
        <p14:creationId xmlns:p14="http://schemas.microsoft.com/office/powerpoint/2010/main" val="2122953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D8252-C496-41B2-8162-C9B081B6B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094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SCO is also designated through legislation, the South Carolina Drought Response Act </a:t>
            </a:r>
            <a:r>
              <a:rPr lang="en-US" sz="1200" b="1" dirty="0">
                <a:solidFill>
                  <a:srgbClr val="0E101A"/>
                </a:solidFill>
                <a:effectLst/>
              </a:rPr>
              <a:t>(</a:t>
            </a:r>
            <a:r>
              <a:rPr lang="en-US" sz="1200" dirty="0"/>
              <a:t>South Carolina General Assembly Section 49-23-10 et seq., Code of Laws of South Carolina, 1976), to serve as the led agency for Drought Response. The DRC is the primary drought decision-making entity in the State. It is chaired and supported by the South Carolina Department of Natural Resources (SCDNR) and the state Climatology Office (SCO). Local members are organized according to four Drought Management Areas (DMAs). The DRC reports on conditions and impacts and evaluates drought indicators to determine drought status defined by the S.C. Drought Response Act to protect the State’s water resources.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AF1BF-6BA5-4F0B-A626-A6DDFFF8B2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519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0">
              <a:defRPr/>
            </a:pPr>
            <a:r>
              <a:rPr lang="en-US" dirty="0"/>
              <a:t>The SCO is also designated through legislation, the South Carolina Drought Response Act </a:t>
            </a:r>
            <a:r>
              <a:rPr lang="en-US" b="1" dirty="0">
                <a:solidFill>
                  <a:srgbClr val="0E101A"/>
                </a:solidFill>
              </a:rPr>
              <a:t>(</a:t>
            </a:r>
            <a:r>
              <a:rPr lang="en-US" dirty="0"/>
              <a:t>South Carolina General Assembly Section 49-23-10 et seq., Code of Laws of South Carolina, 1976), to serve as the led agency for Drought Response. The DRC is the primary drought decision-making entity in the State. It is chaired and supported by the South Carolina Department of Natural Resources (SCDNR) and the state Climatology Office (SCO). Local members are organized according to four Drought Management Areas (DMAs). The DRC reports on conditions and impacts and evaluates drought indicators to determine drought status defined by the S.C. Drought Response Act to protect the State’s water resources.</a:t>
            </a:r>
          </a:p>
          <a:p>
            <a:endParaRPr lang="en-US" dirty="0"/>
          </a:p>
        </p:txBody>
      </p:sp>
      <p:sp>
        <p:nvSpPr>
          <p:cNvPr id="4" name="Slide Number Placeholder 3"/>
          <p:cNvSpPr>
            <a:spLocks noGrp="1"/>
          </p:cNvSpPr>
          <p:nvPr>
            <p:ph type="sldNum" sz="quarter" idx="5"/>
          </p:nvPr>
        </p:nvSpPr>
        <p:spPr/>
        <p:txBody>
          <a:bodyPr/>
          <a:lstStyle/>
          <a:p>
            <a:fld id="{9600EAA9-D7BA-433A-A597-C65DB7DFD0E4}" type="slidenum">
              <a:rPr lang="en-US" smtClean="0"/>
              <a:t>15</a:t>
            </a:fld>
            <a:endParaRPr lang="en-US"/>
          </a:p>
        </p:txBody>
      </p:sp>
    </p:spTree>
    <p:extLst>
      <p:ext uri="{BB962C8B-B14F-4D97-AF65-F5344CB8AC3E}">
        <p14:creationId xmlns:p14="http://schemas.microsoft.com/office/powerpoint/2010/main" val="352379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07753-1A29-42C8-912C-223011AB46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656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6CA16-092E-618E-5A57-18E542A002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245937-0FEE-433B-EC85-42B340204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D56BB0-CA4D-DD40-9A3E-95511DE076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D6FF07-DF2E-CF2D-0C2C-ED27748755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07753-1A29-42C8-912C-223011AB46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368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D5FAC-8875-48E9-3A9F-A2A6442C26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BC26B-ACD2-34F4-B5C0-3C5675F83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C44B81-3381-C3D5-FE8A-A23C4E048B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4E3DA1-6EE4-0A94-CCAD-1A7F177A08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07753-1A29-42C8-912C-223011AB46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750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07753-1A29-42C8-912C-223011AB46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813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07753-1A29-42C8-912C-223011AB46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034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jpeg"/><Relationship Id="rId3" Type="http://schemas.openxmlformats.org/officeDocument/2006/relationships/image" Target="../media/image13.jpeg"/><Relationship Id="rId7" Type="http://schemas.openxmlformats.org/officeDocument/2006/relationships/image" Target="../media/image15.jpeg"/><Relationship Id="rId12"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3.jpeg"/><Relationship Id="rId11" Type="http://schemas.openxmlformats.org/officeDocument/2006/relationships/image" Target="../media/image19.jpeg"/><Relationship Id="rId5" Type="http://schemas.openxmlformats.org/officeDocument/2006/relationships/image" Target="../media/image2.jpeg"/><Relationship Id="rId15" Type="http://schemas.openxmlformats.org/officeDocument/2006/relationships/image" Target="../media/image10.png"/><Relationship Id="rId10" Type="http://schemas.openxmlformats.org/officeDocument/2006/relationships/image" Target="../media/image18.jpeg"/><Relationship Id="rId4" Type="http://schemas.openxmlformats.org/officeDocument/2006/relationships/image" Target="../media/image14.jpeg"/><Relationship Id="rId9" Type="http://schemas.openxmlformats.org/officeDocument/2006/relationships/image" Target="../media/image17.jpeg"/><Relationship Id="rId14" Type="http://schemas.openxmlformats.org/officeDocument/2006/relationships/image" Target="../media/image20.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 Id="rId6" Type="http://schemas.openxmlformats.org/officeDocument/2006/relationships/image" Target="../media/image20.jpeg"/><Relationship Id="rId5" Type="http://schemas.openxmlformats.org/officeDocument/2006/relationships/image" Target="../media/image4.jpeg"/><Relationship Id="rId4" Type="http://schemas.openxmlformats.org/officeDocument/2006/relationships/image" Target="../media/image19.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F9209-F726-900F-57B1-AFFD723F38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7EAEFA-BA71-07DA-C0DB-F877BEC5BA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0797A-5D8E-38FB-B500-B64FC565E6FE}"/>
              </a:ext>
            </a:extLst>
          </p:cNvPr>
          <p:cNvSpPr>
            <a:spLocks noGrp="1"/>
          </p:cNvSpPr>
          <p:nvPr>
            <p:ph type="dt" sz="half" idx="10"/>
          </p:nvPr>
        </p:nvSpPr>
        <p:spPr/>
        <p:txBody>
          <a:bodyPr/>
          <a:lstStyle/>
          <a:p>
            <a:fld id="{386AF902-8C3D-FF4D-BCAD-6297D7CF0EA9}" type="datetimeFigureOut">
              <a:rPr lang="en-US" smtClean="0"/>
              <a:t>9/26/2025</a:t>
            </a:fld>
            <a:endParaRPr lang="en-US"/>
          </a:p>
        </p:txBody>
      </p:sp>
      <p:sp>
        <p:nvSpPr>
          <p:cNvPr id="5" name="Footer Placeholder 4">
            <a:extLst>
              <a:ext uri="{FF2B5EF4-FFF2-40B4-BE49-F238E27FC236}">
                <a16:creationId xmlns:a16="http://schemas.microsoft.com/office/drawing/2014/main" id="{D375452E-50A7-1ABE-4D6A-77F13B501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3FE227-4BFD-1036-A760-F06643E17AAA}"/>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323497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6161D-2D07-0A8B-7ECA-FF1398059D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7E7EA6-6666-DBAF-773D-382806BCF4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DB8FC1-FD10-6D98-5074-051643AA9A99}"/>
              </a:ext>
            </a:extLst>
          </p:cNvPr>
          <p:cNvSpPr>
            <a:spLocks noGrp="1"/>
          </p:cNvSpPr>
          <p:nvPr>
            <p:ph type="dt" sz="half" idx="10"/>
          </p:nvPr>
        </p:nvSpPr>
        <p:spPr/>
        <p:txBody>
          <a:bodyPr/>
          <a:lstStyle/>
          <a:p>
            <a:fld id="{386AF902-8C3D-FF4D-BCAD-6297D7CF0EA9}" type="datetimeFigureOut">
              <a:rPr lang="en-US" smtClean="0"/>
              <a:t>9/26/2025</a:t>
            </a:fld>
            <a:endParaRPr lang="en-US"/>
          </a:p>
        </p:txBody>
      </p:sp>
      <p:sp>
        <p:nvSpPr>
          <p:cNvPr id="5" name="Footer Placeholder 4">
            <a:extLst>
              <a:ext uri="{FF2B5EF4-FFF2-40B4-BE49-F238E27FC236}">
                <a16:creationId xmlns:a16="http://schemas.microsoft.com/office/drawing/2014/main" id="{50B4469F-A22D-9C65-C5AA-FDC65B874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0F4E84-AFD4-1069-E565-6812DB195471}"/>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1567364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C63EB8-0367-8B35-0DDE-B98F7A902A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AB88B4-A4CF-1EE5-3DFD-5D429765A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6A1F5-AE91-440C-DB52-515E3EC17812}"/>
              </a:ext>
            </a:extLst>
          </p:cNvPr>
          <p:cNvSpPr>
            <a:spLocks noGrp="1"/>
          </p:cNvSpPr>
          <p:nvPr>
            <p:ph type="dt" sz="half" idx="10"/>
          </p:nvPr>
        </p:nvSpPr>
        <p:spPr/>
        <p:txBody>
          <a:bodyPr/>
          <a:lstStyle/>
          <a:p>
            <a:fld id="{386AF902-8C3D-FF4D-BCAD-6297D7CF0EA9}" type="datetimeFigureOut">
              <a:rPr lang="en-US" smtClean="0"/>
              <a:t>9/26/2025</a:t>
            </a:fld>
            <a:endParaRPr lang="en-US"/>
          </a:p>
        </p:txBody>
      </p:sp>
      <p:sp>
        <p:nvSpPr>
          <p:cNvPr id="5" name="Footer Placeholder 4">
            <a:extLst>
              <a:ext uri="{FF2B5EF4-FFF2-40B4-BE49-F238E27FC236}">
                <a16:creationId xmlns:a16="http://schemas.microsoft.com/office/drawing/2014/main" id="{12A118F5-46FD-7E23-F510-344300187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1BFE61-5BF3-44A2-EC83-6C420D2F06CA}"/>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2613006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descr="A tree next to a body of water&#10;&#10;Description automatically generated">
            <a:extLst>
              <a:ext uri="{FF2B5EF4-FFF2-40B4-BE49-F238E27FC236}">
                <a16:creationId xmlns:a16="http://schemas.microsoft.com/office/drawing/2014/main" id="{44A00445-2A33-6F8B-6763-2D21F990AC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80265" y="-8792"/>
            <a:ext cx="2356843" cy="1775033"/>
          </a:xfrm>
          <a:prstGeom prst="rect">
            <a:avLst/>
          </a:prstGeom>
        </p:spPr>
      </p:pic>
      <p:pic>
        <p:nvPicPr>
          <p:cNvPr id="19" name="Picture 18" descr="A body of water with trees and blue sky&#10;&#10;Description automatically generated">
            <a:extLst>
              <a:ext uri="{FF2B5EF4-FFF2-40B4-BE49-F238E27FC236}">
                <a16:creationId xmlns:a16="http://schemas.microsoft.com/office/drawing/2014/main" id="{3003E3C5-EA96-E155-5A76-D3EC4D8C37FF}"/>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a:stretch/>
        </p:blipFill>
        <p:spPr>
          <a:xfrm>
            <a:off x="9959395" y="0"/>
            <a:ext cx="2242547" cy="1767633"/>
          </a:xfrm>
          <a:prstGeom prst="rect">
            <a:avLst/>
          </a:prstGeom>
        </p:spPr>
      </p:pic>
      <p:pic>
        <p:nvPicPr>
          <p:cNvPr id="25" name="Picture 24" descr="A irrigation system in a field&#10;&#10;Description automatically generated">
            <a:extLst>
              <a:ext uri="{FF2B5EF4-FFF2-40B4-BE49-F238E27FC236}">
                <a16:creationId xmlns:a16="http://schemas.microsoft.com/office/drawing/2014/main" id="{2716272A-B9DB-25CB-8DE2-D540AD4BFA2E}"/>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464151" y="0"/>
            <a:ext cx="2356843" cy="1767633"/>
          </a:xfrm>
          <a:prstGeom prst="rect">
            <a:avLst/>
          </a:prstGeom>
        </p:spPr>
      </p:pic>
      <p:pic>
        <p:nvPicPr>
          <p:cNvPr id="35" name="Picture 34" descr="A river running through a field&#10;&#10;Description automatically generated">
            <a:extLst>
              <a:ext uri="{FF2B5EF4-FFF2-40B4-BE49-F238E27FC236}">
                <a16:creationId xmlns:a16="http://schemas.microsoft.com/office/drawing/2014/main" id="{9B3748F9-64BE-0661-2597-FDE1BCEDE3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32" y="-6517"/>
            <a:ext cx="2365532" cy="1774149"/>
          </a:xfrm>
          <a:prstGeom prst="rect">
            <a:avLst/>
          </a:prstGeom>
        </p:spPr>
      </p:pic>
      <p:pic>
        <p:nvPicPr>
          <p:cNvPr id="37" name="Picture 36" descr="A group of people standing on a platform&#10;&#10;Description automatically generated">
            <a:extLst>
              <a:ext uri="{FF2B5EF4-FFF2-40B4-BE49-F238E27FC236}">
                <a16:creationId xmlns:a16="http://schemas.microsoft.com/office/drawing/2014/main" id="{FBCCBF81-FFC6-E96E-D18B-0EDF4DC075A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2504143" y="0"/>
            <a:ext cx="2346273" cy="1762475"/>
          </a:xfrm>
          <a:prstGeom prst="rect">
            <a:avLst/>
          </a:prstGeom>
        </p:spPr>
      </p:pic>
      <p:sp>
        <p:nvSpPr>
          <p:cNvPr id="4" name="Title 1">
            <a:extLst>
              <a:ext uri="{FF2B5EF4-FFF2-40B4-BE49-F238E27FC236}">
                <a16:creationId xmlns:a16="http://schemas.microsoft.com/office/drawing/2014/main" id="{D421A9D7-8910-63DE-6233-46731467B020}"/>
              </a:ext>
            </a:extLst>
          </p:cNvPr>
          <p:cNvSpPr>
            <a:spLocks noGrp="1"/>
          </p:cNvSpPr>
          <p:nvPr>
            <p:ph type="ctrTitle" hasCustomPrompt="1"/>
          </p:nvPr>
        </p:nvSpPr>
        <p:spPr>
          <a:xfrm>
            <a:off x="469773" y="2099892"/>
            <a:ext cx="10788551" cy="1566500"/>
          </a:xfrm>
        </p:spPr>
        <p:txBody>
          <a:bodyPr>
            <a:normAutofit fontScale="90000"/>
          </a:bodyPr>
          <a:lstStyle>
            <a:lvl1pPr>
              <a:defRPr/>
            </a:lvl1pPr>
          </a:lstStyle>
          <a:p>
            <a:pPr algn="l">
              <a:spcBef>
                <a:spcPts val="1200"/>
              </a:spcBef>
              <a:spcAft>
                <a:spcPts val="1800"/>
              </a:spcAft>
            </a:pPr>
            <a:br>
              <a:rPr lang="en-US" sz="5400"/>
            </a:br>
            <a:r>
              <a:rPr lang="en-US" sz="5400"/>
              <a:t>Title</a:t>
            </a:r>
            <a:br>
              <a:rPr lang="en-US" sz="5400"/>
            </a:br>
            <a:r>
              <a:rPr lang="en-US" sz="800"/>
              <a:t> </a:t>
            </a:r>
            <a:br>
              <a:rPr lang="en-US" sz="5400"/>
            </a:br>
            <a:r>
              <a:rPr lang="en-US" sz="4900">
                <a:latin typeface="Open Sans SemiBold" panose="020B0706030804020204" pitchFamily="34" charset="0"/>
                <a:ea typeface="Open Sans SemiBold" panose="020B0706030804020204" pitchFamily="34" charset="0"/>
                <a:cs typeface="Open Sans SemiBold" panose="020B0706030804020204" pitchFamily="34" charset="0"/>
              </a:rPr>
              <a:t>Subtitle</a:t>
            </a:r>
            <a:endParaRPr lang="en-US" sz="540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 name="Subtitle 2">
            <a:extLst>
              <a:ext uri="{FF2B5EF4-FFF2-40B4-BE49-F238E27FC236}">
                <a16:creationId xmlns:a16="http://schemas.microsoft.com/office/drawing/2014/main" id="{6751E5CE-0C35-D876-8D01-FBABB66DC141}"/>
              </a:ext>
            </a:extLst>
          </p:cNvPr>
          <p:cNvSpPr>
            <a:spLocks noGrp="1"/>
          </p:cNvSpPr>
          <p:nvPr>
            <p:ph type="subTitle" idx="1" hasCustomPrompt="1"/>
          </p:nvPr>
        </p:nvSpPr>
        <p:spPr>
          <a:xfrm>
            <a:off x="469773" y="4572806"/>
            <a:ext cx="7315200" cy="1655762"/>
          </a:xfrm>
        </p:spPr>
        <p:txBody>
          <a:bodyPr>
            <a:normAutofit/>
          </a:bodyPr>
          <a:lstStyle>
            <a:lvl1pPr marL="0" indent="0">
              <a:buFontTx/>
              <a:buNone/>
              <a:defRPr sz="2400"/>
            </a:lvl1pPr>
          </a:lstStyle>
          <a:p>
            <a:pPr algn="l"/>
            <a:r>
              <a:rPr lang="en-US"/>
              <a:t>Name</a:t>
            </a:r>
          </a:p>
          <a:p>
            <a:pPr algn="l"/>
            <a:r>
              <a:rPr lang="en-US"/>
              <a:t>Month, Day, Year</a:t>
            </a:r>
          </a:p>
        </p:txBody>
      </p:sp>
      <p:pic>
        <p:nvPicPr>
          <p:cNvPr id="2" name="Picture 1">
            <a:extLst>
              <a:ext uri="{FF2B5EF4-FFF2-40B4-BE49-F238E27FC236}">
                <a16:creationId xmlns:a16="http://schemas.microsoft.com/office/drawing/2014/main" id="{73AD1084-C165-D9D0-FF0B-7528CF215FDA}"/>
              </a:ext>
            </a:extLst>
          </p:cNvPr>
          <p:cNvPicPr>
            <a:picLocks noChangeAspect="1"/>
          </p:cNvPicPr>
          <p:nvPr userDrawn="1"/>
        </p:nvPicPr>
        <p:blipFill>
          <a:blip r:embed="rId7"/>
          <a:stretch>
            <a:fillRect/>
          </a:stretch>
        </p:blipFill>
        <p:spPr>
          <a:xfrm>
            <a:off x="5542217" y="6066672"/>
            <a:ext cx="6659725" cy="777279"/>
          </a:xfrm>
          <a:prstGeom prst="rect">
            <a:avLst/>
          </a:prstGeom>
        </p:spPr>
      </p:pic>
    </p:spTree>
    <p:extLst>
      <p:ext uri="{BB962C8B-B14F-4D97-AF65-F5344CB8AC3E}">
        <p14:creationId xmlns:p14="http://schemas.microsoft.com/office/powerpoint/2010/main" val="3760637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6F72200-7E51-7D67-D41F-216CBA8FA01C}"/>
              </a:ext>
            </a:extLst>
          </p:cNvPr>
          <p:cNvSpPr/>
          <p:nvPr userDrawn="1"/>
        </p:nvSpPr>
        <p:spPr>
          <a:xfrm>
            <a:off x="0" y="0"/>
            <a:ext cx="12192000" cy="1774149"/>
          </a:xfrm>
          <a:prstGeom prst="rect">
            <a:avLst/>
          </a:prstGeom>
          <a:solidFill>
            <a:schemeClr val="accent4">
              <a:lumMod val="20000"/>
              <a:lumOff val="80000"/>
              <a:alpha val="48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3A7A9DE-2B63-497D-CBBB-B87AEE8F330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825338" y="5100"/>
            <a:ext cx="2363869" cy="1772901"/>
          </a:xfrm>
          <a:prstGeom prst="rect">
            <a:avLst/>
          </a:prstGeom>
        </p:spPr>
      </p:pic>
      <p:pic>
        <p:nvPicPr>
          <p:cNvPr id="11" name="Picture 10">
            <a:extLst>
              <a:ext uri="{FF2B5EF4-FFF2-40B4-BE49-F238E27FC236}">
                <a16:creationId xmlns:a16="http://schemas.microsoft.com/office/drawing/2014/main" id="{EF9801D1-8C6B-1E0D-A372-18F2F126DF9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826468" y="3824041"/>
            <a:ext cx="2365532" cy="1774149"/>
          </a:xfrm>
          <a:prstGeom prst="rect">
            <a:avLst/>
          </a:prstGeom>
        </p:spPr>
      </p:pic>
      <p:pic>
        <p:nvPicPr>
          <p:cNvPr id="12" name="Picture 11">
            <a:extLst>
              <a:ext uri="{FF2B5EF4-FFF2-40B4-BE49-F238E27FC236}">
                <a16:creationId xmlns:a16="http://schemas.microsoft.com/office/drawing/2014/main" id="{06AEACE3-9310-850B-DBE7-B56DD5BDA42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20302" y="211015"/>
            <a:ext cx="5853288" cy="1704406"/>
          </a:xfrm>
          <a:prstGeom prst="rect">
            <a:avLst/>
          </a:prstGeom>
        </p:spPr>
      </p:pic>
      <p:sp>
        <p:nvSpPr>
          <p:cNvPr id="13" name="Title 1">
            <a:extLst>
              <a:ext uri="{FF2B5EF4-FFF2-40B4-BE49-F238E27FC236}">
                <a16:creationId xmlns:a16="http://schemas.microsoft.com/office/drawing/2014/main" id="{5B8AED2A-8AF8-352D-C9D4-B5B6187FCCB4}"/>
              </a:ext>
            </a:extLst>
          </p:cNvPr>
          <p:cNvSpPr>
            <a:spLocks noGrp="1"/>
          </p:cNvSpPr>
          <p:nvPr>
            <p:ph type="ctrTitle" hasCustomPrompt="1"/>
          </p:nvPr>
        </p:nvSpPr>
        <p:spPr>
          <a:xfrm>
            <a:off x="381850" y="2250709"/>
            <a:ext cx="10788551" cy="1566500"/>
          </a:xfrm>
        </p:spPr>
        <p:txBody>
          <a:bodyPr>
            <a:normAutofit fontScale="90000"/>
          </a:bodyPr>
          <a:lstStyle>
            <a:lvl1pPr>
              <a:defRPr/>
            </a:lvl1pPr>
          </a:lstStyle>
          <a:p>
            <a:pPr algn="l">
              <a:spcBef>
                <a:spcPts val="1200"/>
              </a:spcBef>
              <a:spcAft>
                <a:spcPts val="1800"/>
              </a:spcAft>
            </a:pPr>
            <a:br>
              <a:rPr lang="en-US" sz="5400"/>
            </a:br>
            <a:r>
              <a:rPr lang="en-US" sz="5400"/>
              <a:t>End Note</a:t>
            </a:r>
            <a:br>
              <a:rPr lang="en-US" sz="5400"/>
            </a:br>
            <a:r>
              <a:rPr lang="en-US" sz="800"/>
              <a:t> </a:t>
            </a:r>
            <a:br>
              <a:rPr lang="en-US" sz="5400"/>
            </a:br>
            <a:r>
              <a:rPr lang="en-US" sz="4900">
                <a:latin typeface="Open Sans SemiBold" panose="020B0706030804020204" pitchFamily="34" charset="0"/>
                <a:ea typeface="Open Sans SemiBold" panose="020B0706030804020204" pitchFamily="34" charset="0"/>
                <a:cs typeface="Open Sans SemiBold" panose="020B0706030804020204" pitchFamily="34" charset="0"/>
              </a:rPr>
              <a:t>subtitle end note</a:t>
            </a:r>
            <a:endParaRPr lang="en-US" sz="540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Subtitle 2">
            <a:extLst>
              <a:ext uri="{FF2B5EF4-FFF2-40B4-BE49-F238E27FC236}">
                <a16:creationId xmlns:a16="http://schemas.microsoft.com/office/drawing/2014/main" id="{945CBD84-C78A-E56F-73C9-227F394120E9}"/>
              </a:ext>
            </a:extLst>
          </p:cNvPr>
          <p:cNvSpPr>
            <a:spLocks noGrp="1"/>
          </p:cNvSpPr>
          <p:nvPr>
            <p:ph type="subTitle" idx="1" hasCustomPrompt="1"/>
          </p:nvPr>
        </p:nvSpPr>
        <p:spPr>
          <a:xfrm>
            <a:off x="469773" y="4309333"/>
            <a:ext cx="7315200" cy="959018"/>
          </a:xfrm>
        </p:spPr>
        <p:txBody>
          <a:bodyPr>
            <a:normAutofit/>
          </a:bodyPr>
          <a:lstStyle>
            <a:lvl1pPr marL="0" indent="0">
              <a:buFontTx/>
              <a:buNone/>
              <a:defRPr sz="2400"/>
            </a:lvl1pPr>
          </a:lstStyle>
          <a:p>
            <a:pPr algn="l"/>
            <a:r>
              <a:rPr lang="en-US"/>
              <a:t>Name</a:t>
            </a:r>
          </a:p>
        </p:txBody>
      </p:sp>
      <p:pic>
        <p:nvPicPr>
          <p:cNvPr id="2" name="Picture 1">
            <a:extLst>
              <a:ext uri="{FF2B5EF4-FFF2-40B4-BE49-F238E27FC236}">
                <a16:creationId xmlns:a16="http://schemas.microsoft.com/office/drawing/2014/main" id="{F06364CC-7717-ECA9-549E-0E62BD6CC6A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20451" y="5598190"/>
            <a:ext cx="10957666" cy="1259810"/>
          </a:xfrm>
          <a:prstGeom prst="rect">
            <a:avLst/>
          </a:prstGeom>
        </p:spPr>
      </p:pic>
      <p:pic>
        <p:nvPicPr>
          <p:cNvPr id="4" name="Picture 3" descr="A river with a bridge and a building&#10;&#10;Description automatically generated with medium confidence">
            <a:extLst>
              <a:ext uri="{FF2B5EF4-FFF2-40B4-BE49-F238E27FC236}">
                <a16:creationId xmlns:a16="http://schemas.microsoft.com/office/drawing/2014/main" id="{DC7C3009-02FB-ACED-8F55-BDAC60483CC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333699" y="1"/>
            <a:ext cx="2365533" cy="1774150"/>
          </a:xfrm>
          <a:prstGeom prst="rect">
            <a:avLst/>
          </a:prstGeom>
        </p:spPr>
      </p:pic>
      <p:pic>
        <p:nvPicPr>
          <p:cNvPr id="6" name="Picture 5" descr="A field of cotton with trees in the background&#10;&#10;Description automatically generated">
            <a:extLst>
              <a:ext uri="{FF2B5EF4-FFF2-40B4-BE49-F238E27FC236}">
                <a16:creationId xmlns:a16="http://schemas.microsoft.com/office/drawing/2014/main" id="{409C9EFF-1E1A-495F-D4D6-9378B4DD7BF4}"/>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516465" y="1915421"/>
            <a:ext cx="3672742" cy="1777492"/>
          </a:xfrm>
          <a:prstGeom prst="rect">
            <a:avLst/>
          </a:prstGeom>
        </p:spPr>
      </p:pic>
    </p:spTree>
    <p:extLst>
      <p:ext uri="{BB962C8B-B14F-4D97-AF65-F5344CB8AC3E}">
        <p14:creationId xmlns:p14="http://schemas.microsoft.com/office/powerpoint/2010/main" val="1905480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F9209-F726-900F-57B1-AFFD723F38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7EAEFA-BA71-07DA-C0DB-F877BEC5BA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0797A-5D8E-38FB-B500-B64FC565E6F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375452E-50A7-1ABE-4D6A-77F13B501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3FE227-4BFD-1036-A760-F06643E17AAA}"/>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323497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B8668-3DFB-45E7-2557-F51D46A7AF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9198BA-94A0-F725-D611-512CCBA04C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3238DB-88D8-75DE-4BA6-FF95741656E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2E53D4A-3530-926A-9948-7B97A2222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8D739-08C3-946E-9472-24D70B274260}"/>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1535003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835B4-695A-CE5A-251C-FB8FCB7069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2F9E72-2449-9BCF-6DAA-8DBDD5DBA69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C11662-4337-7F63-FC54-CBF76AD6634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FABFEF5-01C3-C445-6AB9-39AF30127F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4FC60-660B-85FA-5AD6-F44A542A68D6}"/>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1186904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tree next to a body of water&#10;&#10;Description automatically generated">
            <a:extLst>
              <a:ext uri="{FF2B5EF4-FFF2-40B4-BE49-F238E27FC236}">
                <a16:creationId xmlns:a16="http://schemas.microsoft.com/office/drawing/2014/main" id="{44A00445-2A33-6F8B-6763-2D21F990AC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78437" y="3760022"/>
            <a:ext cx="2356843" cy="1775033"/>
          </a:xfrm>
          <a:prstGeom prst="rect">
            <a:avLst/>
          </a:prstGeom>
        </p:spPr>
      </p:pic>
      <p:pic>
        <p:nvPicPr>
          <p:cNvPr id="5" name="Picture 4">
            <a:extLst>
              <a:ext uri="{FF2B5EF4-FFF2-40B4-BE49-F238E27FC236}">
                <a16:creationId xmlns:a16="http://schemas.microsoft.com/office/drawing/2014/main" id="{D7614C7C-6E74-692D-7124-880B0BC4959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6366"/>
            <a:ext cx="2365131" cy="1773848"/>
          </a:xfrm>
          <a:prstGeom prst="rect">
            <a:avLst/>
          </a:prstGeom>
        </p:spPr>
      </p:pic>
      <p:pic>
        <p:nvPicPr>
          <p:cNvPr id="7" name="Picture 6" descr="A dock leading to a lake&#10;&#10;Description automatically generated">
            <a:extLst>
              <a:ext uri="{FF2B5EF4-FFF2-40B4-BE49-F238E27FC236}">
                <a16:creationId xmlns:a16="http://schemas.microsoft.com/office/drawing/2014/main" id="{63044A1B-974D-12DE-FE6A-B3E32F0746D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978866" y="-7526"/>
            <a:ext cx="2356844" cy="1775158"/>
          </a:xfrm>
          <a:prstGeom prst="rect">
            <a:avLst/>
          </a:prstGeom>
        </p:spPr>
      </p:pic>
      <p:pic>
        <p:nvPicPr>
          <p:cNvPr id="19" name="Picture 18" descr="A body of water with trees and blue sky&#10;&#10;Description automatically generated">
            <a:extLst>
              <a:ext uri="{FF2B5EF4-FFF2-40B4-BE49-F238E27FC236}">
                <a16:creationId xmlns:a16="http://schemas.microsoft.com/office/drawing/2014/main" id="{3003E3C5-EA96-E155-5A76-D3EC4D8C37FF}"/>
              </a:ext>
            </a:extLst>
          </p:cNvPr>
          <p:cNvPicPr>
            <a:picLocks noChangeAspect="1"/>
          </p:cNvPicPr>
          <p:nvPr userDrawn="1"/>
        </p:nvPicPr>
        <p:blipFill>
          <a:blip r:embed="rId5" cstate="screen">
            <a:alphaModFix/>
            <a:extLst>
              <a:ext uri="{28A0092B-C50C-407E-A947-70E740481C1C}">
                <a14:useLocalDpi xmlns:a14="http://schemas.microsoft.com/office/drawing/2010/main"/>
              </a:ext>
            </a:extLst>
          </a:blip>
          <a:srcRect/>
          <a:stretch/>
        </p:blipFill>
        <p:spPr>
          <a:xfrm>
            <a:off x="9949453" y="1880244"/>
            <a:ext cx="2242547" cy="1767633"/>
          </a:xfrm>
          <a:prstGeom prst="rect">
            <a:avLst/>
          </a:prstGeom>
        </p:spPr>
      </p:pic>
      <p:pic>
        <p:nvPicPr>
          <p:cNvPr id="25" name="Picture 24" descr="A irrigation system in a field&#10;&#10;Description automatically generated">
            <a:extLst>
              <a:ext uri="{FF2B5EF4-FFF2-40B4-BE49-F238E27FC236}">
                <a16:creationId xmlns:a16="http://schemas.microsoft.com/office/drawing/2014/main" id="{2716272A-B9DB-25CB-8DE2-D540AD4BFA2E}"/>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64151" y="0"/>
            <a:ext cx="2356843" cy="1767633"/>
          </a:xfrm>
          <a:prstGeom prst="rect">
            <a:avLst/>
          </a:prstGeom>
        </p:spPr>
      </p:pic>
      <p:pic>
        <p:nvPicPr>
          <p:cNvPr id="27" name="Picture 26" descr="A group of people in red canoes on a river&#10;&#10;Description automatically generated">
            <a:extLst>
              <a:ext uri="{FF2B5EF4-FFF2-40B4-BE49-F238E27FC236}">
                <a16:creationId xmlns:a16="http://schemas.microsoft.com/office/drawing/2014/main" id="{E2B64401-EDAA-6183-85EB-ED6B12651BFF}"/>
              </a:ext>
            </a:extLst>
          </p:cNvPr>
          <p:cNvPicPr>
            <a:picLocks noChangeAspect="1"/>
          </p:cNvPicPr>
          <p:nvPr userDrawn="1"/>
        </p:nvPicPr>
        <p:blipFill>
          <a:blip r:embed="rId7" cstate="screen">
            <a:alphaModFix/>
            <a:extLst>
              <a:ext uri="{28A0092B-C50C-407E-A947-70E740481C1C}">
                <a14:useLocalDpi xmlns:a14="http://schemas.microsoft.com/office/drawing/2010/main"/>
              </a:ext>
            </a:extLst>
          </a:blip>
          <a:stretch>
            <a:fillRect/>
          </a:stretch>
        </p:blipFill>
        <p:spPr>
          <a:xfrm>
            <a:off x="-7" y="1880244"/>
            <a:ext cx="2365130" cy="1773847"/>
          </a:xfrm>
          <a:prstGeom prst="rect">
            <a:avLst/>
          </a:prstGeom>
        </p:spPr>
      </p:pic>
      <p:pic>
        <p:nvPicPr>
          <p:cNvPr id="18" name="Picture 17">
            <a:extLst>
              <a:ext uri="{FF2B5EF4-FFF2-40B4-BE49-F238E27FC236}">
                <a16:creationId xmlns:a16="http://schemas.microsoft.com/office/drawing/2014/main" id="{B417392F-A7C4-BE1A-4D36-381A97BDE6A6}"/>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2544174" y="1852844"/>
            <a:ext cx="7103651" cy="2068496"/>
          </a:xfrm>
          <a:prstGeom prst="rect">
            <a:avLst/>
          </a:prstGeom>
        </p:spPr>
      </p:pic>
      <p:pic>
        <p:nvPicPr>
          <p:cNvPr id="29" name="Picture 28" descr="A field of rows of plastic coverings&#10;&#10;Description automatically generated">
            <a:extLst>
              <a:ext uri="{FF2B5EF4-FFF2-40B4-BE49-F238E27FC236}">
                <a16:creationId xmlns:a16="http://schemas.microsoft.com/office/drawing/2014/main" id="{F8F3322E-FEDC-8CD3-73D8-5593C7F34D00}"/>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0" y="3760022"/>
            <a:ext cx="2363869" cy="1783102"/>
          </a:xfrm>
          <a:prstGeom prst="rect">
            <a:avLst/>
          </a:prstGeom>
        </p:spPr>
      </p:pic>
      <p:pic>
        <p:nvPicPr>
          <p:cNvPr id="31" name="Picture 30" descr="A bridge over a lake&#10;&#10;Description automatically generated">
            <a:extLst>
              <a:ext uri="{FF2B5EF4-FFF2-40B4-BE49-F238E27FC236}">
                <a16:creationId xmlns:a16="http://schemas.microsoft.com/office/drawing/2014/main" id="{13F73660-064B-5770-F881-9DD4A33E273A}"/>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9956829" y="0"/>
            <a:ext cx="2235171" cy="1758841"/>
          </a:xfrm>
          <a:prstGeom prst="rect">
            <a:avLst/>
          </a:prstGeom>
        </p:spPr>
      </p:pic>
      <p:pic>
        <p:nvPicPr>
          <p:cNvPr id="33" name="Picture 32" descr="A water flowing over a body of water&#10;&#10;Description automatically generated">
            <a:extLst>
              <a:ext uri="{FF2B5EF4-FFF2-40B4-BE49-F238E27FC236}">
                <a16:creationId xmlns:a16="http://schemas.microsoft.com/office/drawing/2014/main" id="{C63FC6B7-72CA-FBB0-44AC-2E3A86DD444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978866" y="3775493"/>
            <a:ext cx="2365532" cy="1774149"/>
          </a:xfrm>
          <a:prstGeom prst="rect">
            <a:avLst/>
          </a:prstGeom>
        </p:spPr>
      </p:pic>
      <p:pic>
        <p:nvPicPr>
          <p:cNvPr id="35" name="Picture 34" descr="A river running through a field&#10;&#10;Description automatically generated">
            <a:extLst>
              <a:ext uri="{FF2B5EF4-FFF2-40B4-BE49-F238E27FC236}">
                <a16:creationId xmlns:a16="http://schemas.microsoft.com/office/drawing/2014/main" id="{9B3748F9-64BE-0661-2597-FDE1BCEDE3A6}"/>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493574" y="3775492"/>
            <a:ext cx="2365532" cy="1774149"/>
          </a:xfrm>
          <a:prstGeom prst="rect">
            <a:avLst/>
          </a:prstGeom>
        </p:spPr>
      </p:pic>
      <p:pic>
        <p:nvPicPr>
          <p:cNvPr id="37" name="Picture 36" descr="A group of people standing on a platform&#10;&#10;Description automatically generated">
            <a:extLst>
              <a:ext uri="{FF2B5EF4-FFF2-40B4-BE49-F238E27FC236}">
                <a16:creationId xmlns:a16="http://schemas.microsoft.com/office/drawing/2014/main" id="{FBCCBF81-FFC6-E96E-D18B-0EDF4DC075AE}"/>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2504143" y="0"/>
            <a:ext cx="2346273" cy="1762475"/>
          </a:xfrm>
          <a:prstGeom prst="rect">
            <a:avLst/>
          </a:prstGeom>
        </p:spPr>
      </p:pic>
      <p:pic>
        <p:nvPicPr>
          <p:cNvPr id="40" name="Picture 39" descr="A large dam with water coming out of it&#10;&#10;Description automatically generated">
            <a:extLst>
              <a:ext uri="{FF2B5EF4-FFF2-40B4-BE49-F238E27FC236}">
                <a16:creationId xmlns:a16="http://schemas.microsoft.com/office/drawing/2014/main" id="{6604502C-811D-22E7-D92A-9A1353C7063F}"/>
              </a:ext>
            </a:extLst>
          </p:cNvPr>
          <p:cNvPicPr>
            <a:picLocks noChangeAspect="1"/>
          </p:cNvPicPr>
          <p:nvPr userDrawn="1"/>
        </p:nvPicPr>
        <p:blipFill>
          <a:blip r:embed="rId14" cstate="screen">
            <a:alphaModFix/>
            <a:extLst>
              <a:ext uri="{28A0092B-C50C-407E-A947-70E740481C1C}">
                <a14:useLocalDpi xmlns:a14="http://schemas.microsoft.com/office/drawing/2010/main"/>
              </a:ext>
            </a:extLst>
          </a:blip>
          <a:srcRect/>
          <a:stretch/>
        </p:blipFill>
        <p:spPr>
          <a:xfrm>
            <a:off x="9959395" y="3768015"/>
            <a:ext cx="2242547" cy="1767632"/>
          </a:xfrm>
          <a:prstGeom prst="rect">
            <a:avLst/>
          </a:prstGeom>
        </p:spPr>
      </p:pic>
      <p:pic>
        <p:nvPicPr>
          <p:cNvPr id="41" name="Picture 40">
            <a:extLst>
              <a:ext uri="{FF2B5EF4-FFF2-40B4-BE49-F238E27FC236}">
                <a16:creationId xmlns:a16="http://schemas.microsoft.com/office/drawing/2014/main" id="{95AE6BF3-54C2-C4B8-980B-2E609451C88D}"/>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20451" y="5598190"/>
            <a:ext cx="10957666" cy="1259810"/>
          </a:xfrm>
          <a:prstGeom prst="rect">
            <a:avLst/>
          </a:prstGeom>
        </p:spPr>
      </p:pic>
    </p:spTree>
    <p:extLst>
      <p:ext uri="{BB962C8B-B14F-4D97-AF65-F5344CB8AC3E}">
        <p14:creationId xmlns:p14="http://schemas.microsoft.com/office/powerpoint/2010/main" val="323497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B4664BF-9A1C-1DAC-D230-B4027F6BD9EA}"/>
              </a:ext>
            </a:extLst>
          </p:cNvPr>
          <p:cNvGrpSpPr/>
          <p:nvPr userDrawn="1"/>
        </p:nvGrpSpPr>
        <p:grpSpPr>
          <a:xfrm>
            <a:off x="0" y="0"/>
            <a:ext cx="12191999" cy="6857999"/>
            <a:chOff x="0" y="0"/>
            <a:chExt cx="12191999" cy="6857999"/>
          </a:xfrm>
        </p:grpSpPr>
        <p:sp>
          <p:nvSpPr>
            <p:cNvPr id="10" name="TextBox 9">
              <a:extLst>
                <a:ext uri="{FF2B5EF4-FFF2-40B4-BE49-F238E27FC236}">
                  <a16:creationId xmlns:a16="http://schemas.microsoft.com/office/drawing/2014/main" id="{4B856CF0-F20D-E163-54D4-6DD5A19DF495}"/>
                </a:ext>
              </a:extLst>
            </p:cNvPr>
            <p:cNvSpPr txBox="1"/>
            <p:nvPr/>
          </p:nvSpPr>
          <p:spPr>
            <a:xfrm>
              <a:off x="0" y="0"/>
              <a:ext cx="12191999" cy="6857999"/>
            </a:xfrm>
            <a:prstGeom prst="rect">
              <a:avLst/>
            </a:prstGeom>
            <a:gradFill flip="none" rotWithShape="1">
              <a:gsLst>
                <a:gs pos="0">
                  <a:srgbClr val="173D71"/>
                </a:gs>
                <a:gs pos="74000">
                  <a:srgbClr val="275CA7"/>
                </a:gs>
                <a:gs pos="100000">
                  <a:srgbClr val="3C87F1"/>
                </a:gs>
              </a:gsLst>
              <a:lin ang="18900000" scaled="1"/>
              <a:tileRect/>
            </a:gradFill>
            <a:ln>
              <a:solidFill>
                <a:srgbClr val="3D88F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Rectangle 10">
              <a:extLst>
                <a:ext uri="{FF2B5EF4-FFF2-40B4-BE49-F238E27FC236}">
                  <a16:creationId xmlns:a16="http://schemas.microsoft.com/office/drawing/2014/main" id="{699AD7CA-8122-F9F7-FAD8-CC0DB38FA231}"/>
                </a:ext>
              </a:extLst>
            </p:cNvPr>
            <p:cNvSpPr/>
            <p:nvPr/>
          </p:nvSpPr>
          <p:spPr>
            <a:xfrm>
              <a:off x="462642" y="460131"/>
              <a:ext cx="11283043" cy="5962441"/>
            </a:xfrm>
            <a:prstGeom prst="rect">
              <a:avLst/>
            </a:prstGeom>
            <a:noFill/>
            <a:ln w="190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AE7C951-D838-AD84-3708-010A478993E0}"/>
                </a:ext>
              </a:extLst>
            </p:cNvPr>
            <p:cNvSpPr/>
            <p:nvPr/>
          </p:nvSpPr>
          <p:spPr>
            <a:xfrm>
              <a:off x="462643" y="460131"/>
              <a:ext cx="11283043" cy="5962440"/>
            </a:xfrm>
            <a:prstGeom prst="rect">
              <a:avLst/>
            </a:prstGeom>
            <a:solidFill>
              <a:schemeClr val="bg1"/>
            </a:solidFill>
            <a:ln w="190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F8945A02-2A1D-2CAA-62EA-6E7DC9A92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8299" y="5004132"/>
            <a:ext cx="10957666" cy="1259810"/>
          </a:xfrm>
          <a:prstGeom prst="rect">
            <a:avLst/>
          </a:prstGeom>
        </p:spPr>
      </p:pic>
      <p:pic>
        <p:nvPicPr>
          <p:cNvPr id="3" name="Picture 2">
            <a:extLst>
              <a:ext uri="{FF2B5EF4-FFF2-40B4-BE49-F238E27FC236}">
                <a16:creationId xmlns:a16="http://schemas.microsoft.com/office/drawing/2014/main" id="{55A3C18C-76B3-640A-E87C-97039F70365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28466" y="1853868"/>
            <a:ext cx="8950735" cy="2606344"/>
          </a:xfrm>
          <a:prstGeom prst="rect">
            <a:avLst/>
          </a:prstGeom>
        </p:spPr>
      </p:pic>
    </p:spTree>
    <p:extLst>
      <p:ext uri="{BB962C8B-B14F-4D97-AF65-F5344CB8AC3E}">
        <p14:creationId xmlns:p14="http://schemas.microsoft.com/office/powerpoint/2010/main" val="4187814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A tree next to a body of water&#10;&#10;Description automatically generated">
            <a:extLst>
              <a:ext uri="{FF2B5EF4-FFF2-40B4-BE49-F238E27FC236}">
                <a16:creationId xmlns:a16="http://schemas.microsoft.com/office/drawing/2014/main" id="{44A00445-2A33-6F8B-6763-2D21F990AC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80265" y="-8792"/>
            <a:ext cx="2356843" cy="1775033"/>
          </a:xfrm>
          <a:prstGeom prst="rect">
            <a:avLst/>
          </a:prstGeom>
        </p:spPr>
      </p:pic>
      <p:pic>
        <p:nvPicPr>
          <p:cNvPr id="19" name="Picture 18" descr="A body of water with trees and blue sky&#10;&#10;Description automatically generated">
            <a:extLst>
              <a:ext uri="{FF2B5EF4-FFF2-40B4-BE49-F238E27FC236}">
                <a16:creationId xmlns:a16="http://schemas.microsoft.com/office/drawing/2014/main" id="{3003E3C5-EA96-E155-5A76-D3EC4D8C37FF}"/>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a:stretch/>
        </p:blipFill>
        <p:spPr>
          <a:xfrm>
            <a:off x="9959395" y="0"/>
            <a:ext cx="2242547" cy="1767633"/>
          </a:xfrm>
          <a:prstGeom prst="rect">
            <a:avLst/>
          </a:prstGeom>
        </p:spPr>
      </p:pic>
      <p:pic>
        <p:nvPicPr>
          <p:cNvPr id="25" name="Picture 24" descr="A irrigation system in a field&#10;&#10;Description automatically generated">
            <a:extLst>
              <a:ext uri="{FF2B5EF4-FFF2-40B4-BE49-F238E27FC236}">
                <a16:creationId xmlns:a16="http://schemas.microsoft.com/office/drawing/2014/main" id="{2716272A-B9DB-25CB-8DE2-D540AD4BFA2E}"/>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464151" y="0"/>
            <a:ext cx="2356843" cy="1767633"/>
          </a:xfrm>
          <a:prstGeom prst="rect">
            <a:avLst/>
          </a:prstGeom>
        </p:spPr>
      </p:pic>
      <p:pic>
        <p:nvPicPr>
          <p:cNvPr id="35" name="Picture 34" descr="A river running through a field&#10;&#10;Description automatically generated">
            <a:extLst>
              <a:ext uri="{FF2B5EF4-FFF2-40B4-BE49-F238E27FC236}">
                <a16:creationId xmlns:a16="http://schemas.microsoft.com/office/drawing/2014/main" id="{9B3748F9-64BE-0661-2597-FDE1BCEDE3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32" y="-6517"/>
            <a:ext cx="2365532" cy="1774149"/>
          </a:xfrm>
          <a:prstGeom prst="rect">
            <a:avLst/>
          </a:prstGeom>
        </p:spPr>
      </p:pic>
      <p:pic>
        <p:nvPicPr>
          <p:cNvPr id="37" name="Picture 36" descr="A group of people standing on a platform&#10;&#10;Description automatically generated">
            <a:extLst>
              <a:ext uri="{FF2B5EF4-FFF2-40B4-BE49-F238E27FC236}">
                <a16:creationId xmlns:a16="http://schemas.microsoft.com/office/drawing/2014/main" id="{FBCCBF81-FFC6-E96E-D18B-0EDF4DC075A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2504143" y="0"/>
            <a:ext cx="2346273" cy="1762475"/>
          </a:xfrm>
          <a:prstGeom prst="rect">
            <a:avLst/>
          </a:prstGeom>
        </p:spPr>
      </p:pic>
      <p:sp>
        <p:nvSpPr>
          <p:cNvPr id="4" name="Title 1">
            <a:extLst>
              <a:ext uri="{FF2B5EF4-FFF2-40B4-BE49-F238E27FC236}">
                <a16:creationId xmlns:a16="http://schemas.microsoft.com/office/drawing/2014/main" id="{D421A9D7-8910-63DE-6233-46731467B020}"/>
              </a:ext>
            </a:extLst>
          </p:cNvPr>
          <p:cNvSpPr>
            <a:spLocks noGrp="1"/>
          </p:cNvSpPr>
          <p:nvPr>
            <p:ph type="ctrTitle" hasCustomPrompt="1"/>
          </p:nvPr>
        </p:nvSpPr>
        <p:spPr>
          <a:xfrm>
            <a:off x="469773" y="2099892"/>
            <a:ext cx="10788551" cy="1566500"/>
          </a:xfrm>
        </p:spPr>
        <p:txBody>
          <a:bodyPr>
            <a:normAutofit fontScale="90000"/>
          </a:bodyPr>
          <a:lstStyle>
            <a:lvl1pPr>
              <a:defRPr/>
            </a:lvl1pPr>
          </a:lstStyle>
          <a:p>
            <a:pPr algn="l">
              <a:spcBef>
                <a:spcPts val="1200"/>
              </a:spcBef>
              <a:spcAft>
                <a:spcPts val="1800"/>
              </a:spcAft>
            </a:pPr>
            <a:br>
              <a:rPr lang="en-US" sz="5400"/>
            </a:br>
            <a:r>
              <a:rPr lang="en-US" sz="5400"/>
              <a:t>Title</a:t>
            </a:r>
            <a:br>
              <a:rPr lang="en-US" sz="5400"/>
            </a:br>
            <a:r>
              <a:rPr lang="en-US" sz="800"/>
              <a:t> </a:t>
            </a:r>
            <a:br>
              <a:rPr lang="en-US" sz="5400"/>
            </a:br>
            <a:r>
              <a:rPr lang="en-US" sz="4900">
                <a:latin typeface="Open Sans SemiBold" panose="020B0706030804020204" pitchFamily="34" charset="0"/>
                <a:ea typeface="Open Sans SemiBold" panose="020B0706030804020204" pitchFamily="34" charset="0"/>
                <a:cs typeface="Open Sans SemiBold" panose="020B0706030804020204" pitchFamily="34" charset="0"/>
              </a:rPr>
              <a:t>Subtitle</a:t>
            </a:r>
            <a:endParaRPr lang="en-US" sz="540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 name="Subtitle 2">
            <a:extLst>
              <a:ext uri="{FF2B5EF4-FFF2-40B4-BE49-F238E27FC236}">
                <a16:creationId xmlns:a16="http://schemas.microsoft.com/office/drawing/2014/main" id="{6751E5CE-0C35-D876-8D01-FBABB66DC141}"/>
              </a:ext>
            </a:extLst>
          </p:cNvPr>
          <p:cNvSpPr>
            <a:spLocks noGrp="1"/>
          </p:cNvSpPr>
          <p:nvPr>
            <p:ph type="subTitle" idx="1" hasCustomPrompt="1"/>
          </p:nvPr>
        </p:nvSpPr>
        <p:spPr>
          <a:xfrm>
            <a:off x="469773" y="4572806"/>
            <a:ext cx="7315200" cy="1655762"/>
          </a:xfrm>
        </p:spPr>
        <p:txBody>
          <a:bodyPr>
            <a:normAutofit/>
          </a:bodyPr>
          <a:lstStyle>
            <a:lvl1pPr marL="0" indent="0">
              <a:buFontTx/>
              <a:buNone/>
              <a:defRPr sz="2400"/>
            </a:lvl1pPr>
          </a:lstStyle>
          <a:p>
            <a:pPr algn="l"/>
            <a:r>
              <a:rPr lang="en-US"/>
              <a:t>Name</a:t>
            </a:r>
          </a:p>
          <a:p>
            <a:pPr algn="l"/>
            <a:r>
              <a:rPr lang="en-US"/>
              <a:t>Month, Day, Year</a:t>
            </a:r>
          </a:p>
        </p:txBody>
      </p:sp>
      <p:pic>
        <p:nvPicPr>
          <p:cNvPr id="2" name="Picture 1">
            <a:extLst>
              <a:ext uri="{FF2B5EF4-FFF2-40B4-BE49-F238E27FC236}">
                <a16:creationId xmlns:a16="http://schemas.microsoft.com/office/drawing/2014/main" id="{73AD1084-C165-D9D0-FF0B-7528CF215FDA}"/>
              </a:ext>
            </a:extLst>
          </p:cNvPr>
          <p:cNvPicPr>
            <a:picLocks noChangeAspect="1"/>
          </p:cNvPicPr>
          <p:nvPr userDrawn="1"/>
        </p:nvPicPr>
        <p:blipFill>
          <a:blip r:embed="rId7"/>
          <a:stretch>
            <a:fillRect/>
          </a:stretch>
        </p:blipFill>
        <p:spPr>
          <a:xfrm>
            <a:off x="5542217" y="6066672"/>
            <a:ext cx="6659725" cy="777279"/>
          </a:xfrm>
          <a:prstGeom prst="rect">
            <a:avLst/>
          </a:prstGeom>
        </p:spPr>
      </p:pic>
    </p:spTree>
    <p:extLst>
      <p:ext uri="{BB962C8B-B14F-4D97-AF65-F5344CB8AC3E}">
        <p14:creationId xmlns:p14="http://schemas.microsoft.com/office/powerpoint/2010/main" val="2577656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B8668-3DFB-45E7-2557-F51D46A7AF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9198BA-94A0-F725-D611-512CCBA04C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3238DB-88D8-75DE-4BA6-FF95741656E1}"/>
              </a:ext>
            </a:extLst>
          </p:cNvPr>
          <p:cNvSpPr>
            <a:spLocks noGrp="1"/>
          </p:cNvSpPr>
          <p:nvPr>
            <p:ph type="dt" sz="half" idx="10"/>
          </p:nvPr>
        </p:nvSpPr>
        <p:spPr/>
        <p:txBody>
          <a:bodyPr/>
          <a:lstStyle/>
          <a:p>
            <a:fld id="{386AF902-8C3D-FF4D-BCAD-6297D7CF0EA9}" type="datetimeFigureOut">
              <a:rPr lang="en-US" smtClean="0"/>
              <a:t>9/26/2025</a:t>
            </a:fld>
            <a:endParaRPr lang="en-US"/>
          </a:p>
        </p:txBody>
      </p:sp>
      <p:sp>
        <p:nvSpPr>
          <p:cNvPr id="5" name="Footer Placeholder 4">
            <a:extLst>
              <a:ext uri="{FF2B5EF4-FFF2-40B4-BE49-F238E27FC236}">
                <a16:creationId xmlns:a16="http://schemas.microsoft.com/office/drawing/2014/main" id="{82E53D4A-3530-926A-9948-7B97A2222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8D739-08C3-946E-9472-24D70B274260}"/>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1535003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6F72200-7E51-7D67-D41F-216CBA8FA01C}"/>
              </a:ext>
            </a:extLst>
          </p:cNvPr>
          <p:cNvSpPr/>
          <p:nvPr userDrawn="1"/>
        </p:nvSpPr>
        <p:spPr>
          <a:xfrm>
            <a:off x="0" y="0"/>
            <a:ext cx="12192000" cy="1774149"/>
          </a:xfrm>
          <a:prstGeom prst="rect">
            <a:avLst/>
          </a:prstGeom>
          <a:solidFill>
            <a:schemeClr val="accent4">
              <a:lumMod val="20000"/>
              <a:lumOff val="80000"/>
              <a:alpha val="48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3A7A9DE-2B63-497D-CBBB-B87AEE8F330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825338" y="5100"/>
            <a:ext cx="2363869" cy="1772901"/>
          </a:xfrm>
          <a:prstGeom prst="rect">
            <a:avLst/>
          </a:prstGeom>
        </p:spPr>
      </p:pic>
      <p:pic>
        <p:nvPicPr>
          <p:cNvPr id="11" name="Picture 10">
            <a:extLst>
              <a:ext uri="{FF2B5EF4-FFF2-40B4-BE49-F238E27FC236}">
                <a16:creationId xmlns:a16="http://schemas.microsoft.com/office/drawing/2014/main" id="{EF9801D1-8C6B-1E0D-A372-18F2F126DF9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826468" y="3824041"/>
            <a:ext cx="2365532" cy="1774149"/>
          </a:xfrm>
          <a:prstGeom prst="rect">
            <a:avLst/>
          </a:prstGeom>
        </p:spPr>
      </p:pic>
      <p:pic>
        <p:nvPicPr>
          <p:cNvPr id="12" name="Picture 11">
            <a:extLst>
              <a:ext uri="{FF2B5EF4-FFF2-40B4-BE49-F238E27FC236}">
                <a16:creationId xmlns:a16="http://schemas.microsoft.com/office/drawing/2014/main" id="{06AEACE3-9310-850B-DBE7-B56DD5BDA42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20302" y="211015"/>
            <a:ext cx="5853288" cy="1704406"/>
          </a:xfrm>
          <a:prstGeom prst="rect">
            <a:avLst/>
          </a:prstGeom>
        </p:spPr>
      </p:pic>
      <p:sp>
        <p:nvSpPr>
          <p:cNvPr id="13" name="Title 1">
            <a:extLst>
              <a:ext uri="{FF2B5EF4-FFF2-40B4-BE49-F238E27FC236}">
                <a16:creationId xmlns:a16="http://schemas.microsoft.com/office/drawing/2014/main" id="{5B8AED2A-8AF8-352D-C9D4-B5B6187FCCB4}"/>
              </a:ext>
            </a:extLst>
          </p:cNvPr>
          <p:cNvSpPr>
            <a:spLocks noGrp="1"/>
          </p:cNvSpPr>
          <p:nvPr>
            <p:ph type="ctrTitle" hasCustomPrompt="1"/>
          </p:nvPr>
        </p:nvSpPr>
        <p:spPr>
          <a:xfrm>
            <a:off x="381850" y="2250709"/>
            <a:ext cx="10788551" cy="1566500"/>
          </a:xfrm>
        </p:spPr>
        <p:txBody>
          <a:bodyPr>
            <a:normAutofit fontScale="90000"/>
          </a:bodyPr>
          <a:lstStyle>
            <a:lvl1pPr>
              <a:defRPr/>
            </a:lvl1pPr>
          </a:lstStyle>
          <a:p>
            <a:pPr algn="l">
              <a:spcBef>
                <a:spcPts val="1200"/>
              </a:spcBef>
              <a:spcAft>
                <a:spcPts val="1800"/>
              </a:spcAft>
            </a:pPr>
            <a:br>
              <a:rPr lang="en-US" sz="5400"/>
            </a:br>
            <a:r>
              <a:rPr lang="en-US" sz="5400"/>
              <a:t>End Note</a:t>
            </a:r>
            <a:br>
              <a:rPr lang="en-US" sz="5400"/>
            </a:br>
            <a:r>
              <a:rPr lang="en-US" sz="800"/>
              <a:t> </a:t>
            </a:r>
            <a:br>
              <a:rPr lang="en-US" sz="5400"/>
            </a:br>
            <a:r>
              <a:rPr lang="en-US" sz="4900">
                <a:latin typeface="Open Sans SemiBold" panose="020B0706030804020204" pitchFamily="34" charset="0"/>
                <a:ea typeface="Open Sans SemiBold" panose="020B0706030804020204" pitchFamily="34" charset="0"/>
                <a:cs typeface="Open Sans SemiBold" panose="020B0706030804020204" pitchFamily="34" charset="0"/>
              </a:rPr>
              <a:t>subtitle end note</a:t>
            </a:r>
            <a:endParaRPr lang="en-US" sz="540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Subtitle 2">
            <a:extLst>
              <a:ext uri="{FF2B5EF4-FFF2-40B4-BE49-F238E27FC236}">
                <a16:creationId xmlns:a16="http://schemas.microsoft.com/office/drawing/2014/main" id="{945CBD84-C78A-E56F-73C9-227F394120E9}"/>
              </a:ext>
            </a:extLst>
          </p:cNvPr>
          <p:cNvSpPr>
            <a:spLocks noGrp="1"/>
          </p:cNvSpPr>
          <p:nvPr>
            <p:ph type="subTitle" idx="1" hasCustomPrompt="1"/>
          </p:nvPr>
        </p:nvSpPr>
        <p:spPr>
          <a:xfrm>
            <a:off x="469773" y="4309333"/>
            <a:ext cx="7315200" cy="959018"/>
          </a:xfrm>
        </p:spPr>
        <p:txBody>
          <a:bodyPr>
            <a:normAutofit/>
          </a:bodyPr>
          <a:lstStyle>
            <a:lvl1pPr marL="0" indent="0">
              <a:buFontTx/>
              <a:buNone/>
              <a:defRPr sz="2400"/>
            </a:lvl1pPr>
          </a:lstStyle>
          <a:p>
            <a:pPr algn="l"/>
            <a:r>
              <a:rPr lang="en-US"/>
              <a:t>Name</a:t>
            </a:r>
          </a:p>
        </p:txBody>
      </p:sp>
      <p:pic>
        <p:nvPicPr>
          <p:cNvPr id="2" name="Picture 1">
            <a:extLst>
              <a:ext uri="{FF2B5EF4-FFF2-40B4-BE49-F238E27FC236}">
                <a16:creationId xmlns:a16="http://schemas.microsoft.com/office/drawing/2014/main" id="{F06364CC-7717-ECA9-549E-0E62BD6CC6A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20451" y="5598190"/>
            <a:ext cx="10957666" cy="1259810"/>
          </a:xfrm>
          <a:prstGeom prst="rect">
            <a:avLst/>
          </a:prstGeom>
        </p:spPr>
      </p:pic>
      <p:pic>
        <p:nvPicPr>
          <p:cNvPr id="4" name="Picture 3" descr="A river with a bridge and a building&#10;&#10;Description automatically generated with medium confidence">
            <a:extLst>
              <a:ext uri="{FF2B5EF4-FFF2-40B4-BE49-F238E27FC236}">
                <a16:creationId xmlns:a16="http://schemas.microsoft.com/office/drawing/2014/main" id="{DC7C3009-02FB-ACED-8F55-BDAC60483CC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333699" y="1"/>
            <a:ext cx="2365533" cy="1774150"/>
          </a:xfrm>
          <a:prstGeom prst="rect">
            <a:avLst/>
          </a:prstGeom>
        </p:spPr>
      </p:pic>
      <p:pic>
        <p:nvPicPr>
          <p:cNvPr id="6" name="Picture 5" descr="A field of cotton with trees in the background&#10;&#10;Description automatically generated">
            <a:extLst>
              <a:ext uri="{FF2B5EF4-FFF2-40B4-BE49-F238E27FC236}">
                <a16:creationId xmlns:a16="http://schemas.microsoft.com/office/drawing/2014/main" id="{409C9EFF-1E1A-495F-D4D6-9378B4DD7BF4}"/>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516465" y="1915421"/>
            <a:ext cx="3672742" cy="1777492"/>
          </a:xfrm>
          <a:prstGeom prst="rect">
            <a:avLst/>
          </a:prstGeom>
        </p:spPr>
      </p:pic>
    </p:spTree>
    <p:extLst>
      <p:ext uri="{BB962C8B-B14F-4D97-AF65-F5344CB8AC3E}">
        <p14:creationId xmlns:p14="http://schemas.microsoft.com/office/powerpoint/2010/main" val="1322950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7AA2DE-089A-745D-DB52-43CB029F3A29}"/>
              </a:ext>
            </a:extLst>
          </p:cNvPr>
          <p:cNvPicPr>
            <a:picLocks noChangeAspect="1"/>
          </p:cNvPicPr>
          <p:nvPr userDrawn="1"/>
        </p:nvPicPr>
        <p:blipFill>
          <a:blip r:embed="rId2"/>
          <a:srcRect/>
          <a:stretch/>
        </p:blipFill>
        <p:spPr>
          <a:xfrm>
            <a:off x="7468495" y="5087764"/>
            <a:ext cx="2356843" cy="1771433"/>
          </a:xfrm>
          <a:prstGeom prst="rect">
            <a:avLst/>
          </a:prstGeom>
        </p:spPr>
      </p:pic>
      <p:pic>
        <p:nvPicPr>
          <p:cNvPr id="8" name="Picture 7" descr="A field of rows of plastic coverings&#10;&#10;Description automatically generated">
            <a:extLst>
              <a:ext uri="{FF2B5EF4-FFF2-40B4-BE49-F238E27FC236}">
                <a16:creationId xmlns:a16="http://schemas.microsoft.com/office/drawing/2014/main" id="{D3A7A9DE-2B63-497D-CBBB-B87AEE8F330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42" y="5068380"/>
            <a:ext cx="2363869" cy="1783102"/>
          </a:xfrm>
          <a:prstGeom prst="rect">
            <a:avLst/>
          </a:prstGeom>
        </p:spPr>
      </p:pic>
      <p:pic>
        <p:nvPicPr>
          <p:cNvPr id="9" name="Picture 8" descr="A water flowing over a body of water&#10;&#10;Description automatically generated">
            <a:extLst>
              <a:ext uri="{FF2B5EF4-FFF2-40B4-BE49-F238E27FC236}">
                <a16:creationId xmlns:a16="http://schemas.microsoft.com/office/drawing/2014/main" id="{378AD02A-3F85-0FFF-F6B3-F3C31BC4851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68924" y="5083851"/>
            <a:ext cx="2365532" cy="1774149"/>
          </a:xfrm>
          <a:prstGeom prst="rect">
            <a:avLst/>
          </a:prstGeom>
        </p:spPr>
      </p:pic>
      <p:pic>
        <p:nvPicPr>
          <p:cNvPr id="10" name="Picture 9" descr="A river running through a field&#10;&#10;Description automatically generated">
            <a:extLst>
              <a:ext uri="{FF2B5EF4-FFF2-40B4-BE49-F238E27FC236}">
                <a16:creationId xmlns:a16="http://schemas.microsoft.com/office/drawing/2014/main" id="{180B8C21-E411-0328-669F-F0AD96196A2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483632" y="5083850"/>
            <a:ext cx="2365532" cy="1774149"/>
          </a:xfrm>
          <a:prstGeom prst="rect">
            <a:avLst/>
          </a:prstGeom>
        </p:spPr>
      </p:pic>
      <p:pic>
        <p:nvPicPr>
          <p:cNvPr id="11" name="Picture 10" descr="A large dam with water coming out of it&#10;&#10;Description automatically generated">
            <a:extLst>
              <a:ext uri="{FF2B5EF4-FFF2-40B4-BE49-F238E27FC236}">
                <a16:creationId xmlns:a16="http://schemas.microsoft.com/office/drawing/2014/main" id="{EF9801D1-8C6B-1E0D-A372-18F2F126DF96}"/>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rcRect/>
          <a:stretch/>
        </p:blipFill>
        <p:spPr>
          <a:xfrm>
            <a:off x="9949453" y="5093957"/>
            <a:ext cx="2242547" cy="1767632"/>
          </a:xfrm>
          <a:prstGeom prst="rect">
            <a:avLst/>
          </a:prstGeom>
        </p:spPr>
      </p:pic>
      <p:pic>
        <p:nvPicPr>
          <p:cNvPr id="12" name="Picture 11">
            <a:extLst>
              <a:ext uri="{FF2B5EF4-FFF2-40B4-BE49-F238E27FC236}">
                <a16:creationId xmlns:a16="http://schemas.microsoft.com/office/drawing/2014/main" id="{06AEACE3-9310-850B-DBE7-B56DD5BDA42A}"/>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872806" y="149470"/>
            <a:ext cx="3146279" cy="916158"/>
          </a:xfrm>
          <a:prstGeom prst="rect">
            <a:avLst/>
          </a:prstGeom>
        </p:spPr>
      </p:pic>
      <p:sp>
        <p:nvSpPr>
          <p:cNvPr id="13" name="Title 1">
            <a:extLst>
              <a:ext uri="{FF2B5EF4-FFF2-40B4-BE49-F238E27FC236}">
                <a16:creationId xmlns:a16="http://schemas.microsoft.com/office/drawing/2014/main" id="{5B8AED2A-8AF8-352D-C9D4-B5B6187FCCB4}"/>
              </a:ext>
            </a:extLst>
          </p:cNvPr>
          <p:cNvSpPr>
            <a:spLocks noGrp="1"/>
          </p:cNvSpPr>
          <p:nvPr>
            <p:ph type="ctrTitle" hasCustomPrompt="1"/>
          </p:nvPr>
        </p:nvSpPr>
        <p:spPr>
          <a:xfrm>
            <a:off x="469773" y="1496508"/>
            <a:ext cx="10788551" cy="1566500"/>
          </a:xfrm>
        </p:spPr>
        <p:txBody>
          <a:bodyPr>
            <a:normAutofit fontScale="90000"/>
          </a:bodyPr>
          <a:lstStyle>
            <a:lvl1pPr>
              <a:defRPr/>
            </a:lvl1pPr>
          </a:lstStyle>
          <a:p>
            <a:pPr algn="l">
              <a:spcBef>
                <a:spcPts val="1200"/>
              </a:spcBef>
              <a:spcAft>
                <a:spcPts val="1800"/>
              </a:spcAft>
            </a:pPr>
            <a:br>
              <a:rPr lang="en-US" sz="5400"/>
            </a:br>
            <a:r>
              <a:rPr lang="en-US" sz="5400"/>
              <a:t>End Note</a:t>
            </a:r>
            <a:br>
              <a:rPr lang="en-US" sz="5400"/>
            </a:br>
            <a:r>
              <a:rPr lang="en-US" sz="800"/>
              <a:t> </a:t>
            </a:r>
            <a:br>
              <a:rPr lang="en-US" sz="5400"/>
            </a:br>
            <a:r>
              <a:rPr lang="en-US" sz="4900">
                <a:latin typeface="Open Sans SemiBold" panose="020B0706030804020204" pitchFamily="34" charset="0"/>
                <a:ea typeface="Open Sans SemiBold" panose="020B0706030804020204" pitchFamily="34" charset="0"/>
                <a:cs typeface="Open Sans SemiBold" panose="020B0706030804020204" pitchFamily="34" charset="0"/>
              </a:rPr>
              <a:t>subtitle end note</a:t>
            </a:r>
            <a:endParaRPr lang="en-US" sz="540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Subtitle 2">
            <a:extLst>
              <a:ext uri="{FF2B5EF4-FFF2-40B4-BE49-F238E27FC236}">
                <a16:creationId xmlns:a16="http://schemas.microsoft.com/office/drawing/2014/main" id="{945CBD84-C78A-E56F-73C9-227F394120E9}"/>
              </a:ext>
            </a:extLst>
          </p:cNvPr>
          <p:cNvSpPr>
            <a:spLocks noGrp="1"/>
          </p:cNvSpPr>
          <p:nvPr>
            <p:ph type="subTitle" idx="1" hasCustomPrompt="1"/>
          </p:nvPr>
        </p:nvSpPr>
        <p:spPr>
          <a:xfrm>
            <a:off x="469773" y="3612589"/>
            <a:ext cx="7315200" cy="1655762"/>
          </a:xfrm>
        </p:spPr>
        <p:txBody>
          <a:bodyPr>
            <a:normAutofit/>
          </a:bodyPr>
          <a:lstStyle>
            <a:lvl1pPr marL="0" indent="0">
              <a:buFontTx/>
              <a:buNone/>
              <a:defRPr sz="2400"/>
            </a:lvl1pPr>
          </a:lstStyle>
          <a:p>
            <a:pPr algn="l"/>
            <a:r>
              <a:rPr lang="en-US"/>
              <a:t>Name</a:t>
            </a:r>
          </a:p>
        </p:txBody>
      </p:sp>
    </p:spTree>
    <p:extLst>
      <p:ext uri="{BB962C8B-B14F-4D97-AF65-F5344CB8AC3E}">
        <p14:creationId xmlns:p14="http://schemas.microsoft.com/office/powerpoint/2010/main" val="1186904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EF442-2737-E30E-FE8A-A71EFF3064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8464" y="6256400"/>
            <a:ext cx="4701415" cy="548718"/>
          </a:xfrm>
          <a:prstGeom prst="rect">
            <a:avLst/>
          </a:prstGeom>
        </p:spPr>
      </p:pic>
      <p:sp>
        <p:nvSpPr>
          <p:cNvPr id="2" name="Title 1">
            <a:extLst>
              <a:ext uri="{FF2B5EF4-FFF2-40B4-BE49-F238E27FC236}">
                <a16:creationId xmlns:a16="http://schemas.microsoft.com/office/drawing/2014/main" id="{880B8668-3DFB-45E7-2557-F51D46A7AF39}"/>
              </a:ext>
            </a:extLst>
          </p:cNvPr>
          <p:cNvSpPr>
            <a:spLocks noGrp="1"/>
          </p:cNvSpPr>
          <p:nvPr>
            <p:ph type="title"/>
          </p:nvPr>
        </p:nvSpPr>
        <p:spPr>
          <a:xfrm>
            <a:off x="710293" y="365125"/>
            <a:ext cx="10790464"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09198BA-94A0-F725-D611-512CCBA04C75}"/>
              </a:ext>
            </a:extLst>
          </p:cNvPr>
          <p:cNvSpPr>
            <a:spLocks noGrp="1"/>
          </p:cNvSpPr>
          <p:nvPr>
            <p:ph idx="1"/>
          </p:nvPr>
        </p:nvSpPr>
        <p:spPr>
          <a:xfrm>
            <a:off x="710293" y="1825625"/>
            <a:ext cx="10790464" cy="4218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E28D739-08C3-946E-9472-24D70B274260}"/>
              </a:ext>
            </a:extLst>
          </p:cNvPr>
          <p:cNvSpPr>
            <a:spLocks noGrp="1"/>
          </p:cNvSpPr>
          <p:nvPr>
            <p:ph type="sldNum" sz="quarter" idx="12"/>
          </p:nvPr>
        </p:nvSpPr>
        <p:spPr>
          <a:xfrm>
            <a:off x="8757557" y="6392158"/>
            <a:ext cx="2743200" cy="365125"/>
          </a:xfrm>
        </p:spPr>
        <p:txBody>
          <a:bodyPr/>
          <a:lstStyle>
            <a:lvl1pPr marL="0" indent="0" algn="r" defTabSz="914400" rtl="0" eaLnBrk="1" latinLnBrk="0" hangingPunct="1">
              <a:lnSpc>
                <a:spcPct val="90000"/>
              </a:lnSpc>
              <a:spcBef>
                <a:spcPts val="1000"/>
              </a:spcBef>
              <a:buFont typeface="Arial" panose="020B0604020202020204" pitchFamily="34" charset="0"/>
              <a:buNone/>
              <a:defRPr lang="en-US" sz="1050" b="1" i="0" kern="1200" spc="300" smtClean="0">
                <a:solidFill>
                  <a:schemeClr val="tx1"/>
                </a:solidFill>
                <a:latin typeface="Open Sans ExtraBold" pitchFamily="2" charset="0"/>
                <a:ea typeface="Open Sans ExtraBold" pitchFamily="2" charset="0"/>
                <a:cs typeface="Open Sans ExtraBold" pitchFamily="2" charset="0"/>
              </a:defRPr>
            </a:lvl1pPr>
          </a:lstStyle>
          <a:p>
            <a:fld id="{544F9DEF-1F7F-2840-95E5-5DE67C29264B}" type="slidenum">
              <a:rPr lang="en-US" smtClean="0"/>
              <a:pPr/>
              <a:t>‹#›</a:t>
            </a:fld>
            <a:endParaRPr lang="en-US"/>
          </a:p>
        </p:txBody>
      </p:sp>
    </p:spTree>
    <p:extLst>
      <p:ext uri="{BB962C8B-B14F-4D97-AF65-F5344CB8AC3E}">
        <p14:creationId xmlns:p14="http://schemas.microsoft.com/office/powerpoint/2010/main" val="1535003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4EB3-5A5C-0900-8CC4-C423D9F66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F5CF68-19AB-9F96-FCA1-04833770F5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FD6E92-F6F2-BE19-0ED5-1B1282A8AF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AB9C5A-FE73-9FA0-861F-DE62EF5D20F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ED57E2D-46B5-32BF-E59A-1183647510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3C5051-84BE-3C91-4E2E-3BCF8E898586}"/>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3970999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15E8-D152-A7ED-DB32-41E4219710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8BAFFA-D484-E8EA-532A-6B949EF10E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9226F-B630-888A-4D8E-1F6D765F9D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B0A07F-11CD-8C59-6577-97AC504A6D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49B6A-4CFC-C62F-CBE3-5323C58806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1B1835-5E20-C181-B576-5282C394AD4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5F6817CE-FE2B-3764-3079-77AA291EF0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A7BC12-AA3B-C929-B81C-DC1B188D2DE6}"/>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617035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58117-155A-2539-7A5E-994515E82D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A9F463-37F3-0A2F-F846-D07F7CEDEB4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31649C3-6E78-4A4D-1A82-C3AA18561D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258094-83A7-0D6A-08FA-002BB916180B}"/>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2493722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25A66F-4404-28AF-D9A4-E23D683D9D6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4B9767EF-953A-5E80-291C-2FC06C356B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CB19E2-A8D4-AADE-1846-1D35D6083541}"/>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2924609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3C0A-4007-0B43-0F91-AEAB5ADE10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93912E-C7AB-6085-42C3-D596E92444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E9B360-89A6-E70A-E558-DE6F2FB49F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66562A-9CF9-ED60-6DA6-67CC8717816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7C4EC96-F886-1745-7C4E-3DD9B5C2B3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60F1DA-760D-7BA2-7842-A37437CD1EA1}"/>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3201171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2513-A199-91A4-86F8-A10C27D6D8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FB9F5A-B02D-6CD4-49DC-ED0C932C78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3ABBCE-3049-7939-8BB6-45C3A622A5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252627-A69A-D582-39DE-5E73E93BFB0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DD431F7-6DFC-EE5E-F1F1-58B4EA30CD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5E73B0-1105-80A9-34A3-51B43968B180}"/>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2438688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6161D-2D07-0A8B-7ECA-FF1398059D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7E7EA6-6666-DBAF-773D-382806BCF4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DB8FC1-FD10-6D98-5074-051643AA9A9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0B4469F-A22D-9C65-C5AA-FDC65B874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0F4E84-AFD4-1069-E565-6812DB195471}"/>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1567364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835B4-695A-CE5A-251C-FB8FCB7069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2F9E72-2449-9BCF-6DAA-8DBDD5DBA69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C11662-4337-7F63-FC54-CBF76AD66349}"/>
              </a:ext>
            </a:extLst>
          </p:cNvPr>
          <p:cNvSpPr>
            <a:spLocks noGrp="1"/>
          </p:cNvSpPr>
          <p:nvPr>
            <p:ph type="dt" sz="half" idx="10"/>
          </p:nvPr>
        </p:nvSpPr>
        <p:spPr/>
        <p:txBody>
          <a:bodyPr/>
          <a:lstStyle/>
          <a:p>
            <a:fld id="{386AF902-8C3D-FF4D-BCAD-6297D7CF0EA9}" type="datetimeFigureOut">
              <a:rPr lang="en-US" smtClean="0"/>
              <a:t>9/26/2025</a:t>
            </a:fld>
            <a:endParaRPr lang="en-US"/>
          </a:p>
        </p:txBody>
      </p:sp>
      <p:sp>
        <p:nvSpPr>
          <p:cNvPr id="5" name="Footer Placeholder 4">
            <a:extLst>
              <a:ext uri="{FF2B5EF4-FFF2-40B4-BE49-F238E27FC236}">
                <a16:creationId xmlns:a16="http://schemas.microsoft.com/office/drawing/2014/main" id="{9FABFEF5-01C3-C445-6AB9-39AF30127F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4FC60-660B-85FA-5AD6-F44A542A68D6}"/>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11869046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C63EB8-0367-8B35-0DDE-B98F7A902A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AB88B4-A4CF-1EE5-3DFD-5D429765A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6A1F5-AE91-440C-DB52-515E3EC1781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2A118F5-46FD-7E23-F510-344300187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1BFE61-5BF3-44A2-EC83-6C420D2F06CA}"/>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2613006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iStock-18468691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5455" t="8648" r="3141" b="6032"/>
          <a:stretch/>
        </p:blipFill>
        <p:spPr>
          <a:xfrm>
            <a:off x="2500011" y="0"/>
            <a:ext cx="8079304" cy="6858000"/>
          </a:xfrm>
          <a:prstGeom prst="rect">
            <a:avLst/>
          </a:prstGeom>
        </p:spPr>
      </p:pic>
      <p:sp>
        <p:nvSpPr>
          <p:cNvPr id="8" name="Rectangle 7"/>
          <p:cNvSpPr/>
          <p:nvPr userDrawn="1"/>
        </p:nvSpPr>
        <p:spPr>
          <a:xfrm>
            <a:off x="0" y="0"/>
            <a:ext cx="6110959" cy="6858000"/>
          </a:xfrm>
          <a:prstGeom prst="rect">
            <a:avLst/>
          </a:prstGeom>
          <a:gradFill>
            <a:gsLst>
              <a:gs pos="36000">
                <a:srgbClr val="1C1148"/>
              </a:gs>
              <a:gs pos="100000">
                <a:srgbClr val="1C5967">
                  <a:alpha val="89000"/>
                </a:srgbClr>
              </a:gs>
              <a:gs pos="0">
                <a:srgbClr val="1C1148"/>
              </a:gs>
            </a:gsLst>
            <a:lin ang="1938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914402" y="584200"/>
            <a:ext cx="4842896" cy="2247900"/>
          </a:xfrm>
        </p:spPr>
        <p:txBody>
          <a:bodyPr lIns="0" tIns="0" rIns="0" bIns="0" anchor="b" anchorCtr="0">
            <a:normAutofit/>
          </a:bodyPr>
          <a:lstStyle>
            <a:lvl1pPr algn="l">
              <a:tabLst>
                <a:tab pos="338138" algn="l"/>
              </a:tabLst>
              <a:defRPr sz="3600" cap="all">
                <a:solidFill>
                  <a:schemeClr val="bg1"/>
                </a:solidFill>
              </a:defRPr>
            </a:lvl1pPr>
          </a:lstStyle>
          <a:p>
            <a:r>
              <a:rPr lang="en-US"/>
              <a:t>INSERT PRESENTATION TITLE HERE</a:t>
            </a:r>
          </a:p>
        </p:txBody>
      </p:sp>
      <p:sp>
        <p:nvSpPr>
          <p:cNvPr id="9" name="TextBox 8"/>
          <p:cNvSpPr txBox="1"/>
          <p:nvPr userDrawn="1"/>
        </p:nvSpPr>
        <p:spPr>
          <a:xfrm>
            <a:off x="9207358" y="4561840"/>
            <a:ext cx="2306921" cy="1711238"/>
          </a:xfrm>
          <a:prstGeom prst="rect">
            <a:avLst/>
          </a:prstGeom>
          <a:noFill/>
        </p:spPr>
        <p:txBody>
          <a:bodyPr wrap="square" rtlCol="0">
            <a:spAutoFit/>
          </a:bodyPr>
          <a:lstStyle/>
          <a:p>
            <a:pPr>
              <a:lnSpc>
                <a:spcPct val="110000"/>
              </a:lnSpc>
            </a:pPr>
            <a:r>
              <a:rPr lang="en-US" sz="2400">
                <a:solidFill>
                  <a:schemeClr val="accent1"/>
                </a:solidFill>
                <a:latin typeface="Calibri"/>
                <a:cs typeface="Calibri"/>
              </a:rPr>
              <a:t>ENGAGE.</a:t>
            </a:r>
          </a:p>
          <a:p>
            <a:pPr>
              <a:lnSpc>
                <a:spcPct val="110000"/>
              </a:lnSpc>
            </a:pPr>
            <a:r>
              <a:rPr lang="en-US" sz="2400">
                <a:solidFill>
                  <a:schemeClr val="accent1"/>
                </a:solidFill>
                <a:latin typeface="Calibri"/>
                <a:cs typeface="Calibri"/>
              </a:rPr>
              <a:t>EDUCATE.</a:t>
            </a:r>
          </a:p>
          <a:p>
            <a:pPr marL="0" marR="0" indent="0" algn="l" defTabSz="914400" rtl="0" eaLnBrk="1" fontAlgn="auto" latinLnBrk="0" hangingPunct="1">
              <a:lnSpc>
                <a:spcPct val="110000"/>
              </a:lnSpc>
              <a:spcBef>
                <a:spcPts val="0"/>
              </a:spcBef>
              <a:spcAft>
                <a:spcPts val="0"/>
              </a:spcAft>
              <a:buClrTx/>
              <a:buSzTx/>
              <a:buFontTx/>
              <a:buNone/>
              <a:tabLst/>
              <a:defRPr/>
            </a:pPr>
            <a:r>
              <a:rPr lang="en-US" sz="2400">
                <a:solidFill>
                  <a:schemeClr val="accent1"/>
                </a:solidFill>
                <a:latin typeface="Calibri"/>
                <a:cs typeface="Calibri"/>
              </a:rPr>
              <a:t>ADVOCATE.</a:t>
            </a:r>
          </a:p>
          <a:p>
            <a:pPr>
              <a:lnSpc>
                <a:spcPct val="110000"/>
              </a:lnSpc>
            </a:pPr>
            <a:endParaRPr lang="en-US" sz="2400">
              <a:solidFill>
                <a:schemeClr val="accent1"/>
              </a:solidFill>
              <a:latin typeface="Calibri"/>
              <a:cs typeface="Calibri"/>
            </a:endParaRPr>
          </a:p>
        </p:txBody>
      </p:sp>
      <p:pic>
        <p:nvPicPr>
          <p:cNvPr id="12" name="Picture 11" descr="watereuse_cmyk_horizontal.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88659" y="5954276"/>
            <a:ext cx="2450213" cy="407408"/>
          </a:xfrm>
          <a:prstGeom prst="rect">
            <a:avLst/>
          </a:prstGeom>
        </p:spPr>
      </p:pic>
      <p:sp>
        <p:nvSpPr>
          <p:cNvPr id="14" name="Rectangle 13"/>
          <p:cNvSpPr/>
          <p:nvPr userDrawn="1"/>
        </p:nvSpPr>
        <p:spPr>
          <a:xfrm>
            <a:off x="6097591" y="0"/>
            <a:ext cx="240695" cy="68682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9" name="Text Placeholder 18"/>
          <p:cNvSpPr>
            <a:spLocks noGrp="1"/>
          </p:cNvSpPr>
          <p:nvPr>
            <p:ph type="body" sz="quarter" idx="10" hasCustomPrompt="1"/>
          </p:nvPr>
        </p:nvSpPr>
        <p:spPr>
          <a:xfrm>
            <a:off x="914879" y="4203700"/>
            <a:ext cx="4843136" cy="609600"/>
          </a:xfrm>
        </p:spPr>
        <p:txBody>
          <a:bodyPr lIns="0" tIns="0" rIns="0" bIns="0" anchor="b">
            <a:normAutofit/>
          </a:bodyPr>
          <a:lstStyle>
            <a:lvl1pPr marL="0" indent="0">
              <a:buNone/>
              <a:defRPr sz="1800" cap="all" baseline="0">
                <a:solidFill>
                  <a:srgbClr val="FFFFFF"/>
                </a:solidFill>
              </a:defRPr>
            </a:lvl1pPr>
          </a:lstStyle>
          <a:p>
            <a:pPr lvl="0"/>
            <a:r>
              <a:rPr lang="en-US"/>
              <a:t>Insert Presenter Name</a:t>
            </a:r>
          </a:p>
        </p:txBody>
      </p:sp>
      <p:sp>
        <p:nvSpPr>
          <p:cNvPr id="11" name="Text Placeholder 18"/>
          <p:cNvSpPr>
            <a:spLocks noGrp="1"/>
          </p:cNvSpPr>
          <p:nvPr>
            <p:ph type="body" sz="quarter" idx="11" hasCustomPrompt="1"/>
          </p:nvPr>
        </p:nvSpPr>
        <p:spPr>
          <a:xfrm>
            <a:off x="914879" y="5715000"/>
            <a:ext cx="4843136" cy="545378"/>
          </a:xfrm>
        </p:spPr>
        <p:txBody>
          <a:bodyPr lIns="0" tIns="0" rIns="0" bIns="0">
            <a:normAutofit/>
          </a:bodyPr>
          <a:lstStyle>
            <a:lvl1pPr marL="0" indent="0">
              <a:buNone/>
              <a:defRPr sz="1800" cap="all" baseline="0">
                <a:solidFill>
                  <a:srgbClr val="FFFFFF"/>
                </a:solidFill>
              </a:defRPr>
            </a:lvl1pPr>
          </a:lstStyle>
          <a:p>
            <a:pPr lvl="0"/>
            <a:r>
              <a:rPr lang="en-US"/>
              <a:t>Insert Date</a:t>
            </a:r>
          </a:p>
        </p:txBody>
      </p:sp>
      <p:sp>
        <p:nvSpPr>
          <p:cNvPr id="13" name="Text Placeholder 18"/>
          <p:cNvSpPr>
            <a:spLocks noGrp="1"/>
          </p:cNvSpPr>
          <p:nvPr>
            <p:ph type="body" sz="quarter" idx="12" hasCustomPrompt="1"/>
          </p:nvPr>
        </p:nvSpPr>
        <p:spPr>
          <a:xfrm>
            <a:off x="914639" y="2959100"/>
            <a:ext cx="4843136" cy="1041400"/>
          </a:xfrm>
        </p:spPr>
        <p:txBody>
          <a:bodyPr lIns="0" tIns="0" rIns="0" bIns="0">
            <a:normAutofit/>
          </a:bodyPr>
          <a:lstStyle>
            <a:lvl1pPr marL="0" indent="0">
              <a:buNone/>
              <a:defRPr sz="2200" cap="all" baseline="0">
                <a:solidFill>
                  <a:srgbClr val="0D88C8"/>
                </a:solidFill>
              </a:defRPr>
            </a:lvl1pPr>
          </a:lstStyle>
          <a:p>
            <a:pPr lvl="0"/>
            <a:r>
              <a:rPr lang="en-US" sz="2200">
                <a:solidFill>
                  <a:srgbClr val="0D88C8"/>
                </a:solidFill>
              </a:rPr>
              <a:t>INSERT PRESENTATION</a:t>
            </a:r>
            <a:r>
              <a:rPr lang="en-US" sz="2200" baseline="0">
                <a:solidFill>
                  <a:srgbClr val="0D88C8"/>
                </a:solidFill>
              </a:rPr>
              <a:t> </a:t>
            </a:r>
            <a:r>
              <a:rPr lang="en-US" sz="2200">
                <a:solidFill>
                  <a:srgbClr val="0D88C8"/>
                </a:solidFill>
              </a:rPr>
              <a:t>SUBTITLE HERE</a:t>
            </a:r>
            <a:endParaRPr lang="en-US"/>
          </a:p>
        </p:txBody>
      </p:sp>
      <p:sp>
        <p:nvSpPr>
          <p:cNvPr id="15" name="Text Placeholder 18"/>
          <p:cNvSpPr>
            <a:spLocks noGrp="1"/>
          </p:cNvSpPr>
          <p:nvPr>
            <p:ph type="body" sz="quarter" idx="13" hasCustomPrompt="1"/>
          </p:nvPr>
        </p:nvSpPr>
        <p:spPr>
          <a:xfrm>
            <a:off x="914879" y="4864100"/>
            <a:ext cx="4843136" cy="596900"/>
          </a:xfrm>
        </p:spPr>
        <p:txBody>
          <a:bodyPr lIns="0" tIns="0" rIns="0" bIns="0" anchor="t">
            <a:normAutofit/>
          </a:bodyPr>
          <a:lstStyle>
            <a:lvl1pPr marL="0" marR="0" indent="0" algn="l" defTabSz="609493" rtl="0" eaLnBrk="1" fontAlgn="auto" latinLnBrk="0" hangingPunct="1">
              <a:lnSpc>
                <a:spcPct val="100000"/>
              </a:lnSpc>
              <a:spcBef>
                <a:spcPct val="20000"/>
              </a:spcBef>
              <a:spcAft>
                <a:spcPts val="0"/>
              </a:spcAft>
              <a:buClr>
                <a:schemeClr val="accent1"/>
              </a:buClr>
              <a:buSzTx/>
              <a:buFont typeface="Arial"/>
              <a:buNone/>
              <a:tabLst/>
              <a:defRPr sz="1800" cap="all" baseline="0">
                <a:solidFill>
                  <a:srgbClr val="FFFFFF"/>
                </a:solidFill>
              </a:defRPr>
            </a:lvl1pPr>
          </a:lstStyle>
          <a:p>
            <a:pPr lvl="0"/>
            <a:r>
              <a:rPr lang="en-US"/>
              <a:t>Insert Affiliation</a:t>
            </a:r>
          </a:p>
          <a:p>
            <a:pPr marL="0" marR="0" lvl="0" indent="0" algn="l" defTabSz="609493" rtl="0" eaLnBrk="1" fontAlgn="auto" latinLnBrk="0" hangingPunct="1">
              <a:lnSpc>
                <a:spcPct val="100000"/>
              </a:lnSpc>
              <a:spcBef>
                <a:spcPct val="20000"/>
              </a:spcBef>
              <a:spcAft>
                <a:spcPts val="0"/>
              </a:spcAft>
              <a:buClr>
                <a:schemeClr val="accent1"/>
              </a:buClr>
              <a:buSzTx/>
              <a:buFont typeface="Arial"/>
              <a:buNone/>
              <a:tabLst/>
              <a:defRPr/>
            </a:pPr>
            <a:endParaRPr lang="en-US"/>
          </a:p>
        </p:txBody>
      </p:sp>
    </p:spTree>
    <p:extLst>
      <p:ext uri="{BB962C8B-B14F-4D97-AF65-F5344CB8AC3E}">
        <p14:creationId xmlns:p14="http://schemas.microsoft.com/office/powerpoint/2010/main" val="826772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a:xfrm>
            <a:off x="609601" y="1600202"/>
            <a:ext cx="9030288" cy="4525963"/>
          </a:xfrm>
        </p:spPr>
        <p:txBody>
          <a:body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7EF9D3AC-0C1E-3741-AB53-E1D9930824F6}" type="slidenum">
              <a:rPr lang="en-US" smtClean="0"/>
              <a:t>‹#›</a:t>
            </a:fld>
            <a:endParaRPr lang="en-US"/>
          </a:p>
        </p:txBody>
      </p:sp>
      <p:sp>
        <p:nvSpPr>
          <p:cNvPr id="9" name="Slide Number Placeholder 5"/>
          <p:cNvSpPr txBox="1">
            <a:spLocks/>
          </p:cNvSpPr>
          <p:nvPr userDrawn="1"/>
        </p:nvSpPr>
        <p:spPr>
          <a:xfrm>
            <a:off x="10865902" y="6510528"/>
            <a:ext cx="410509" cy="228600"/>
          </a:xfrm>
          <a:prstGeom prst="rect">
            <a:avLst/>
          </a:prstGeom>
        </p:spPr>
        <p:txBody>
          <a:bodyPr vert="horz" lIns="91440" tIns="45720" rIns="91440" bIns="45720" rtlCol="0" anchor="ctr"/>
          <a:lstStyle>
            <a:defPPr>
              <a:defRPr lang="en-US"/>
            </a:defPPr>
            <a:lvl1pPr marL="0" algn="ctr" defTabSz="609493" rtl="0" eaLnBrk="1" latinLnBrk="0" hangingPunct="1">
              <a:defRPr sz="1100" kern="1200" baseline="0">
                <a:solidFill>
                  <a:schemeClr val="bg1"/>
                </a:solidFill>
                <a:latin typeface="Calibri"/>
                <a:ea typeface="+mn-ea"/>
                <a:cs typeface="Calibri"/>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fld id="{9CD8D479-8942-46E8-A226-A4E01F7A105C}" type="slidenum">
              <a:rPr lang="en-US" sz="1100" smtClean="0"/>
              <a:pPr/>
              <a:t>‹#›</a:t>
            </a:fld>
            <a:endParaRPr lang="en-US" sz="1100"/>
          </a:p>
        </p:txBody>
      </p:sp>
    </p:spTree>
    <p:extLst>
      <p:ext uri="{BB962C8B-B14F-4D97-AF65-F5344CB8AC3E}">
        <p14:creationId xmlns:p14="http://schemas.microsoft.com/office/powerpoint/2010/main" val="1664760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descr="iStock-18468691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343" t="6931" r="15471" b="4824"/>
          <a:stretch/>
        </p:blipFill>
        <p:spPr>
          <a:xfrm>
            <a:off x="120349" y="53476"/>
            <a:ext cx="6739438" cy="6710948"/>
          </a:xfrm>
          <a:prstGeom prst="rect">
            <a:avLst/>
          </a:prstGeom>
        </p:spPr>
      </p:pic>
      <p:sp>
        <p:nvSpPr>
          <p:cNvPr id="8" name="Rectangle 7"/>
          <p:cNvSpPr/>
          <p:nvPr userDrawn="1"/>
        </p:nvSpPr>
        <p:spPr>
          <a:xfrm>
            <a:off x="2313338" y="1917041"/>
            <a:ext cx="9878662" cy="3056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solidFill>
                <a:schemeClr val="tx2"/>
              </a:solidFill>
              <a:latin typeface="Myriad Pro" panose="020B0503030403020204" pitchFamily="34" charset="0"/>
            </a:endParaRPr>
          </a:p>
        </p:txBody>
      </p:sp>
      <p:sp>
        <p:nvSpPr>
          <p:cNvPr id="10" name="Rectangle 9"/>
          <p:cNvSpPr/>
          <p:nvPr userDrawn="1"/>
        </p:nvSpPr>
        <p:spPr>
          <a:xfrm>
            <a:off x="8778654" y="1920240"/>
            <a:ext cx="3429893" cy="3054096"/>
          </a:xfrm>
          <a:prstGeom prst="rect">
            <a:avLst/>
          </a:prstGeom>
          <a:gradFill>
            <a:gsLst>
              <a:gs pos="0">
                <a:srgbClr val="1C1148"/>
              </a:gs>
              <a:gs pos="100000">
                <a:srgbClr val="1C5967">
                  <a:alpha val="76000"/>
                </a:srgbClr>
              </a:gs>
              <a:gs pos="36000">
                <a:srgbClr val="1C1148"/>
              </a:gs>
            </a:gsLst>
            <a:lin ang="1938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watereuse_cmyk_horizontal.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01453" y="5940908"/>
            <a:ext cx="2450213" cy="407408"/>
          </a:xfrm>
          <a:prstGeom prst="rect">
            <a:avLst/>
          </a:prstGeom>
        </p:spPr>
      </p:pic>
      <p:sp>
        <p:nvSpPr>
          <p:cNvPr id="13" name="Text Placeholder 12"/>
          <p:cNvSpPr>
            <a:spLocks noGrp="1"/>
          </p:cNvSpPr>
          <p:nvPr>
            <p:ph type="body" sz="quarter" idx="10" hasCustomPrompt="1"/>
          </p:nvPr>
        </p:nvSpPr>
        <p:spPr>
          <a:xfrm>
            <a:off x="2802837" y="2456218"/>
            <a:ext cx="5449719" cy="1920875"/>
          </a:xfrm>
        </p:spPr>
        <p:txBody>
          <a:bodyPr anchor="ctr">
            <a:normAutofit/>
          </a:bodyPr>
          <a:lstStyle>
            <a:lvl1pPr marL="0" indent="0">
              <a:buNone/>
              <a:defRPr sz="3600" baseline="0">
                <a:solidFill>
                  <a:srgbClr val="FFFFFF"/>
                </a:solidFill>
              </a:defRPr>
            </a:lvl1pPr>
          </a:lstStyle>
          <a:p>
            <a:pPr lvl="0"/>
            <a:r>
              <a:rPr lang="en-US"/>
              <a:t>CLICK TO ADD SECTION TITLE</a:t>
            </a:r>
          </a:p>
        </p:txBody>
      </p:sp>
    </p:spTree>
    <p:extLst>
      <p:ext uri="{BB962C8B-B14F-4D97-AF65-F5344CB8AC3E}">
        <p14:creationId xmlns:p14="http://schemas.microsoft.com/office/powerpoint/2010/main" val="802667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9090487" cy="1143000"/>
          </a:xfrm>
        </p:spPr>
        <p:txBody>
          <a:bodyPr/>
          <a:lstStyle>
            <a:lvl1pPr>
              <a:defRPr>
                <a:solidFill>
                  <a:schemeClr val="accent2"/>
                </a:solidFill>
              </a:defRPr>
            </a:lvl1pPr>
          </a:lstStyle>
          <a:p>
            <a:r>
              <a:rPr lang="en-US"/>
              <a:t>Click To Edit Master Title Style</a:t>
            </a:r>
          </a:p>
        </p:txBody>
      </p:sp>
      <p:sp>
        <p:nvSpPr>
          <p:cNvPr id="3" name="Content Placeholder 2"/>
          <p:cNvSpPr>
            <a:spLocks noGrp="1"/>
          </p:cNvSpPr>
          <p:nvPr>
            <p:ph sz="half" idx="1" hasCustomPrompt="1"/>
          </p:nvPr>
        </p:nvSpPr>
        <p:spPr>
          <a:xfrm>
            <a:off x="609600" y="1570040"/>
            <a:ext cx="4390263" cy="3394075"/>
          </a:xfrm>
        </p:spPr>
        <p:txBody>
          <a:bodyPr/>
          <a:lstStyle>
            <a:lvl1pPr>
              <a:defRPr sz="2800"/>
            </a:lvl1pPr>
            <a:lvl2pPr>
              <a:defRPr sz="2400"/>
            </a:lvl2pPr>
            <a:lvl3pPr>
              <a:defRPr sz="2000"/>
            </a:lvl3pPr>
            <a:lvl4pPr>
              <a:defRPr sz="1600"/>
            </a:lvl4pPr>
            <a:lvl5pPr>
              <a:defRPr sz="1600"/>
            </a:lvl5pPr>
            <a:lvl6pPr>
              <a:defRPr sz="2400"/>
            </a:lvl6pPr>
            <a:lvl7pPr>
              <a:defRPr sz="2400"/>
            </a:lvl7pPr>
            <a:lvl8pPr>
              <a:defRPr sz="2400"/>
            </a:lvl8pPr>
            <a:lvl9pPr>
              <a:defRPr sz="2400"/>
            </a:lvl9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5309824" y="1570040"/>
            <a:ext cx="4390263" cy="3394075"/>
          </a:xfrm>
        </p:spPr>
        <p:txBody>
          <a:bodyPr/>
          <a:lstStyle>
            <a:lvl1pPr>
              <a:defRPr sz="2800"/>
            </a:lvl1pPr>
            <a:lvl2pPr>
              <a:defRPr sz="2200"/>
            </a:lvl2pPr>
            <a:lvl3pPr>
              <a:defRPr sz="1800"/>
            </a:lvl3pPr>
            <a:lvl4pPr>
              <a:defRPr sz="1600"/>
            </a:lvl4pPr>
            <a:lvl5pPr>
              <a:defRPr sz="1600"/>
            </a:lvl5pPr>
            <a:lvl6pPr>
              <a:defRPr sz="2400"/>
            </a:lvl6pPr>
            <a:lvl7pPr>
              <a:defRPr sz="2400"/>
            </a:lvl7pPr>
            <a:lvl8pPr>
              <a:defRPr sz="2400"/>
            </a:lvl8pPr>
            <a:lvl9pPr>
              <a:defRPr sz="2400"/>
            </a:lvl9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737601" y="6356352"/>
            <a:ext cx="2844800" cy="365125"/>
          </a:xfrm>
          <a:prstGeom prst="rect">
            <a:avLst/>
          </a:prstGeom>
        </p:spPr>
        <p:txBody>
          <a:bodyPr/>
          <a:lstStyle/>
          <a:p>
            <a:fld id="{7EF9D3AC-0C1E-3741-AB53-E1D9930824F6}" type="slidenum">
              <a:rPr lang="en-US" smtClean="0"/>
              <a:t>‹#›</a:t>
            </a:fld>
            <a:endParaRPr lang="en-US"/>
          </a:p>
        </p:txBody>
      </p:sp>
      <p:sp>
        <p:nvSpPr>
          <p:cNvPr id="9" name="Slide Number Placeholder 5"/>
          <p:cNvSpPr txBox="1">
            <a:spLocks/>
          </p:cNvSpPr>
          <p:nvPr userDrawn="1"/>
        </p:nvSpPr>
        <p:spPr>
          <a:xfrm>
            <a:off x="10865902" y="6510528"/>
            <a:ext cx="410509" cy="228600"/>
          </a:xfrm>
          <a:prstGeom prst="rect">
            <a:avLst/>
          </a:prstGeom>
        </p:spPr>
        <p:txBody>
          <a:bodyPr vert="horz" lIns="91440" tIns="45720" rIns="91440" bIns="45720" rtlCol="0" anchor="ctr"/>
          <a:lstStyle>
            <a:defPPr>
              <a:defRPr lang="en-US"/>
            </a:defPPr>
            <a:lvl1pPr marL="0" algn="ctr" defTabSz="609493" rtl="0" eaLnBrk="1" latinLnBrk="0" hangingPunct="1">
              <a:defRPr sz="1100" kern="1200" baseline="0">
                <a:solidFill>
                  <a:schemeClr val="bg1"/>
                </a:solidFill>
                <a:latin typeface="Calibri"/>
                <a:ea typeface="+mn-ea"/>
                <a:cs typeface="Calibri"/>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fld id="{9CD8D479-8942-46E8-A226-A4E01F7A105C}" type="slidenum">
              <a:rPr lang="en-US" sz="1100" smtClean="0"/>
              <a:pPr/>
              <a:t>‹#›</a:t>
            </a:fld>
            <a:endParaRPr lang="en-US" sz="1100"/>
          </a:p>
        </p:txBody>
      </p:sp>
    </p:spTree>
    <p:extLst>
      <p:ext uri="{BB962C8B-B14F-4D97-AF65-F5344CB8AC3E}">
        <p14:creationId xmlns:p14="http://schemas.microsoft.com/office/powerpoint/2010/main" val="680148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1" cy="1143000"/>
          </a:xfrm>
        </p:spPr>
        <p:txBody>
          <a:bodyPr/>
          <a:lstStyle>
            <a:lvl1pPr>
              <a:defRPr>
                <a:solidFill>
                  <a:schemeClr val="accent2"/>
                </a:solidFill>
              </a:defRPr>
            </a:lvl1pPr>
          </a:lstStyle>
          <a:p>
            <a:r>
              <a:rPr lang="en-US"/>
              <a:t>Click To Edit Master Title Style</a:t>
            </a:r>
          </a:p>
        </p:txBody>
      </p:sp>
      <p:sp>
        <p:nvSpPr>
          <p:cNvPr id="3" name="Text Placeholder 2"/>
          <p:cNvSpPr>
            <a:spLocks noGrp="1"/>
          </p:cNvSpPr>
          <p:nvPr>
            <p:ph type="body" idx="1" hasCustomPrompt="1"/>
          </p:nvPr>
        </p:nvSpPr>
        <p:spPr>
          <a:xfrm>
            <a:off x="609600" y="1560513"/>
            <a:ext cx="4371971"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TEXT</a:t>
            </a:r>
          </a:p>
        </p:txBody>
      </p:sp>
      <p:sp>
        <p:nvSpPr>
          <p:cNvPr id="4" name="Content Placeholder 3"/>
          <p:cNvSpPr>
            <a:spLocks noGrp="1"/>
          </p:cNvSpPr>
          <p:nvPr>
            <p:ph sz="half" idx="2" hasCustomPrompt="1"/>
          </p:nvPr>
        </p:nvSpPr>
        <p:spPr>
          <a:xfrm>
            <a:off x="609600" y="2200275"/>
            <a:ext cx="4371971" cy="3951288"/>
          </a:xfrm>
        </p:spPr>
        <p:txBody>
          <a:bodyPr/>
          <a:lstStyle>
            <a:lvl1pPr>
              <a:defRPr sz="2800"/>
            </a:lvl1pPr>
            <a:lvl2pPr>
              <a:defRPr sz="2400"/>
            </a:lvl2pPr>
            <a:lvl3pPr>
              <a:defRPr sz="2400"/>
            </a:lvl3pPr>
            <a:lvl4pPr>
              <a:defRPr sz="1600"/>
            </a:lvl4pPr>
            <a:lvl5pPr>
              <a:defRPr sz="1600"/>
            </a:lvl5pPr>
            <a:lvl6pPr>
              <a:defRPr sz="2100"/>
            </a:lvl6pPr>
            <a:lvl7pPr>
              <a:defRPr sz="2100"/>
            </a:lvl7pPr>
            <a:lvl8pPr>
              <a:defRPr sz="2100"/>
            </a:lvl8pPr>
            <a:lvl9pPr>
              <a:defRPr sz="2100"/>
            </a:lvl9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5303978" y="1560515"/>
            <a:ext cx="4390263"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TEXT</a:t>
            </a:r>
          </a:p>
        </p:txBody>
      </p:sp>
      <p:sp>
        <p:nvSpPr>
          <p:cNvPr id="6" name="Content Placeholder 5"/>
          <p:cNvSpPr>
            <a:spLocks noGrp="1"/>
          </p:cNvSpPr>
          <p:nvPr>
            <p:ph sz="quarter" idx="4" hasCustomPrompt="1"/>
          </p:nvPr>
        </p:nvSpPr>
        <p:spPr>
          <a:xfrm>
            <a:off x="5303978" y="2200276"/>
            <a:ext cx="4390263" cy="3951288"/>
          </a:xfrm>
        </p:spPr>
        <p:txBody>
          <a:bodyPr/>
          <a:lstStyle>
            <a:lvl1pPr>
              <a:defRPr sz="2800"/>
            </a:lvl1pPr>
            <a:lvl2pPr>
              <a:defRPr sz="2400"/>
            </a:lvl2pPr>
            <a:lvl3pPr>
              <a:defRPr sz="2000"/>
            </a:lvl3pPr>
            <a:lvl4pPr>
              <a:defRPr sz="1600"/>
            </a:lvl4pPr>
            <a:lvl5pPr>
              <a:defRPr sz="1600"/>
            </a:lvl5pPr>
            <a:lvl6pPr>
              <a:defRPr sz="2100"/>
            </a:lvl6pPr>
            <a:lvl7pPr>
              <a:defRPr sz="2100"/>
            </a:lvl7pPr>
            <a:lvl8pPr>
              <a:defRPr sz="2100"/>
            </a:lvl8pPr>
            <a:lvl9pPr>
              <a:defRPr sz="2100"/>
            </a:lvl9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8737601" y="6356352"/>
            <a:ext cx="2844800" cy="365125"/>
          </a:xfrm>
          <a:prstGeom prst="rect">
            <a:avLst/>
          </a:prstGeom>
        </p:spPr>
        <p:txBody>
          <a:bodyPr/>
          <a:lstStyle/>
          <a:p>
            <a:fld id="{7EF9D3AC-0C1E-3741-AB53-E1D9930824F6}" type="slidenum">
              <a:rPr lang="en-US" smtClean="0"/>
              <a:t>‹#›</a:t>
            </a:fld>
            <a:endParaRPr lang="en-US"/>
          </a:p>
        </p:txBody>
      </p:sp>
      <p:sp>
        <p:nvSpPr>
          <p:cNvPr id="12" name="Slide Number Placeholder 5"/>
          <p:cNvSpPr txBox="1">
            <a:spLocks/>
          </p:cNvSpPr>
          <p:nvPr userDrawn="1"/>
        </p:nvSpPr>
        <p:spPr>
          <a:xfrm>
            <a:off x="10865902" y="6510528"/>
            <a:ext cx="410509" cy="228600"/>
          </a:xfrm>
          <a:prstGeom prst="rect">
            <a:avLst/>
          </a:prstGeom>
        </p:spPr>
        <p:txBody>
          <a:bodyPr vert="horz" lIns="91440" tIns="45720" rIns="91440" bIns="45720" rtlCol="0" anchor="ctr"/>
          <a:lstStyle>
            <a:defPPr>
              <a:defRPr lang="en-US"/>
            </a:defPPr>
            <a:lvl1pPr marL="0" algn="ctr" defTabSz="609493" rtl="0" eaLnBrk="1" latinLnBrk="0" hangingPunct="1">
              <a:defRPr sz="1100" kern="1200" baseline="0">
                <a:solidFill>
                  <a:schemeClr val="bg1"/>
                </a:solidFill>
                <a:latin typeface="Calibri"/>
                <a:ea typeface="+mn-ea"/>
                <a:cs typeface="Calibri"/>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fld id="{9CD8D479-8942-46E8-A226-A4E01F7A105C}" type="slidenum">
              <a:rPr lang="en-US" sz="1100" smtClean="0"/>
              <a:pPr/>
              <a:t>‹#›</a:t>
            </a:fld>
            <a:endParaRPr lang="en-US" sz="1100"/>
          </a:p>
        </p:txBody>
      </p:sp>
    </p:spTree>
    <p:extLst>
      <p:ext uri="{BB962C8B-B14F-4D97-AF65-F5344CB8AC3E}">
        <p14:creationId xmlns:p14="http://schemas.microsoft.com/office/powerpoint/2010/main" val="775921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2"/>
                </a:solidFill>
              </a:defRPr>
            </a:lvl1pPr>
          </a:lstStyle>
          <a:p>
            <a:r>
              <a:rPr lang="en-US"/>
              <a:t>Click To Edit Master Title Style</a:t>
            </a:r>
          </a:p>
        </p:txBody>
      </p:sp>
      <p:sp>
        <p:nvSpPr>
          <p:cNvPr id="5" name="Slide Number Placeholder 4"/>
          <p:cNvSpPr>
            <a:spLocks noGrp="1"/>
          </p:cNvSpPr>
          <p:nvPr>
            <p:ph type="sldNum" sz="quarter" idx="12"/>
          </p:nvPr>
        </p:nvSpPr>
        <p:spPr>
          <a:xfrm>
            <a:off x="8737601" y="6356352"/>
            <a:ext cx="2844800" cy="365125"/>
          </a:xfrm>
          <a:prstGeom prst="rect">
            <a:avLst/>
          </a:prstGeom>
        </p:spPr>
        <p:txBody>
          <a:bodyPr/>
          <a:lstStyle/>
          <a:p>
            <a:fld id="{7EF9D3AC-0C1E-3741-AB53-E1D9930824F6}" type="slidenum">
              <a:rPr lang="en-US" smtClean="0"/>
              <a:t>‹#›</a:t>
            </a:fld>
            <a:endParaRPr lang="en-US"/>
          </a:p>
        </p:txBody>
      </p:sp>
      <p:sp>
        <p:nvSpPr>
          <p:cNvPr id="6" name="Slide Number Placeholder 5"/>
          <p:cNvSpPr txBox="1">
            <a:spLocks/>
          </p:cNvSpPr>
          <p:nvPr userDrawn="1"/>
        </p:nvSpPr>
        <p:spPr>
          <a:xfrm>
            <a:off x="10865902" y="6510528"/>
            <a:ext cx="410509" cy="228600"/>
          </a:xfrm>
          <a:prstGeom prst="rect">
            <a:avLst/>
          </a:prstGeom>
        </p:spPr>
        <p:txBody>
          <a:bodyPr vert="horz" lIns="91440" tIns="45720" rIns="91440" bIns="45720" rtlCol="0" anchor="ctr"/>
          <a:lstStyle>
            <a:defPPr>
              <a:defRPr lang="en-US"/>
            </a:defPPr>
            <a:lvl1pPr marL="0" algn="ctr" defTabSz="609493" rtl="0" eaLnBrk="1" latinLnBrk="0" hangingPunct="1">
              <a:defRPr sz="1100" kern="1200" baseline="0">
                <a:solidFill>
                  <a:schemeClr val="bg1"/>
                </a:solidFill>
                <a:latin typeface="Calibri"/>
                <a:ea typeface="+mn-ea"/>
                <a:cs typeface="Calibri"/>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fld id="{9CD8D479-8942-46E8-A226-A4E01F7A105C}" type="slidenum">
              <a:rPr lang="en-US" sz="1100" smtClean="0"/>
              <a:pPr/>
              <a:t>‹#›</a:t>
            </a:fld>
            <a:endParaRPr lang="en-US" sz="1100"/>
          </a:p>
        </p:txBody>
      </p:sp>
    </p:spTree>
    <p:extLst>
      <p:ext uri="{BB962C8B-B14F-4D97-AF65-F5344CB8AC3E}">
        <p14:creationId xmlns:p14="http://schemas.microsoft.com/office/powerpoint/2010/main" val="1142278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37601" y="6356352"/>
            <a:ext cx="2844800" cy="365125"/>
          </a:xfrm>
          <a:prstGeom prst="rect">
            <a:avLst/>
          </a:prstGeom>
        </p:spPr>
        <p:txBody>
          <a:bodyPr/>
          <a:lstStyle/>
          <a:p>
            <a:fld id="{7EF9D3AC-0C1E-3741-AB53-E1D9930824F6}" type="slidenum">
              <a:rPr lang="en-US" smtClean="0"/>
              <a:t>‹#›</a:t>
            </a:fld>
            <a:endParaRPr lang="en-US"/>
          </a:p>
        </p:txBody>
      </p:sp>
      <p:sp>
        <p:nvSpPr>
          <p:cNvPr id="5" name="Slide Number Placeholder 5"/>
          <p:cNvSpPr txBox="1">
            <a:spLocks/>
          </p:cNvSpPr>
          <p:nvPr userDrawn="1"/>
        </p:nvSpPr>
        <p:spPr>
          <a:xfrm>
            <a:off x="10865902" y="6510528"/>
            <a:ext cx="410509" cy="228600"/>
          </a:xfrm>
          <a:prstGeom prst="rect">
            <a:avLst/>
          </a:prstGeom>
        </p:spPr>
        <p:txBody>
          <a:bodyPr vert="horz" lIns="91440" tIns="45720" rIns="91440" bIns="45720" rtlCol="0" anchor="ctr"/>
          <a:lstStyle>
            <a:defPPr>
              <a:defRPr lang="en-US"/>
            </a:defPPr>
            <a:lvl1pPr marL="0" algn="ctr" defTabSz="609493" rtl="0" eaLnBrk="1" latinLnBrk="0" hangingPunct="1">
              <a:defRPr sz="1100" kern="1200" baseline="0">
                <a:solidFill>
                  <a:schemeClr val="bg1"/>
                </a:solidFill>
                <a:latin typeface="Calibri"/>
                <a:ea typeface="+mn-ea"/>
                <a:cs typeface="Calibri"/>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fld id="{9CD8D479-8942-46E8-A226-A4E01F7A105C}" type="slidenum">
              <a:rPr lang="en-US" sz="1100" smtClean="0"/>
              <a:pPr/>
              <a:t>‹#›</a:t>
            </a:fld>
            <a:endParaRPr lang="en-US" sz="1100"/>
          </a:p>
        </p:txBody>
      </p:sp>
    </p:spTree>
    <p:extLst>
      <p:ext uri="{BB962C8B-B14F-4D97-AF65-F5344CB8AC3E}">
        <p14:creationId xmlns:p14="http://schemas.microsoft.com/office/powerpoint/2010/main" val="679246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82600"/>
            <a:ext cx="4011084" cy="1790700"/>
          </a:xfrm>
        </p:spPr>
        <p:txBody>
          <a:bodyPr anchor="t">
            <a:noAutofit/>
          </a:bodyPr>
          <a:lstStyle>
            <a:lvl1pPr algn="l">
              <a:defRPr sz="4000" b="0">
                <a:solidFill>
                  <a:schemeClr val="accent2"/>
                </a:solidFill>
              </a:defRPr>
            </a:lvl1pPr>
          </a:lstStyle>
          <a:p>
            <a:r>
              <a:rPr lang="en-US"/>
              <a:t>Click To Edit Master Title</a:t>
            </a:r>
          </a:p>
        </p:txBody>
      </p:sp>
      <p:sp>
        <p:nvSpPr>
          <p:cNvPr id="3" name="Content Placeholder 2"/>
          <p:cNvSpPr>
            <a:spLocks noGrp="1"/>
          </p:cNvSpPr>
          <p:nvPr>
            <p:ph idx="1" hasCustomPrompt="1"/>
          </p:nvPr>
        </p:nvSpPr>
        <p:spPr>
          <a:xfrm>
            <a:off x="4766733" y="482601"/>
            <a:ext cx="4900484" cy="5643565"/>
          </a:xfrm>
        </p:spPr>
        <p:txBody>
          <a:bodyPr/>
          <a:lstStyle>
            <a:lvl1pPr>
              <a:defRPr sz="2800"/>
            </a:lvl1pPr>
            <a:lvl2pPr>
              <a:defRPr sz="2400"/>
            </a:lvl2pPr>
            <a:lvl3pPr>
              <a:defRPr sz="2000"/>
            </a:lvl3pPr>
            <a:lvl4pPr>
              <a:defRPr sz="1600"/>
            </a:lvl4pPr>
            <a:lvl5pPr>
              <a:defRPr sz="1600"/>
            </a:lvl5pPr>
            <a:lvl6pPr>
              <a:defRPr sz="2700"/>
            </a:lvl6pPr>
            <a:lvl7pPr>
              <a:defRPr sz="2700"/>
            </a:lvl7pPr>
            <a:lvl8pPr>
              <a:defRPr sz="2700"/>
            </a:lvl8pPr>
            <a:lvl9pPr>
              <a:defRPr sz="2700"/>
            </a:lvl9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609602" y="2451101"/>
            <a:ext cx="4011084" cy="3675065"/>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a:t>
            </a:r>
          </a:p>
        </p:txBody>
      </p:sp>
      <p:sp>
        <p:nvSpPr>
          <p:cNvPr id="7" name="Slide Number Placeholder 6"/>
          <p:cNvSpPr>
            <a:spLocks noGrp="1"/>
          </p:cNvSpPr>
          <p:nvPr>
            <p:ph type="sldNum" sz="quarter" idx="12"/>
          </p:nvPr>
        </p:nvSpPr>
        <p:spPr>
          <a:xfrm>
            <a:off x="8737601" y="6356352"/>
            <a:ext cx="2844800" cy="365125"/>
          </a:xfrm>
          <a:prstGeom prst="rect">
            <a:avLst/>
          </a:prstGeom>
        </p:spPr>
        <p:txBody>
          <a:bodyPr/>
          <a:lstStyle/>
          <a:p>
            <a:fld id="{7EF9D3AC-0C1E-3741-AB53-E1D9930824F6}" type="slidenum">
              <a:rPr lang="en-US" smtClean="0"/>
              <a:t>‹#›</a:t>
            </a:fld>
            <a:endParaRPr lang="en-US"/>
          </a:p>
        </p:txBody>
      </p:sp>
      <p:sp>
        <p:nvSpPr>
          <p:cNvPr id="8" name="Slide Number Placeholder 5"/>
          <p:cNvSpPr txBox="1">
            <a:spLocks/>
          </p:cNvSpPr>
          <p:nvPr userDrawn="1"/>
        </p:nvSpPr>
        <p:spPr>
          <a:xfrm>
            <a:off x="10865902" y="6510528"/>
            <a:ext cx="410509" cy="228600"/>
          </a:xfrm>
          <a:prstGeom prst="rect">
            <a:avLst/>
          </a:prstGeom>
        </p:spPr>
        <p:txBody>
          <a:bodyPr vert="horz" lIns="91440" tIns="45720" rIns="91440" bIns="45720" rtlCol="0" anchor="ctr"/>
          <a:lstStyle>
            <a:defPPr>
              <a:defRPr lang="en-US"/>
            </a:defPPr>
            <a:lvl1pPr marL="0" algn="ctr" defTabSz="609493" rtl="0" eaLnBrk="1" latinLnBrk="0" hangingPunct="1">
              <a:defRPr sz="1100" kern="1200" baseline="0">
                <a:solidFill>
                  <a:schemeClr val="bg1"/>
                </a:solidFill>
                <a:latin typeface="Calibri"/>
                <a:ea typeface="+mn-ea"/>
                <a:cs typeface="Calibri"/>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fld id="{9CD8D479-8942-46E8-A226-A4E01F7A105C}" type="slidenum">
              <a:rPr lang="en-US" sz="1100" smtClean="0"/>
              <a:pPr/>
              <a:t>‹#›</a:t>
            </a:fld>
            <a:endParaRPr lang="en-US" sz="1100"/>
          </a:p>
        </p:txBody>
      </p:sp>
    </p:spTree>
    <p:extLst>
      <p:ext uri="{BB962C8B-B14F-4D97-AF65-F5344CB8AC3E}">
        <p14:creationId xmlns:p14="http://schemas.microsoft.com/office/powerpoint/2010/main" val="336618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30772" y="4800601"/>
            <a:ext cx="7315200" cy="566739"/>
          </a:xfrm>
        </p:spPr>
        <p:txBody>
          <a:bodyPr anchor="b">
            <a:noAutofit/>
          </a:bodyPr>
          <a:lstStyle>
            <a:lvl1pPr algn="l">
              <a:defRPr sz="4000" b="0"/>
            </a:lvl1pPr>
          </a:lstStyle>
          <a:p>
            <a:r>
              <a:rPr lang="en-US"/>
              <a:t>Click To Edit Master Title</a:t>
            </a:r>
          </a:p>
        </p:txBody>
      </p:sp>
      <p:sp>
        <p:nvSpPr>
          <p:cNvPr id="3" name="Picture Placeholder 2"/>
          <p:cNvSpPr>
            <a:spLocks noGrp="1"/>
          </p:cNvSpPr>
          <p:nvPr>
            <p:ph type="pic" idx="1"/>
          </p:nvPr>
        </p:nvSpPr>
        <p:spPr>
          <a:xfrm>
            <a:off x="1830772" y="612775"/>
            <a:ext cx="7315200"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p>
        </p:txBody>
      </p:sp>
      <p:sp>
        <p:nvSpPr>
          <p:cNvPr id="4" name="Text Placeholder 3"/>
          <p:cNvSpPr>
            <a:spLocks noGrp="1"/>
          </p:cNvSpPr>
          <p:nvPr>
            <p:ph type="body" sz="half" idx="2" hasCustomPrompt="1"/>
          </p:nvPr>
        </p:nvSpPr>
        <p:spPr>
          <a:xfrm>
            <a:off x="1830772" y="5367339"/>
            <a:ext cx="73152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a:t>
            </a:r>
          </a:p>
        </p:txBody>
      </p:sp>
      <p:sp>
        <p:nvSpPr>
          <p:cNvPr id="7" name="Slide Number Placeholder 6"/>
          <p:cNvSpPr>
            <a:spLocks noGrp="1"/>
          </p:cNvSpPr>
          <p:nvPr>
            <p:ph type="sldNum" sz="quarter" idx="12"/>
          </p:nvPr>
        </p:nvSpPr>
        <p:spPr>
          <a:xfrm>
            <a:off x="8737601" y="6356352"/>
            <a:ext cx="2844800" cy="365125"/>
          </a:xfrm>
          <a:prstGeom prst="rect">
            <a:avLst/>
          </a:prstGeom>
        </p:spPr>
        <p:txBody>
          <a:bodyPr/>
          <a:lstStyle/>
          <a:p>
            <a:fld id="{7EF9D3AC-0C1E-3741-AB53-E1D9930824F6}" type="slidenum">
              <a:rPr lang="en-US" smtClean="0"/>
              <a:t>‹#›</a:t>
            </a:fld>
            <a:endParaRPr lang="en-US"/>
          </a:p>
        </p:txBody>
      </p:sp>
    </p:spTree>
    <p:extLst>
      <p:ext uri="{BB962C8B-B14F-4D97-AF65-F5344CB8AC3E}">
        <p14:creationId xmlns:p14="http://schemas.microsoft.com/office/powerpoint/2010/main" val="2513869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4EB3-5A5C-0900-8CC4-C423D9F66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F5CF68-19AB-9F96-FCA1-04833770F5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FD6E92-F6F2-BE19-0ED5-1B1282A8AF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AB9C5A-FE73-9FA0-861F-DE62EF5D20F1}"/>
              </a:ext>
            </a:extLst>
          </p:cNvPr>
          <p:cNvSpPr>
            <a:spLocks noGrp="1"/>
          </p:cNvSpPr>
          <p:nvPr>
            <p:ph type="dt" sz="half" idx="10"/>
          </p:nvPr>
        </p:nvSpPr>
        <p:spPr/>
        <p:txBody>
          <a:bodyPr/>
          <a:lstStyle/>
          <a:p>
            <a:fld id="{386AF902-8C3D-FF4D-BCAD-6297D7CF0EA9}" type="datetimeFigureOut">
              <a:rPr lang="en-US" smtClean="0"/>
              <a:t>9/26/2025</a:t>
            </a:fld>
            <a:endParaRPr lang="en-US"/>
          </a:p>
        </p:txBody>
      </p:sp>
      <p:sp>
        <p:nvSpPr>
          <p:cNvPr id="6" name="Footer Placeholder 5">
            <a:extLst>
              <a:ext uri="{FF2B5EF4-FFF2-40B4-BE49-F238E27FC236}">
                <a16:creationId xmlns:a16="http://schemas.microsoft.com/office/drawing/2014/main" id="{7ED57E2D-46B5-32BF-E59A-1183647510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3C5051-84BE-3C91-4E2E-3BCF8E898586}"/>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3970999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095CF-1C30-63D4-59DF-9158CA1D09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0E7353-3F1B-D3F2-2243-B0B08D5E23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22C53C-8C6B-8A70-9325-5F8018C9E957}"/>
              </a:ext>
            </a:extLst>
          </p:cNvPr>
          <p:cNvSpPr>
            <a:spLocks noGrp="1"/>
          </p:cNvSpPr>
          <p:nvPr>
            <p:ph type="dt" sz="half" idx="10"/>
          </p:nvPr>
        </p:nvSpPr>
        <p:spPr/>
        <p:txBody>
          <a:bodyPr/>
          <a:lstStyle/>
          <a:p>
            <a:fld id="{F18A7B5B-6376-4B60-9D61-F6142E14FB43}" type="datetimeFigureOut">
              <a:rPr lang="en-US" smtClean="0"/>
              <a:t>9/26/2025</a:t>
            </a:fld>
            <a:endParaRPr lang="en-US" dirty="0"/>
          </a:p>
        </p:txBody>
      </p:sp>
      <p:sp>
        <p:nvSpPr>
          <p:cNvPr id="5" name="Footer Placeholder 4">
            <a:extLst>
              <a:ext uri="{FF2B5EF4-FFF2-40B4-BE49-F238E27FC236}">
                <a16:creationId xmlns:a16="http://schemas.microsoft.com/office/drawing/2014/main" id="{0456A117-D966-7BCB-70D0-86EF8D9B4F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1D415E-B79E-27F0-4028-66669C03C171}"/>
              </a:ext>
            </a:extLst>
          </p:cNvPr>
          <p:cNvSpPr>
            <a:spLocks noGrp="1"/>
          </p:cNvSpPr>
          <p:nvPr>
            <p:ph type="sldNum" sz="quarter" idx="12"/>
          </p:nvPr>
        </p:nvSpPr>
        <p:spPr/>
        <p:txBody>
          <a:bodyPr/>
          <a:lstStyle/>
          <a:p>
            <a:fld id="{B2048A74-1E24-4D30-A98E-E9FFE674595C}" type="slidenum">
              <a:rPr lang="en-US" smtClean="0"/>
              <a:t>‹#›</a:t>
            </a:fld>
            <a:endParaRPr lang="en-US" dirty="0"/>
          </a:p>
        </p:txBody>
      </p:sp>
    </p:spTree>
    <p:extLst>
      <p:ext uri="{BB962C8B-B14F-4D97-AF65-F5344CB8AC3E}">
        <p14:creationId xmlns:p14="http://schemas.microsoft.com/office/powerpoint/2010/main" val="24110933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EEE7-782E-7C5E-D83A-9CEE0C8B78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BB58D0-C74E-C657-3385-7EF33C3AB1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C343C2-6E82-800B-E353-C1447D2EBBA9}"/>
              </a:ext>
            </a:extLst>
          </p:cNvPr>
          <p:cNvSpPr>
            <a:spLocks noGrp="1"/>
          </p:cNvSpPr>
          <p:nvPr>
            <p:ph type="dt" sz="half" idx="10"/>
          </p:nvPr>
        </p:nvSpPr>
        <p:spPr/>
        <p:txBody>
          <a:bodyPr/>
          <a:lstStyle/>
          <a:p>
            <a:fld id="{F18A7B5B-6376-4B60-9D61-F6142E14FB43}" type="datetimeFigureOut">
              <a:rPr lang="en-US" smtClean="0"/>
              <a:t>9/26/2025</a:t>
            </a:fld>
            <a:endParaRPr lang="en-US" dirty="0"/>
          </a:p>
        </p:txBody>
      </p:sp>
      <p:sp>
        <p:nvSpPr>
          <p:cNvPr id="5" name="Footer Placeholder 4">
            <a:extLst>
              <a:ext uri="{FF2B5EF4-FFF2-40B4-BE49-F238E27FC236}">
                <a16:creationId xmlns:a16="http://schemas.microsoft.com/office/drawing/2014/main" id="{680103C1-4118-AC7E-A5EF-539001E2AD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CE6777-56C2-929D-72AE-B917E3322390}"/>
              </a:ext>
            </a:extLst>
          </p:cNvPr>
          <p:cNvSpPr>
            <a:spLocks noGrp="1"/>
          </p:cNvSpPr>
          <p:nvPr>
            <p:ph type="sldNum" sz="quarter" idx="12"/>
          </p:nvPr>
        </p:nvSpPr>
        <p:spPr/>
        <p:txBody>
          <a:bodyPr/>
          <a:lstStyle/>
          <a:p>
            <a:fld id="{B2048A74-1E24-4D30-A98E-E9FFE674595C}" type="slidenum">
              <a:rPr lang="en-US" smtClean="0"/>
              <a:t>‹#›</a:t>
            </a:fld>
            <a:endParaRPr lang="en-US" dirty="0"/>
          </a:p>
        </p:txBody>
      </p:sp>
    </p:spTree>
    <p:extLst>
      <p:ext uri="{BB962C8B-B14F-4D97-AF65-F5344CB8AC3E}">
        <p14:creationId xmlns:p14="http://schemas.microsoft.com/office/powerpoint/2010/main" val="3952359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EBE8-DE5D-CE8A-70B9-4D24AAD39D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60778E-59CE-D17D-DF83-FA4B0934D6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6C83D-2F44-3588-71FC-7FE6890A4412}"/>
              </a:ext>
            </a:extLst>
          </p:cNvPr>
          <p:cNvSpPr>
            <a:spLocks noGrp="1"/>
          </p:cNvSpPr>
          <p:nvPr>
            <p:ph type="dt" sz="half" idx="10"/>
          </p:nvPr>
        </p:nvSpPr>
        <p:spPr/>
        <p:txBody>
          <a:bodyPr/>
          <a:lstStyle/>
          <a:p>
            <a:fld id="{F18A7B5B-6376-4B60-9D61-F6142E14FB43}" type="datetimeFigureOut">
              <a:rPr lang="en-US" smtClean="0"/>
              <a:t>9/26/2025</a:t>
            </a:fld>
            <a:endParaRPr lang="en-US" dirty="0"/>
          </a:p>
        </p:txBody>
      </p:sp>
      <p:sp>
        <p:nvSpPr>
          <p:cNvPr id="5" name="Footer Placeholder 4">
            <a:extLst>
              <a:ext uri="{FF2B5EF4-FFF2-40B4-BE49-F238E27FC236}">
                <a16:creationId xmlns:a16="http://schemas.microsoft.com/office/drawing/2014/main" id="{2C760F80-4205-F09D-3CA8-2C219AC56A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CB9CDA-9312-5FF1-4AD6-9344CB26E8C6}"/>
              </a:ext>
            </a:extLst>
          </p:cNvPr>
          <p:cNvSpPr>
            <a:spLocks noGrp="1"/>
          </p:cNvSpPr>
          <p:nvPr>
            <p:ph type="sldNum" sz="quarter" idx="12"/>
          </p:nvPr>
        </p:nvSpPr>
        <p:spPr/>
        <p:txBody>
          <a:bodyPr/>
          <a:lstStyle/>
          <a:p>
            <a:fld id="{B2048A74-1E24-4D30-A98E-E9FFE674595C}" type="slidenum">
              <a:rPr lang="en-US" smtClean="0"/>
              <a:t>‹#›</a:t>
            </a:fld>
            <a:endParaRPr lang="en-US" dirty="0"/>
          </a:p>
        </p:txBody>
      </p:sp>
    </p:spTree>
    <p:extLst>
      <p:ext uri="{BB962C8B-B14F-4D97-AF65-F5344CB8AC3E}">
        <p14:creationId xmlns:p14="http://schemas.microsoft.com/office/powerpoint/2010/main" val="3378999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48ED-3EFA-669D-20D8-AE9614830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F8E149-DF39-9C4A-5182-823C153CC2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E57F6E-8C93-B659-9089-A356DB98FB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D1EEC7-47F6-5594-E1DE-FC66D38749BC}"/>
              </a:ext>
            </a:extLst>
          </p:cNvPr>
          <p:cNvSpPr>
            <a:spLocks noGrp="1"/>
          </p:cNvSpPr>
          <p:nvPr>
            <p:ph type="dt" sz="half" idx="10"/>
          </p:nvPr>
        </p:nvSpPr>
        <p:spPr/>
        <p:txBody>
          <a:bodyPr/>
          <a:lstStyle/>
          <a:p>
            <a:fld id="{F18A7B5B-6376-4B60-9D61-F6142E14FB43}" type="datetimeFigureOut">
              <a:rPr lang="en-US" smtClean="0"/>
              <a:t>9/26/2025</a:t>
            </a:fld>
            <a:endParaRPr lang="en-US" dirty="0"/>
          </a:p>
        </p:txBody>
      </p:sp>
      <p:sp>
        <p:nvSpPr>
          <p:cNvPr id="6" name="Footer Placeholder 5">
            <a:extLst>
              <a:ext uri="{FF2B5EF4-FFF2-40B4-BE49-F238E27FC236}">
                <a16:creationId xmlns:a16="http://schemas.microsoft.com/office/drawing/2014/main" id="{A610C33E-5341-6F5E-767D-D9722B865B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B404B0-CAA3-2CE7-FB8D-2B9A3D540D2D}"/>
              </a:ext>
            </a:extLst>
          </p:cNvPr>
          <p:cNvSpPr>
            <a:spLocks noGrp="1"/>
          </p:cNvSpPr>
          <p:nvPr>
            <p:ph type="sldNum" sz="quarter" idx="12"/>
          </p:nvPr>
        </p:nvSpPr>
        <p:spPr/>
        <p:txBody>
          <a:bodyPr/>
          <a:lstStyle/>
          <a:p>
            <a:fld id="{B2048A74-1E24-4D30-A98E-E9FFE674595C}" type="slidenum">
              <a:rPr lang="en-US" smtClean="0"/>
              <a:t>‹#›</a:t>
            </a:fld>
            <a:endParaRPr lang="en-US" dirty="0"/>
          </a:p>
        </p:txBody>
      </p:sp>
    </p:spTree>
    <p:extLst>
      <p:ext uri="{BB962C8B-B14F-4D97-AF65-F5344CB8AC3E}">
        <p14:creationId xmlns:p14="http://schemas.microsoft.com/office/powerpoint/2010/main" val="28783813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FB973-2237-D04E-EC36-888722B994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2B2A73-C9A9-6AA8-4704-64283F95A3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B3E323-726B-E443-DCB1-F72402D4E3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125346-FBE3-8A5F-4E60-4C559962B0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1C9EAE-4DB2-DEE4-8D67-0A9DB05A1D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1969FA-9045-F4C6-C7AA-770725672CE3}"/>
              </a:ext>
            </a:extLst>
          </p:cNvPr>
          <p:cNvSpPr>
            <a:spLocks noGrp="1"/>
          </p:cNvSpPr>
          <p:nvPr>
            <p:ph type="dt" sz="half" idx="10"/>
          </p:nvPr>
        </p:nvSpPr>
        <p:spPr/>
        <p:txBody>
          <a:bodyPr/>
          <a:lstStyle/>
          <a:p>
            <a:fld id="{F18A7B5B-6376-4B60-9D61-F6142E14FB43}" type="datetimeFigureOut">
              <a:rPr lang="en-US" smtClean="0"/>
              <a:t>9/26/2025</a:t>
            </a:fld>
            <a:endParaRPr lang="en-US" dirty="0"/>
          </a:p>
        </p:txBody>
      </p:sp>
      <p:sp>
        <p:nvSpPr>
          <p:cNvPr id="8" name="Footer Placeholder 7">
            <a:extLst>
              <a:ext uri="{FF2B5EF4-FFF2-40B4-BE49-F238E27FC236}">
                <a16:creationId xmlns:a16="http://schemas.microsoft.com/office/drawing/2014/main" id="{6F7D0D98-D905-21E0-44D3-050E398D3BB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6B4EA2-1967-35FF-3882-16AF783E6FBC}"/>
              </a:ext>
            </a:extLst>
          </p:cNvPr>
          <p:cNvSpPr>
            <a:spLocks noGrp="1"/>
          </p:cNvSpPr>
          <p:nvPr>
            <p:ph type="sldNum" sz="quarter" idx="12"/>
          </p:nvPr>
        </p:nvSpPr>
        <p:spPr/>
        <p:txBody>
          <a:bodyPr/>
          <a:lstStyle/>
          <a:p>
            <a:fld id="{B2048A74-1E24-4D30-A98E-E9FFE674595C}" type="slidenum">
              <a:rPr lang="en-US" smtClean="0"/>
              <a:t>‹#›</a:t>
            </a:fld>
            <a:endParaRPr lang="en-US" dirty="0"/>
          </a:p>
        </p:txBody>
      </p:sp>
    </p:spTree>
    <p:extLst>
      <p:ext uri="{BB962C8B-B14F-4D97-AF65-F5344CB8AC3E}">
        <p14:creationId xmlns:p14="http://schemas.microsoft.com/office/powerpoint/2010/main" val="1639634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B3A3B-88D7-C002-0892-66AE3C00AF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94259C-2A09-97EA-595F-6E5F68CEFA9E}"/>
              </a:ext>
            </a:extLst>
          </p:cNvPr>
          <p:cNvSpPr>
            <a:spLocks noGrp="1"/>
          </p:cNvSpPr>
          <p:nvPr>
            <p:ph type="dt" sz="half" idx="10"/>
          </p:nvPr>
        </p:nvSpPr>
        <p:spPr/>
        <p:txBody>
          <a:bodyPr/>
          <a:lstStyle/>
          <a:p>
            <a:fld id="{F18A7B5B-6376-4B60-9D61-F6142E14FB43}" type="datetimeFigureOut">
              <a:rPr lang="en-US" smtClean="0"/>
              <a:t>9/26/2025</a:t>
            </a:fld>
            <a:endParaRPr lang="en-US" dirty="0"/>
          </a:p>
        </p:txBody>
      </p:sp>
      <p:sp>
        <p:nvSpPr>
          <p:cNvPr id="4" name="Footer Placeholder 3">
            <a:extLst>
              <a:ext uri="{FF2B5EF4-FFF2-40B4-BE49-F238E27FC236}">
                <a16:creationId xmlns:a16="http://schemas.microsoft.com/office/drawing/2014/main" id="{669A2C47-F7D5-D9CE-88E3-9251069D5FD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55231B3-C9A7-3505-5C98-52C5372EBD9A}"/>
              </a:ext>
            </a:extLst>
          </p:cNvPr>
          <p:cNvSpPr>
            <a:spLocks noGrp="1"/>
          </p:cNvSpPr>
          <p:nvPr>
            <p:ph type="sldNum" sz="quarter" idx="12"/>
          </p:nvPr>
        </p:nvSpPr>
        <p:spPr/>
        <p:txBody>
          <a:bodyPr/>
          <a:lstStyle/>
          <a:p>
            <a:fld id="{B2048A74-1E24-4D30-A98E-E9FFE674595C}" type="slidenum">
              <a:rPr lang="en-US" smtClean="0"/>
              <a:t>‹#›</a:t>
            </a:fld>
            <a:endParaRPr lang="en-US" dirty="0"/>
          </a:p>
        </p:txBody>
      </p:sp>
    </p:spTree>
    <p:extLst>
      <p:ext uri="{BB962C8B-B14F-4D97-AF65-F5344CB8AC3E}">
        <p14:creationId xmlns:p14="http://schemas.microsoft.com/office/powerpoint/2010/main" val="3494026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9AF93C-6F6E-FAF1-AD88-AB32C865D6DC}"/>
              </a:ext>
            </a:extLst>
          </p:cNvPr>
          <p:cNvSpPr>
            <a:spLocks noGrp="1"/>
          </p:cNvSpPr>
          <p:nvPr>
            <p:ph type="dt" sz="half" idx="10"/>
          </p:nvPr>
        </p:nvSpPr>
        <p:spPr/>
        <p:txBody>
          <a:bodyPr/>
          <a:lstStyle/>
          <a:p>
            <a:fld id="{F18A7B5B-6376-4B60-9D61-F6142E14FB43}" type="datetimeFigureOut">
              <a:rPr lang="en-US" smtClean="0"/>
              <a:t>9/26/2025</a:t>
            </a:fld>
            <a:endParaRPr lang="en-US" dirty="0"/>
          </a:p>
        </p:txBody>
      </p:sp>
      <p:sp>
        <p:nvSpPr>
          <p:cNvPr id="3" name="Footer Placeholder 2">
            <a:extLst>
              <a:ext uri="{FF2B5EF4-FFF2-40B4-BE49-F238E27FC236}">
                <a16:creationId xmlns:a16="http://schemas.microsoft.com/office/drawing/2014/main" id="{EBF8E448-0FFC-56A0-6596-7846910EC01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F298731-0776-B092-310F-B0A376F01E8C}"/>
              </a:ext>
            </a:extLst>
          </p:cNvPr>
          <p:cNvSpPr>
            <a:spLocks noGrp="1"/>
          </p:cNvSpPr>
          <p:nvPr>
            <p:ph type="sldNum" sz="quarter" idx="12"/>
          </p:nvPr>
        </p:nvSpPr>
        <p:spPr/>
        <p:txBody>
          <a:bodyPr/>
          <a:lstStyle/>
          <a:p>
            <a:fld id="{B2048A74-1E24-4D30-A98E-E9FFE674595C}" type="slidenum">
              <a:rPr lang="en-US" smtClean="0"/>
              <a:t>‹#›</a:t>
            </a:fld>
            <a:endParaRPr lang="en-US" dirty="0"/>
          </a:p>
        </p:txBody>
      </p:sp>
    </p:spTree>
    <p:extLst>
      <p:ext uri="{BB962C8B-B14F-4D97-AF65-F5344CB8AC3E}">
        <p14:creationId xmlns:p14="http://schemas.microsoft.com/office/powerpoint/2010/main" val="35511744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04557-2BD0-4810-92CB-B3B8EED59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971C0D-A0D4-AD15-1CF7-2225FFC5D1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66A32C-A6E5-76CF-F156-815BA66B6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003F1E-9DBB-336A-07E3-0935890CB242}"/>
              </a:ext>
            </a:extLst>
          </p:cNvPr>
          <p:cNvSpPr>
            <a:spLocks noGrp="1"/>
          </p:cNvSpPr>
          <p:nvPr>
            <p:ph type="dt" sz="half" idx="10"/>
          </p:nvPr>
        </p:nvSpPr>
        <p:spPr/>
        <p:txBody>
          <a:bodyPr/>
          <a:lstStyle/>
          <a:p>
            <a:fld id="{F18A7B5B-6376-4B60-9D61-F6142E14FB43}" type="datetimeFigureOut">
              <a:rPr lang="en-US" smtClean="0"/>
              <a:t>9/26/2025</a:t>
            </a:fld>
            <a:endParaRPr lang="en-US" dirty="0"/>
          </a:p>
        </p:txBody>
      </p:sp>
      <p:sp>
        <p:nvSpPr>
          <p:cNvPr id="6" name="Footer Placeholder 5">
            <a:extLst>
              <a:ext uri="{FF2B5EF4-FFF2-40B4-BE49-F238E27FC236}">
                <a16:creationId xmlns:a16="http://schemas.microsoft.com/office/drawing/2014/main" id="{937523B3-D78F-9CCF-91DB-41E4FE8E04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DE5B26-7CEF-1972-C4EF-EA58EFE872F3}"/>
              </a:ext>
            </a:extLst>
          </p:cNvPr>
          <p:cNvSpPr>
            <a:spLocks noGrp="1"/>
          </p:cNvSpPr>
          <p:nvPr>
            <p:ph type="sldNum" sz="quarter" idx="12"/>
          </p:nvPr>
        </p:nvSpPr>
        <p:spPr/>
        <p:txBody>
          <a:bodyPr/>
          <a:lstStyle/>
          <a:p>
            <a:fld id="{B2048A74-1E24-4D30-A98E-E9FFE674595C}" type="slidenum">
              <a:rPr lang="en-US" smtClean="0"/>
              <a:t>‹#›</a:t>
            </a:fld>
            <a:endParaRPr lang="en-US" dirty="0"/>
          </a:p>
        </p:txBody>
      </p:sp>
    </p:spTree>
    <p:extLst>
      <p:ext uri="{BB962C8B-B14F-4D97-AF65-F5344CB8AC3E}">
        <p14:creationId xmlns:p14="http://schemas.microsoft.com/office/powerpoint/2010/main" val="23989521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567F8-6071-9E6F-FB2F-C1CC89A847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7A9699-80B3-9DB6-D63B-5A4AC20C9B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7D91D3E-5EED-79DC-EE08-11331C9E2F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A1FAE8-1DFC-F390-8880-93F9324951EA}"/>
              </a:ext>
            </a:extLst>
          </p:cNvPr>
          <p:cNvSpPr>
            <a:spLocks noGrp="1"/>
          </p:cNvSpPr>
          <p:nvPr>
            <p:ph type="dt" sz="half" idx="10"/>
          </p:nvPr>
        </p:nvSpPr>
        <p:spPr/>
        <p:txBody>
          <a:bodyPr/>
          <a:lstStyle/>
          <a:p>
            <a:fld id="{F18A7B5B-6376-4B60-9D61-F6142E14FB43}" type="datetimeFigureOut">
              <a:rPr lang="en-US" smtClean="0"/>
              <a:t>9/26/2025</a:t>
            </a:fld>
            <a:endParaRPr lang="en-US" dirty="0"/>
          </a:p>
        </p:txBody>
      </p:sp>
      <p:sp>
        <p:nvSpPr>
          <p:cNvPr id="6" name="Footer Placeholder 5">
            <a:extLst>
              <a:ext uri="{FF2B5EF4-FFF2-40B4-BE49-F238E27FC236}">
                <a16:creationId xmlns:a16="http://schemas.microsoft.com/office/drawing/2014/main" id="{91A2CF81-533D-2106-6AD3-068543037F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C6F0506-4E13-C5D7-2E64-6B2073D7532C}"/>
              </a:ext>
            </a:extLst>
          </p:cNvPr>
          <p:cNvSpPr>
            <a:spLocks noGrp="1"/>
          </p:cNvSpPr>
          <p:nvPr>
            <p:ph type="sldNum" sz="quarter" idx="12"/>
          </p:nvPr>
        </p:nvSpPr>
        <p:spPr/>
        <p:txBody>
          <a:bodyPr/>
          <a:lstStyle/>
          <a:p>
            <a:fld id="{B2048A74-1E24-4D30-A98E-E9FFE674595C}" type="slidenum">
              <a:rPr lang="en-US" smtClean="0"/>
              <a:t>‹#›</a:t>
            </a:fld>
            <a:endParaRPr lang="en-US" dirty="0"/>
          </a:p>
        </p:txBody>
      </p:sp>
    </p:spTree>
    <p:extLst>
      <p:ext uri="{BB962C8B-B14F-4D97-AF65-F5344CB8AC3E}">
        <p14:creationId xmlns:p14="http://schemas.microsoft.com/office/powerpoint/2010/main" val="2482842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E0B7-199D-87A9-B7F4-CDE771620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83771-38C6-324C-8D4B-33D2B4FFBD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B0D85-7DB4-3EA8-8DAB-A372DD984A14}"/>
              </a:ext>
            </a:extLst>
          </p:cNvPr>
          <p:cNvSpPr>
            <a:spLocks noGrp="1"/>
          </p:cNvSpPr>
          <p:nvPr>
            <p:ph type="dt" sz="half" idx="10"/>
          </p:nvPr>
        </p:nvSpPr>
        <p:spPr/>
        <p:txBody>
          <a:bodyPr/>
          <a:lstStyle/>
          <a:p>
            <a:fld id="{F18A7B5B-6376-4B60-9D61-F6142E14FB43}" type="datetimeFigureOut">
              <a:rPr lang="en-US" smtClean="0"/>
              <a:t>9/26/2025</a:t>
            </a:fld>
            <a:endParaRPr lang="en-US" dirty="0"/>
          </a:p>
        </p:txBody>
      </p:sp>
      <p:sp>
        <p:nvSpPr>
          <p:cNvPr id="5" name="Footer Placeholder 4">
            <a:extLst>
              <a:ext uri="{FF2B5EF4-FFF2-40B4-BE49-F238E27FC236}">
                <a16:creationId xmlns:a16="http://schemas.microsoft.com/office/drawing/2014/main" id="{509DADD2-D29E-BDF5-5606-B13746BADA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CFF9CE-AE25-A41F-B4BB-DBAE7E4F4925}"/>
              </a:ext>
            </a:extLst>
          </p:cNvPr>
          <p:cNvSpPr>
            <a:spLocks noGrp="1"/>
          </p:cNvSpPr>
          <p:nvPr>
            <p:ph type="sldNum" sz="quarter" idx="12"/>
          </p:nvPr>
        </p:nvSpPr>
        <p:spPr/>
        <p:txBody>
          <a:bodyPr/>
          <a:lstStyle/>
          <a:p>
            <a:fld id="{B2048A74-1E24-4D30-A98E-E9FFE674595C}" type="slidenum">
              <a:rPr lang="en-US" smtClean="0"/>
              <a:t>‹#›</a:t>
            </a:fld>
            <a:endParaRPr lang="en-US" dirty="0"/>
          </a:p>
        </p:txBody>
      </p:sp>
    </p:spTree>
    <p:extLst>
      <p:ext uri="{BB962C8B-B14F-4D97-AF65-F5344CB8AC3E}">
        <p14:creationId xmlns:p14="http://schemas.microsoft.com/office/powerpoint/2010/main" val="64952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15E8-D152-A7ED-DB32-41E4219710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8BAFFA-D484-E8EA-532A-6B949EF10E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9226F-B630-888A-4D8E-1F6D765F9D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B0A07F-11CD-8C59-6577-97AC504A6D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49B6A-4CFC-C62F-CBE3-5323C58806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1B1835-5E20-C181-B576-5282C394AD41}"/>
              </a:ext>
            </a:extLst>
          </p:cNvPr>
          <p:cNvSpPr>
            <a:spLocks noGrp="1"/>
          </p:cNvSpPr>
          <p:nvPr>
            <p:ph type="dt" sz="half" idx="10"/>
          </p:nvPr>
        </p:nvSpPr>
        <p:spPr/>
        <p:txBody>
          <a:bodyPr/>
          <a:lstStyle/>
          <a:p>
            <a:fld id="{386AF902-8C3D-FF4D-BCAD-6297D7CF0EA9}" type="datetimeFigureOut">
              <a:rPr lang="en-US" smtClean="0"/>
              <a:t>9/26/2025</a:t>
            </a:fld>
            <a:endParaRPr lang="en-US"/>
          </a:p>
        </p:txBody>
      </p:sp>
      <p:sp>
        <p:nvSpPr>
          <p:cNvPr id="8" name="Footer Placeholder 7">
            <a:extLst>
              <a:ext uri="{FF2B5EF4-FFF2-40B4-BE49-F238E27FC236}">
                <a16:creationId xmlns:a16="http://schemas.microsoft.com/office/drawing/2014/main" id="{5F6817CE-FE2B-3764-3079-77AA291EF0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A7BC12-AA3B-C929-B81C-DC1B188D2DE6}"/>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6170357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C7684F-98A6-DCED-42F6-067BD3B352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9083D2-6F53-2365-BFF8-16B049413A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8CD94-72AE-3B3A-4811-6C24243589FF}"/>
              </a:ext>
            </a:extLst>
          </p:cNvPr>
          <p:cNvSpPr>
            <a:spLocks noGrp="1"/>
          </p:cNvSpPr>
          <p:nvPr>
            <p:ph type="dt" sz="half" idx="10"/>
          </p:nvPr>
        </p:nvSpPr>
        <p:spPr/>
        <p:txBody>
          <a:bodyPr/>
          <a:lstStyle/>
          <a:p>
            <a:fld id="{F18A7B5B-6376-4B60-9D61-F6142E14FB43}" type="datetimeFigureOut">
              <a:rPr lang="en-US" smtClean="0"/>
              <a:t>9/26/2025</a:t>
            </a:fld>
            <a:endParaRPr lang="en-US" dirty="0"/>
          </a:p>
        </p:txBody>
      </p:sp>
      <p:sp>
        <p:nvSpPr>
          <p:cNvPr id="5" name="Footer Placeholder 4">
            <a:extLst>
              <a:ext uri="{FF2B5EF4-FFF2-40B4-BE49-F238E27FC236}">
                <a16:creationId xmlns:a16="http://schemas.microsoft.com/office/drawing/2014/main" id="{EE97AFF4-BFAE-51AB-6B1C-0F7059EEFA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C342B2-5769-2454-ACB0-337D1E8BACDB}"/>
              </a:ext>
            </a:extLst>
          </p:cNvPr>
          <p:cNvSpPr>
            <a:spLocks noGrp="1"/>
          </p:cNvSpPr>
          <p:nvPr>
            <p:ph type="sldNum" sz="quarter" idx="12"/>
          </p:nvPr>
        </p:nvSpPr>
        <p:spPr/>
        <p:txBody>
          <a:bodyPr/>
          <a:lstStyle/>
          <a:p>
            <a:fld id="{B2048A74-1E24-4D30-A98E-E9FFE674595C}" type="slidenum">
              <a:rPr lang="en-US" smtClean="0"/>
              <a:t>‹#›</a:t>
            </a:fld>
            <a:endParaRPr lang="en-US" dirty="0"/>
          </a:p>
        </p:txBody>
      </p:sp>
    </p:spTree>
    <p:extLst>
      <p:ext uri="{BB962C8B-B14F-4D97-AF65-F5344CB8AC3E}">
        <p14:creationId xmlns:p14="http://schemas.microsoft.com/office/powerpoint/2010/main" val="35147913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_Title,  5 Pillars smaller text">
  <p:cSld name="2_Title,  5 Pillars smaller text">
    <p:spTree>
      <p:nvGrpSpPr>
        <p:cNvPr id="1" name="Shape 62"/>
        <p:cNvGrpSpPr/>
        <p:nvPr/>
      </p:nvGrpSpPr>
      <p:grpSpPr>
        <a:xfrm>
          <a:off x="0" y="0"/>
          <a:ext cx="0" cy="0"/>
          <a:chOff x="0" y="0"/>
          <a:chExt cx="0" cy="0"/>
        </a:xfrm>
      </p:grpSpPr>
      <p:sp>
        <p:nvSpPr>
          <p:cNvPr id="63" name="Shape 63"/>
          <p:cNvSpPr/>
          <p:nvPr/>
        </p:nvSpPr>
        <p:spPr>
          <a:xfrm>
            <a:off x="0" y="1"/>
            <a:ext cx="12192000" cy="121434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4" name="Shape 64"/>
          <p:cNvSpPr txBox="1">
            <a:spLocks noGrp="1"/>
          </p:cNvSpPr>
          <p:nvPr>
            <p:ph type="body" idx="1"/>
          </p:nvPr>
        </p:nvSpPr>
        <p:spPr>
          <a:xfrm>
            <a:off x="68659" y="3493675"/>
            <a:ext cx="2377440" cy="2226763"/>
          </a:xfrm>
          <a:prstGeom prst="rect">
            <a:avLst/>
          </a:prstGeom>
          <a:noFill/>
          <a:ln>
            <a:noFill/>
          </a:ln>
        </p:spPr>
        <p:txBody>
          <a:bodyPr spcFirstLastPara="1" wrap="square" lIns="91425" tIns="91425" rIns="91425" bIns="91425" anchor="t" anchorCtr="0"/>
          <a:lstStyle>
            <a:lvl1pPr marL="457189" marR="0" lvl="0" indent="-368291" algn="ctr" rtl="0">
              <a:lnSpc>
                <a:spcPct val="90000"/>
              </a:lnSpc>
              <a:spcBef>
                <a:spcPts val="1000"/>
              </a:spcBef>
              <a:spcAft>
                <a:spcPts val="0"/>
              </a:spcAft>
              <a:buClr>
                <a:schemeClr val="dk2"/>
              </a:buClr>
              <a:buSzPts val="2200"/>
              <a:buFont typeface="Arial"/>
              <a:buChar char="•"/>
              <a:defRPr sz="2200" b="0" i="0" u="none" strike="noStrike" cap="none">
                <a:solidFill>
                  <a:schemeClr val="dk2"/>
                </a:solidFill>
                <a:latin typeface="Quattrocento Sans"/>
                <a:ea typeface="Quattrocento Sans"/>
                <a:cs typeface="Quattrocento Sans"/>
                <a:sym typeface="Quattrocento Sans"/>
              </a:defRPr>
            </a:lvl1pPr>
            <a:lvl2pPr marL="914377" marR="0" lvl="1" indent="-368291" algn="ctr" rtl="0">
              <a:lnSpc>
                <a:spcPct val="90000"/>
              </a:lnSpc>
              <a:spcBef>
                <a:spcPts val="500"/>
              </a:spcBef>
              <a:spcAft>
                <a:spcPts val="0"/>
              </a:spcAft>
              <a:buClr>
                <a:srgbClr val="3F3F3F"/>
              </a:buClr>
              <a:buSzPts val="2200"/>
              <a:buFont typeface="Arial"/>
              <a:buChar char="•"/>
              <a:defRPr sz="2200" b="0" i="0" u="none" strike="noStrike" cap="none">
                <a:solidFill>
                  <a:srgbClr val="3F3F3F"/>
                </a:solidFill>
                <a:latin typeface="Quattrocento Sans"/>
                <a:ea typeface="Quattrocento Sans"/>
                <a:cs typeface="Quattrocento Sans"/>
                <a:sym typeface="Quattrocento Sans"/>
              </a:defRPr>
            </a:lvl2pPr>
            <a:lvl3pPr marL="1371566" marR="0" lvl="2" indent="-342891" algn="ctr"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754" marR="0" lvl="3" indent="-342891" algn="ctr"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5943" marR="0" lvl="4" indent="-330192" algn="ctr"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131" marR="0" lvl="5"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320" marR="0" lvl="6"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509" marR="0" lvl="7"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697" marR="0" lvl="8"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11747689" y="6465382"/>
            <a:ext cx="4314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66" name="Shape 66"/>
          <p:cNvSpPr txBox="1">
            <a:spLocks noGrp="1"/>
          </p:cNvSpPr>
          <p:nvPr>
            <p:ph type="body" idx="2"/>
          </p:nvPr>
        </p:nvSpPr>
        <p:spPr>
          <a:xfrm>
            <a:off x="2483635" y="3493675"/>
            <a:ext cx="2377440" cy="2226763"/>
          </a:xfrm>
          <a:prstGeom prst="rect">
            <a:avLst/>
          </a:prstGeom>
          <a:noFill/>
          <a:ln>
            <a:noFill/>
          </a:ln>
        </p:spPr>
        <p:txBody>
          <a:bodyPr spcFirstLastPara="1" wrap="square" lIns="91425" tIns="91425" rIns="91425" bIns="91425" anchor="t" anchorCtr="0"/>
          <a:lstStyle>
            <a:lvl1pPr marL="457189" marR="0" lvl="0" indent="-368291" algn="ctr" rtl="0">
              <a:lnSpc>
                <a:spcPct val="90000"/>
              </a:lnSpc>
              <a:spcBef>
                <a:spcPts val="1000"/>
              </a:spcBef>
              <a:spcAft>
                <a:spcPts val="0"/>
              </a:spcAft>
              <a:buClr>
                <a:schemeClr val="dk2"/>
              </a:buClr>
              <a:buSzPts val="2200"/>
              <a:buFont typeface="Arial"/>
              <a:buChar char="•"/>
              <a:defRPr sz="2200" b="0" i="0" u="none" strike="noStrike" cap="none">
                <a:solidFill>
                  <a:schemeClr val="dk2"/>
                </a:solidFill>
                <a:latin typeface="Quattrocento Sans"/>
                <a:ea typeface="Quattrocento Sans"/>
                <a:cs typeface="Quattrocento Sans"/>
                <a:sym typeface="Quattrocento Sans"/>
              </a:defRPr>
            </a:lvl1pPr>
            <a:lvl2pPr marL="914377" marR="0" lvl="1" indent="-368291" algn="ctr" rtl="0">
              <a:lnSpc>
                <a:spcPct val="90000"/>
              </a:lnSpc>
              <a:spcBef>
                <a:spcPts val="500"/>
              </a:spcBef>
              <a:spcAft>
                <a:spcPts val="0"/>
              </a:spcAft>
              <a:buClr>
                <a:srgbClr val="3F3F3F"/>
              </a:buClr>
              <a:buSzPts val="2200"/>
              <a:buFont typeface="Arial"/>
              <a:buChar char="•"/>
              <a:defRPr sz="2200" b="0" i="0" u="none" strike="noStrike" cap="none">
                <a:solidFill>
                  <a:srgbClr val="3F3F3F"/>
                </a:solidFill>
                <a:latin typeface="Quattrocento Sans"/>
                <a:ea typeface="Quattrocento Sans"/>
                <a:cs typeface="Quattrocento Sans"/>
                <a:sym typeface="Quattrocento Sans"/>
              </a:defRPr>
            </a:lvl2pPr>
            <a:lvl3pPr marL="1371566" marR="0" lvl="2" indent="-342891" algn="ctr"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754" marR="0" lvl="3" indent="-342891" algn="ctr"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5943" marR="0" lvl="4" indent="-330192" algn="ctr"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131" marR="0" lvl="5"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320" marR="0" lvl="6"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509" marR="0" lvl="7"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697" marR="0" lvl="8"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body" idx="3"/>
          </p:nvPr>
        </p:nvSpPr>
        <p:spPr>
          <a:xfrm>
            <a:off x="4898612" y="3493675"/>
            <a:ext cx="2377440" cy="2226763"/>
          </a:xfrm>
          <a:prstGeom prst="rect">
            <a:avLst/>
          </a:prstGeom>
          <a:noFill/>
          <a:ln>
            <a:noFill/>
          </a:ln>
        </p:spPr>
        <p:txBody>
          <a:bodyPr spcFirstLastPara="1" wrap="square" lIns="91425" tIns="91425" rIns="91425" bIns="91425" anchor="t" anchorCtr="0"/>
          <a:lstStyle>
            <a:lvl1pPr marL="457189" marR="0" lvl="0" indent="-368291" algn="ctr" rtl="0">
              <a:lnSpc>
                <a:spcPct val="90000"/>
              </a:lnSpc>
              <a:spcBef>
                <a:spcPts val="1000"/>
              </a:spcBef>
              <a:spcAft>
                <a:spcPts val="0"/>
              </a:spcAft>
              <a:buClr>
                <a:schemeClr val="dk2"/>
              </a:buClr>
              <a:buSzPts val="2200"/>
              <a:buFont typeface="Arial"/>
              <a:buChar char="•"/>
              <a:defRPr sz="2200" b="0" i="0" u="none" strike="noStrike" cap="none">
                <a:solidFill>
                  <a:schemeClr val="dk2"/>
                </a:solidFill>
                <a:latin typeface="Quattrocento Sans"/>
                <a:ea typeface="Quattrocento Sans"/>
                <a:cs typeface="Quattrocento Sans"/>
                <a:sym typeface="Quattrocento Sans"/>
              </a:defRPr>
            </a:lvl1pPr>
            <a:lvl2pPr marL="914377" marR="0" lvl="1" indent="-368291" algn="ctr" rtl="0">
              <a:lnSpc>
                <a:spcPct val="90000"/>
              </a:lnSpc>
              <a:spcBef>
                <a:spcPts val="500"/>
              </a:spcBef>
              <a:spcAft>
                <a:spcPts val="0"/>
              </a:spcAft>
              <a:buClr>
                <a:srgbClr val="3F3F3F"/>
              </a:buClr>
              <a:buSzPts val="2200"/>
              <a:buFont typeface="Arial"/>
              <a:buChar char="•"/>
              <a:defRPr sz="2200" b="0" i="0" u="none" strike="noStrike" cap="none">
                <a:solidFill>
                  <a:srgbClr val="3F3F3F"/>
                </a:solidFill>
                <a:latin typeface="Quattrocento Sans"/>
                <a:ea typeface="Quattrocento Sans"/>
                <a:cs typeface="Quattrocento Sans"/>
                <a:sym typeface="Quattrocento Sans"/>
              </a:defRPr>
            </a:lvl2pPr>
            <a:lvl3pPr marL="1371566" marR="0" lvl="2" indent="-342891" algn="ctr"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754" marR="0" lvl="3" indent="-342891" algn="ctr"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5943" marR="0" lvl="4" indent="-330192" algn="ctr"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131" marR="0" lvl="5"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320" marR="0" lvl="6"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509" marR="0" lvl="7"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697" marR="0" lvl="8"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4"/>
          </p:nvPr>
        </p:nvSpPr>
        <p:spPr>
          <a:xfrm>
            <a:off x="7313589" y="3493675"/>
            <a:ext cx="2377440" cy="2226763"/>
          </a:xfrm>
          <a:prstGeom prst="rect">
            <a:avLst/>
          </a:prstGeom>
          <a:noFill/>
          <a:ln>
            <a:noFill/>
          </a:ln>
        </p:spPr>
        <p:txBody>
          <a:bodyPr spcFirstLastPara="1" wrap="square" lIns="91425" tIns="91425" rIns="91425" bIns="91425" anchor="t" anchorCtr="0"/>
          <a:lstStyle>
            <a:lvl1pPr marL="457189" marR="0" lvl="0" indent="-368291" algn="ctr" rtl="0">
              <a:lnSpc>
                <a:spcPct val="90000"/>
              </a:lnSpc>
              <a:spcBef>
                <a:spcPts val="1000"/>
              </a:spcBef>
              <a:spcAft>
                <a:spcPts val="0"/>
              </a:spcAft>
              <a:buClr>
                <a:schemeClr val="dk2"/>
              </a:buClr>
              <a:buSzPts val="2200"/>
              <a:buFont typeface="Arial"/>
              <a:buChar char="•"/>
              <a:defRPr sz="2200" b="0" i="0" u="none" strike="noStrike" cap="none">
                <a:solidFill>
                  <a:schemeClr val="dk2"/>
                </a:solidFill>
                <a:latin typeface="Quattrocento Sans"/>
                <a:ea typeface="Quattrocento Sans"/>
                <a:cs typeface="Quattrocento Sans"/>
                <a:sym typeface="Quattrocento Sans"/>
              </a:defRPr>
            </a:lvl1pPr>
            <a:lvl2pPr marL="914377" marR="0" lvl="1" indent="-368291" algn="ctr" rtl="0">
              <a:lnSpc>
                <a:spcPct val="90000"/>
              </a:lnSpc>
              <a:spcBef>
                <a:spcPts val="500"/>
              </a:spcBef>
              <a:spcAft>
                <a:spcPts val="0"/>
              </a:spcAft>
              <a:buClr>
                <a:srgbClr val="3F3F3F"/>
              </a:buClr>
              <a:buSzPts val="2200"/>
              <a:buFont typeface="Arial"/>
              <a:buChar char="•"/>
              <a:defRPr sz="2200" b="0" i="0" u="none" strike="noStrike" cap="none">
                <a:solidFill>
                  <a:srgbClr val="3F3F3F"/>
                </a:solidFill>
                <a:latin typeface="Quattrocento Sans"/>
                <a:ea typeface="Quattrocento Sans"/>
                <a:cs typeface="Quattrocento Sans"/>
                <a:sym typeface="Quattrocento Sans"/>
              </a:defRPr>
            </a:lvl2pPr>
            <a:lvl3pPr marL="1371566" marR="0" lvl="2" indent="-342891" algn="ctr"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754" marR="0" lvl="3" indent="-342891" algn="ctr"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5943" marR="0" lvl="4" indent="-330192" algn="ctr"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131" marR="0" lvl="5"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320" marR="0" lvl="6"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509" marR="0" lvl="7"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697" marR="0" lvl="8"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5"/>
          </p:nvPr>
        </p:nvSpPr>
        <p:spPr>
          <a:xfrm>
            <a:off x="9728567" y="3493675"/>
            <a:ext cx="2377440" cy="2226763"/>
          </a:xfrm>
          <a:prstGeom prst="rect">
            <a:avLst/>
          </a:prstGeom>
          <a:noFill/>
          <a:ln>
            <a:noFill/>
          </a:ln>
        </p:spPr>
        <p:txBody>
          <a:bodyPr spcFirstLastPara="1" wrap="square" lIns="91425" tIns="91425" rIns="91425" bIns="91425" anchor="t" anchorCtr="0"/>
          <a:lstStyle>
            <a:lvl1pPr marL="457189" marR="0" lvl="0" indent="-368291" algn="ctr" rtl="0">
              <a:lnSpc>
                <a:spcPct val="90000"/>
              </a:lnSpc>
              <a:spcBef>
                <a:spcPts val="1000"/>
              </a:spcBef>
              <a:spcAft>
                <a:spcPts val="0"/>
              </a:spcAft>
              <a:buClr>
                <a:schemeClr val="dk2"/>
              </a:buClr>
              <a:buSzPts val="2200"/>
              <a:buFont typeface="Arial"/>
              <a:buChar char="•"/>
              <a:defRPr sz="2200" b="0" i="0" u="none" strike="noStrike" cap="none">
                <a:solidFill>
                  <a:schemeClr val="dk2"/>
                </a:solidFill>
                <a:latin typeface="Quattrocento Sans"/>
                <a:ea typeface="Quattrocento Sans"/>
                <a:cs typeface="Quattrocento Sans"/>
                <a:sym typeface="Quattrocento Sans"/>
              </a:defRPr>
            </a:lvl1pPr>
            <a:lvl2pPr marL="914377" marR="0" lvl="1" indent="-368291" algn="ctr" rtl="0">
              <a:lnSpc>
                <a:spcPct val="90000"/>
              </a:lnSpc>
              <a:spcBef>
                <a:spcPts val="500"/>
              </a:spcBef>
              <a:spcAft>
                <a:spcPts val="0"/>
              </a:spcAft>
              <a:buClr>
                <a:srgbClr val="3F3F3F"/>
              </a:buClr>
              <a:buSzPts val="2200"/>
              <a:buFont typeface="Arial"/>
              <a:buChar char="•"/>
              <a:defRPr sz="2200" b="0" i="0" u="none" strike="noStrike" cap="none">
                <a:solidFill>
                  <a:srgbClr val="3F3F3F"/>
                </a:solidFill>
                <a:latin typeface="Quattrocento Sans"/>
                <a:ea typeface="Quattrocento Sans"/>
                <a:cs typeface="Quattrocento Sans"/>
                <a:sym typeface="Quattrocento Sans"/>
              </a:defRPr>
            </a:lvl2pPr>
            <a:lvl3pPr marL="1371566" marR="0" lvl="2" indent="-342891" algn="ctr"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754" marR="0" lvl="3" indent="-342891" algn="ctr"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5943" marR="0" lvl="4" indent="-330192" algn="ctr"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131" marR="0" lvl="5"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320" marR="0" lvl="6"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509" marR="0" lvl="7"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697" marR="0" lvl="8"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Shape 70"/>
          <p:cNvSpPr/>
          <p:nvPr/>
        </p:nvSpPr>
        <p:spPr>
          <a:xfrm>
            <a:off x="297259" y="3382067"/>
            <a:ext cx="1920240" cy="1828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1" name="Shape 71"/>
          <p:cNvSpPr/>
          <p:nvPr/>
        </p:nvSpPr>
        <p:spPr>
          <a:xfrm>
            <a:off x="2712235" y="3382067"/>
            <a:ext cx="1920240" cy="1828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2" name="Shape 72"/>
          <p:cNvSpPr/>
          <p:nvPr/>
        </p:nvSpPr>
        <p:spPr>
          <a:xfrm>
            <a:off x="7542189" y="3382067"/>
            <a:ext cx="1920240" cy="1828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3" name="Shape 73"/>
          <p:cNvSpPr/>
          <p:nvPr/>
        </p:nvSpPr>
        <p:spPr>
          <a:xfrm>
            <a:off x="9957167" y="3382067"/>
            <a:ext cx="1920240" cy="1828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4" name="Shape 74"/>
          <p:cNvSpPr/>
          <p:nvPr/>
        </p:nvSpPr>
        <p:spPr>
          <a:xfrm>
            <a:off x="5127212" y="3382067"/>
            <a:ext cx="1920240" cy="1828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5" name="Shape 75"/>
          <p:cNvSpPr txBox="1">
            <a:spLocks noGrp="1"/>
          </p:cNvSpPr>
          <p:nvPr>
            <p:ph type="body" idx="6"/>
          </p:nvPr>
        </p:nvSpPr>
        <p:spPr>
          <a:xfrm>
            <a:off x="0" y="470361"/>
            <a:ext cx="12192000" cy="535531"/>
          </a:xfrm>
          <a:prstGeom prst="rect">
            <a:avLst/>
          </a:prstGeom>
          <a:noFill/>
          <a:ln>
            <a:noFill/>
          </a:ln>
        </p:spPr>
        <p:txBody>
          <a:bodyPr spcFirstLastPara="1" wrap="square" lIns="91425" tIns="91425" rIns="91425" bIns="91425" anchor="t" anchorCtr="0"/>
          <a:lstStyle>
            <a:lvl1pPr marL="457189" marR="0" lvl="0" indent="-228594" algn="ctr" rtl="0">
              <a:lnSpc>
                <a:spcPct val="90000"/>
              </a:lnSpc>
              <a:spcBef>
                <a:spcPts val="1000"/>
              </a:spcBef>
              <a:spcAft>
                <a:spcPts val="0"/>
              </a:spcAft>
              <a:buClr>
                <a:srgbClr val="262626"/>
              </a:buClr>
              <a:buSzPts val="3200"/>
              <a:buFont typeface="Arial"/>
              <a:buNone/>
              <a:defRPr sz="3200" b="0" i="0" u="none" strike="noStrike" cap="none">
                <a:solidFill>
                  <a:srgbClr val="262626"/>
                </a:solidFill>
                <a:latin typeface="Calibri"/>
                <a:ea typeface="Calibri"/>
                <a:cs typeface="Calibri"/>
                <a:sym typeface="Calibri"/>
              </a:defRPr>
            </a:lvl1pPr>
            <a:lvl2pPr marL="914377" marR="0" lvl="1" indent="-38099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566" marR="0" lvl="2" indent="-35559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754" marR="0" lvl="3"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5943" marR="0" lvl="4"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131" marR="0" lvl="5"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320" marR="0" lvl="6"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509" marR="0" lvl="7"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697" marR="0" lvl="8"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7"/>
          </p:nvPr>
        </p:nvSpPr>
        <p:spPr>
          <a:xfrm>
            <a:off x="68659" y="2577397"/>
            <a:ext cx="2377440" cy="840231"/>
          </a:xfrm>
          <a:prstGeom prst="rect">
            <a:avLst/>
          </a:prstGeom>
          <a:noFill/>
          <a:ln>
            <a:noFill/>
          </a:ln>
        </p:spPr>
        <p:txBody>
          <a:bodyPr spcFirstLastPara="1" wrap="square" lIns="91425" tIns="91425" rIns="91425" bIns="91425" anchor="t" anchorCtr="0"/>
          <a:lstStyle>
            <a:lvl1pPr marL="457189" marR="0" lvl="0" indent="-571486" algn="ctr" rtl="0">
              <a:lnSpc>
                <a:spcPct val="90000"/>
              </a:lnSpc>
              <a:spcBef>
                <a:spcPts val="1000"/>
              </a:spcBef>
              <a:spcAft>
                <a:spcPts val="0"/>
              </a:spcAft>
              <a:buClr>
                <a:schemeClr val="dk1"/>
              </a:buClr>
              <a:buSzPts val="5400"/>
              <a:buFont typeface="Arial"/>
              <a:buChar char="•"/>
              <a:defRPr sz="5400" b="0" i="0" u="none" strike="noStrike" cap="none">
                <a:solidFill>
                  <a:schemeClr val="dk1"/>
                </a:solidFill>
                <a:latin typeface="Quattrocento Sans"/>
                <a:ea typeface="Quattrocento Sans"/>
                <a:cs typeface="Quattrocento Sans"/>
                <a:sym typeface="Quattrocento Sans"/>
              </a:defRPr>
            </a:lvl1pPr>
            <a:lvl2pPr marL="914377" marR="0" lvl="1" indent="-368291" algn="ctr" rtl="0">
              <a:lnSpc>
                <a:spcPct val="90000"/>
              </a:lnSpc>
              <a:spcBef>
                <a:spcPts val="500"/>
              </a:spcBef>
              <a:spcAft>
                <a:spcPts val="0"/>
              </a:spcAft>
              <a:buClr>
                <a:srgbClr val="3F3F3F"/>
              </a:buClr>
              <a:buSzPts val="2200"/>
              <a:buFont typeface="Arial"/>
              <a:buChar char="•"/>
              <a:defRPr sz="2200" b="0" i="0" u="none" strike="noStrike" cap="none">
                <a:solidFill>
                  <a:srgbClr val="3F3F3F"/>
                </a:solidFill>
                <a:latin typeface="Quattrocento Sans"/>
                <a:ea typeface="Quattrocento Sans"/>
                <a:cs typeface="Quattrocento Sans"/>
                <a:sym typeface="Quattrocento Sans"/>
              </a:defRPr>
            </a:lvl2pPr>
            <a:lvl3pPr marL="1371566" marR="0" lvl="2" indent="-342891" algn="ctr"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754" marR="0" lvl="3" indent="-342891" algn="ctr"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5943" marR="0" lvl="4" indent="-330192" algn="ctr"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131" marR="0" lvl="5"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320" marR="0" lvl="6"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509" marR="0" lvl="7"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697" marR="0" lvl="8"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8"/>
          </p:nvPr>
        </p:nvSpPr>
        <p:spPr>
          <a:xfrm>
            <a:off x="2483635" y="2577397"/>
            <a:ext cx="2377440" cy="840231"/>
          </a:xfrm>
          <a:prstGeom prst="rect">
            <a:avLst/>
          </a:prstGeom>
          <a:noFill/>
          <a:ln>
            <a:noFill/>
          </a:ln>
        </p:spPr>
        <p:txBody>
          <a:bodyPr spcFirstLastPara="1" wrap="square" lIns="91425" tIns="91425" rIns="91425" bIns="91425" anchor="t" anchorCtr="0"/>
          <a:lstStyle>
            <a:lvl1pPr marL="457189" marR="0" lvl="0" indent="-571486" algn="ctr" rtl="0">
              <a:lnSpc>
                <a:spcPct val="90000"/>
              </a:lnSpc>
              <a:spcBef>
                <a:spcPts val="1000"/>
              </a:spcBef>
              <a:spcAft>
                <a:spcPts val="0"/>
              </a:spcAft>
              <a:buClr>
                <a:schemeClr val="dk1"/>
              </a:buClr>
              <a:buSzPts val="5400"/>
              <a:buFont typeface="Arial"/>
              <a:buChar char="•"/>
              <a:defRPr sz="5400" b="1" i="0" u="none" strike="noStrike" cap="none">
                <a:solidFill>
                  <a:schemeClr val="dk1"/>
                </a:solidFill>
                <a:latin typeface="Quattrocento Sans"/>
                <a:ea typeface="Quattrocento Sans"/>
                <a:cs typeface="Quattrocento Sans"/>
                <a:sym typeface="Quattrocento Sans"/>
              </a:defRPr>
            </a:lvl1pPr>
            <a:lvl2pPr marL="914377" marR="0" lvl="1" indent="-368291" algn="ctr" rtl="0">
              <a:lnSpc>
                <a:spcPct val="90000"/>
              </a:lnSpc>
              <a:spcBef>
                <a:spcPts val="500"/>
              </a:spcBef>
              <a:spcAft>
                <a:spcPts val="0"/>
              </a:spcAft>
              <a:buClr>
                <a:srgbClr val="3F3F3F"/>
              </a:buClr>
              <a:buSzPts val="2200"/>
              <a:buFont typeface="Arial"/>
              <a:buChar char="•"/>
              <a:defRPr sz="2200" b="0" i="0" u="none" strike="noStrike" cap="none">
                <a:solidFill>
                  <a:srgbClr val="3F3F3F"/>
                </a:solidFill>
                <a:latin typeface="Quattrocento Sans"/>
                <a:ea typeface="Quattrocento Sans"/>
                <a:cs typeface="Quattrocento Sans"/>
                <a:sym typeface="Quattrocento Sans"/>
              </a:defRPr>
            </a:lvl2pPr>
            <a:lvl3pPr marL="1371566" marR="0" lvl="2" indent="-342891" algn="ctr"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754" marR="0" lvl="3" indent="-342891" algn="ctr"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5943" marR="0" lvl="4" indent="-330192" algn="ctr"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131" marR="0" lvl="5"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320" marR="0" lvl="6"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509" marR="0" lvl="7"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697" marR="0" lvl="8"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body" idx="9"/>
          </p:nvPr>
        </p:nvSpPr>
        <p:spPr>
          <a:xfrm>
            <a:off x="4898612" y="2577397"/>
            <a:ext cx="2377440" cy="840231"/>
          </a:xfrm>
          <a:prstGeom prst="rect">
            <a:avLst/>
          </a:prstGeom>
          <a:noFill/>
          <a:ln>
            <a:noFill/>
          </a:ln>
        </p:spPr>
        <p:txBody>
          <a:bodyPr spcFirstLastPara="1" wrap="square" lIns="91425" tIns="91425" rIns="91425" bIns="91425" anchor="t" anchorCtr="0"/>
          <a:lstStyle>
            <a:lvl1pPr marL="457189" marR="0" lvl="0" indent="-571486" algn="ctr" rtl="0">
              <a:lnSpc>
                <a:spcPct val="90000"/>
              </a:lnSpc>
              <a:spcBef>
                <a:spcPts val="1000"/>
              </a:spcBef>
              <a:spcAft>
                <a:spcPts val="0"/>
              </a:spcAft>
              <a:buClr>
                <a:schemeClr val="dk1"/>
              </a:buClr>
              <a:buSzPts val="5400"/>
              <a:buFont typeface="Arial"/>
              <a:buChar char="•"/>
              <a:defRPr sz="5400" b="0" i="0" u="none" strike="noStrike" cap="none">
                <a:solidFill>
                  <a:schemeClr val="dk1"/>
                </a:solidFill>
                <a:latin typeface="Quattrocento Sans"/>
                <a:ea typeface="Quattrocento Sans"/>
                <a:cs typeface="Quattrocento Sans"/>
                <a:sym typeface="Quattrocento Sans"/>
              </a:defRPr>
            </a:lvl1pPr>
            <a:lvl2pPr marL="914377" marR="0" lvl="1" indent="-38099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566" marR="0" lvl="2" indent="-35559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754" marR="0" lvl="3"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5943" marR="0" lvl="4"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131" marR="0" lvl="5"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320" marR="0" lvl="6"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509" marR="0" lvl="7"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697" marR="0" lvl="8"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body" idx="13"/>
          </p:nvPr>
        </p:nvSpPr>
        <p:spPr>
          <a:xfrm>
            <a:off x="7313589" y="2577397"/>
            <a:ext cx="2377440" cy="840231"/>
          </a:xfrm>
          <a:prstGeom prst="rect">
            <a:avLst/>
          </a:prstGeom>
          <a:noFill/>
          <a:ln>
            <a:noFill/>
          </a:ln>
        </p:spPr>
        <p:txBody>
          <a:bodyPr spcFirstLastPara="1" wrap="square" lIns="91425" tIns="91425" rIns="91425" bIns="91425" anchor="t" anchorCtr="0"/>
          <a:lstStyle>
            <a:lvl1pPr marL="457189" marR="0" lvl="0" indent="-571486" algn="ctr" rtl="0">
              <a:lnSpc>
                <a:spcPct val="90000"/>
              </a:lnSpc>
              <a:spcBef>
                <a:spcPts val="1000"/>
              </a:spcBef>
              <a:spcAft>
                <a:spcPts val="0"/>
              </a:spcAft>
              <a:buClr>
                <a:schemeClr val="dk1"/>
              </a:buClr>
              <a:buSzPts val="5400"/>
              <a:buFont typeface="Arial"/>
              <a:buChar char="•"/>
              <a:defRPr sz="5400" b="0" i="0" u="none" strike="noStrike" cap="none">
                <a:solidFill>
                  <a:schemeClr val="dk1"/>
                </a:solidFill>
                <a:latin typeface="Quattrocento Sans"/>
                <a:ea typeface="Quattrocento Sans"/>
                <a:cs typeface="Quattrocento Sans"/>
                <a:sym typeface="Quattrocento Sans"/>
              </a:defRPr>
            </a:lvl1pPr>
            <a:lvl2pPr marL="914377" marR="0" lvl="1" indent="-38099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566" marR="0" lvl="2" indent="-35559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754" marR="0" lvl="3"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5943" marR="0" lvl="4"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131" marR="0" lvl="5"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320" marR="0" lvl="6"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509" marR="0" lvl="7"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697" marR="0" lvl="8"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body" idx="14"/>
          </p:nvPr>
        </p:nvSpPr>
        <p:spPr>
          <a:xfrm>
            <a:off x="9728567" y="2577397"/>
            <a:ext cx="2377440" cy="840231"/>
          </a:xfrm>
          <a:prstGeom prst="rect">
            <a:avLst/>
          </a:prstGeom>
          <a:noFill/>
          <a:ln>
            <a:noFill/>
          </a:ln>
        </p:spPr>
        <p:txBody>
          <a:bodyPr spcFirstLastPara="1" wrap="square" lIns="91425" tIns="91425" rIns="91425" bIns="91425" anchor="t" anchorCtr="0"/>
          <a:lstStyle>
            <a:lvl1pPr marL="457189" marR="0" lvl="0" indent="-571486" algn="ctr" rtl="0">
              <a:lnSpc>
                <a:spcPct val="90000"/>
              </a:lnSpc>
              <a:spcBef>
                <a:spcPts val="1000"/>
              </a:spcBef>
              <a:spcAft>
                <a:spcPts val="0"/>
              </a:spcAft>
              <a:buClr>
                <a:schemeClr val="dk1"/>
              </a:buClr>
              <a:buSzPts val="5400"/>
              <a:buFont typeface="Arial"/>
              <a:buChar char="•"/>
              <a:defRPr sz="5400" b="0" i="0" u="none" strike="noStrike" cap="none">
                <a:solidFill>
                  <a:schemeClr val="dk1"/>
                </a:solidFill>
                <a:latin typeface="Quattrocento Sans"/>
                <a:ea typeface="Quattrocento Sans"/>
                <a:cs typeface="Quattrocento Sans"/>
                <a:sym typeface="Quattrocento Sans"/>
              </a:defRPr>
            </a:lvl1pPr>
            <a:lvl2pPr marL="914377" marR="0" lvl="1" indent="-38099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566" marR="0" lvl="2" indent="-35559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754" marR="0" lvl="3"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5943" marR="0" lvl="4"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131" marR="0" lvl="5"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320" marR="0" lvl="6"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509" marR="0" lvl="7"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697" marR="0" lvl="8"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0573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750"/>
                                        <p:tgtEl>
                                          <p:spTgt spid="70"/>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76">
                                            <p:txEl>
                                              <p:pRg st="0" end="0"/>
                                            </p:txEl>
                                          </p:spTgt>
                                        </p:tgtEl>
                                        <p:attrNameLst>
                                          <p:attrName>style.visibility</p:attrName>
                                        </p:attrNameLst>
                                      </p:cBhvr>
                                      <p:to>
                                        <p:strVal val="visible"/>
                                      </p:to>
                                    </p:set>
                                    <p:anim calcmode="lin" valueType="num">
                                      <p:cBhvr additive="base">
                                        <p:cTn id="10" dur="750"/>
                                        <p:tgtEl>
                                          <p:spTgt spid="76">
                                            <p:txEl>
                                              <p:pRg st="0" end="0"/>
                                            </p:txEl>
                                          </p:spTgt>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76">
                                            <p:txEl>
                                              <p:charRg st="1" end="1"/>
                                            </p:txEl>
                                          </p:spTgt>
                                        </p:tgtEl>
                                        <p:attrNameLst>
                                          <p:attrName>style.visibility</p:attrName>
                                        </p:attrNameLst>
                                      </p:cBhvr>
                                      <p:to>
                                        <p:strVal val="visible"/>
                                      </p:to>
                                    </p:set>
                                    <p:anim calcmode="lin" valueType="num">
                                      <p:cBhvr additive="base">
                                        <p:cTn id="13" dur="750"/>
                                        <p:tgtEl>
                                          <p:spTgt spid="76">
                                            <p:txEl>
                                              <p:charRg st="1" end="1"/>
                                            </p:txEl>
                                          </p:spTgt>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76">
                                            <p:txEl>
                                              <p:charRg st="1" end="1"/>
                                            </p:txEl>
                                          </p:spTgt>
                                        </p:tgtEl>
                                        <p:attrNameLst>
                                          <p:attrName>style.visibility</p:attrName>
                                        </p:attrNameLst>
                                      </p:cBhvr>
                                      <p:to>
                                        <p:strVal val="visible"/>
                                      </p:to>
                                    </p:set>
                                    <p:anim calcmode="lin" valueType="num">
                                      <p:cBhvr additive="base">
                                        <p:cTn id="16" dur="750"/>
                                        <p:tgtEl>
                                          <p:spTgt spid="76">
                                            <p:txEl>
                                              <p:charRg st="1" end="1"/>
                                            </p:txEl>
                                          </p:spTgt>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76">
                                            <p:txEl>
                                              <p:charRg st="1" end="1"/>
                                            </p:txEl>
                                          </p:spTgt>
                                        </p:tgtEl>
                                        <p:attrNameLst>
                                          <p:attrName>style.visibility</p:attrName>
                                        </p:attrNameLst>
                                      </p:cBhvr>
                                      <p:to>
                                        <p:strVal val="visible"/>
                                      </p:to>
                                    </p:set>
                                    <p:anim calcmode="lin" valueType="num">
                                      <p:cBhvr additive="base">
                                        <p:cTn id="19" dur="750"/>
                                        <p:tgtEl>
                                          <p:spTgt spid="76">
                                            <p:txEl>
                                              <p:charRg st="1" end="1"/>
                                            </p:txEl>
                                          </p:spTgt>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76">
                                            <p:txEl>
                                              <p:charRg st="1" end="1"/>
                                            </p:txEl>
                                          </p:spTgt>
                                        </p:tgtEl>
                                        <p:attrNameLst>
                                          <p:attrName>style.visibility</p:attrName>
                                        </p:attrNameLst>
                                      </p:cBhvr>
                                      <p:to>
                                        <p:strVal val="visible"/>
                                      </p:to>
                                    </p:set>
                                    <p:anim calcmode="lin" valueType="num">
                                      <p:cBhvr additive="base">
                                        <p:cTn id="22" dur="750"/>
                                        <p:tgtEl>
                                          <p:spTgt spid="76">
                                            <p:txEl>
                                              <p:charRg st="1" end="1"/>
                                            </p:txEl>
                                          </p:spTgt>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76">
                                            <p:txEl>
                                              <p:charRg st="1" end="1"/>
                                            </p:txEl>
                                          </p:spTgt>
                                        </p:tgtEl>
                                        <p:attrNameLst>
                                          <p:attrName>style.visibility</p:attrName>
                                        </p:attrNameLst>
                                      </p:cBhvr>
                                      <p:to>
                                        <p:strVal val="visible"/>
                                      </p:to>
                                    </p:set>
                                    <p:anim calcmode="lin" valueType="num">
                                      <p:cBhvr additive="base">
                                        <p:cTn id="25" dur="750"/>
                                        <p:tgtEl>
                                          <p:spTgt spid="76">
                                            <p:txEl>
                                              <p:charRg st="1" end="1"/>
                                            </p:txEl>
                                          </p:spTgt>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76">
                                            <p:txEl>
                                              <p:charRg st="1" end="1"/>
                                            </p:txEl>
                                          </p:spTgt>
                                        </p:tgtEl>
                                        <p:attrNameLst>
                                          <p:attrName>style.visibility</p:attrName>
                                        </p:attrNameLst>
                                      </p:cBhvr>
                                      <p:to>
                                        <p:strVal val="visible"/>
                                      </p:to>
                                    </p:set>
                                    <p:anim calcmode="lin" valueType="num">
                                      <p:cBhvr additive="base">
                                        <p:cTn id="28" dur="750"/>
                                        <p:tgtEl>
                                          <p:spTgt spid="76">
                                            <p:txEl>
                                              <p:charRg st="1" end="1"/>
                                            </p:txEl>
                                          </p:spTgt>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76">
                                            <p:txEl>
                                              <p:charRg st="1" end="1"/>
                                            </p:txEl>
                                          </p:spTgt>
                                        </p:tgtEl>
                                        <p:attrNameLst>
                                          <p:attrName>style.visibility</p:attrName>
                                        </p:attrNameLst>
                                      </p:cBhvr>
                                      <p:to>
                                        <p:strVal val="visible"/>
                                      </p:to>
                                    </p:set>
                                    <p:anim calcmode="lin" valueType="num">
                                      <p:cBhvr additive="base">
                                        <p:cTn id="31" dur="750"/>
                                        <p:tgtEl>
                                          <p:spTgt spid="76">
                                            <p:txEl>
                                              <p:charRg st="1" end="1"/>
                                            </p:txEl>
                                          </p:spTgt>
                                        </p:tgtEl>
                                        <p:attrNameLst>
                                          <p:attrName>ppt_y</p:attrName>
                                        </p:attrNameLst>
                                      </p:cBhvr>
                                      <p:tavLst>
                                        <p:tav tm="0">
                                          <p:val>
                                            <p:strVal val="#ppt_y-1"/>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76">
                                            <p:txEl>
                                              <p:charRg st="1" end="1"/>
                                            </p:txEl>
                                          </p:spTgt>
                                        </p:tgtEl>
                                        <p:attrNameLst>
                                          <p:attrName>style.visibility</p:attrName>
                                        </p:attrNameLst>
                                      </p:cBhvr>
                                      <p:to>
                                        <p:strVal val="visible"/>
                                      </p:to>
                                    </p:set>
                                    <p:anim calcmode="lin" valueType="num">
                                      <p:cBhvr additive="base">
                                        <p:cTn id="34" dur="750"/>
                                        <p:tgtEl>
                                          <p:spTgt spid="76">
                                            <p:txEl>
                                              <p:charRg st="1" end="1"/>
                                            </p:txEl>
                                          </p:spTgt>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750"/>
                                        <p:tgtEl>
                                          <p:spTgt spid="6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1"/>
                                        </p:tgtEl>
                                        <p:attrNameLst>
                                          <p:attrName>style.visibility</p:attrName>
                                        </p:attrNameLst>
                                      </p:cBhvr>
                                      <p:to>
                                        <p:strVal val="visible"/>
                                      </p:to>
                                    </p:set>
                                    <p:anim calcmode="lin" valueType="num">
                                      <p:cBhvr additive="base">
                                        <p:cTn id="42" dur="750"/>
                                        <p:tgtEl>
                                          <p:spTgt spid="71"/>
                                        </p:tgtEl>
                                        <p:attrNameLst>
                                          <p:attrName>ppt_y</p:attrName>
                                        </p:attrNameLst>
                                      </p:cBhvr>
                                      <p:tavLst>
                                        <p:tav tm="0">
                                          <p:val>
                                            <p:strVal val="#ppt_y+1"/>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77">
                                            <p:txEl>
                                              <p:pRg st="0" end="0"/>
                                            </p:txEl>
                                          </p:spTgt>
                                        </p:tgtEl>
                                        <p:attrNameLst>
                                          <p:attrName>style.visibility</p:attrName>
                                        </p:attrNameLst>
                                      </p:cBhvr>
                                      <p:to>
                                        <p:strVal val="visible"/>
                                      </p:to>
                                    </p:set>
                                    <p:anim calcmode="lin" valueType="num">
                                      <p:cBhvr additive="base">
                                        <p:cTn id="45" dur="750"/>
                                        <p:tgtEl>
                                          <p:spTgt spid="77">
                                            <p:txEl>
                                              <p:pRg st="0" end="0"/>
                                            </p:txEl>
                                          </p:spTgt>
                                        </p:tgtEl>
                                        <p:attrNameLst>
                                          <p:attrName>ppt_y</p:attrName>
                                        </p:attrNameLst>
                                      </p:cBhvr>
                                      <p:tavLst>
                                        <p:tav tm="0">
                                          <p:val>
                                            <p:strVal val="#ppt_y-1"/>
                                          </p:val>
                                        </p:tav>
                                        <p:tav tm="100000">
                                          <p:val>
                                            <p:strVal val="#ppt_y"/>
                                          </p:val>
                                        </p:tav>
                                      </p:tavLst>
                                    </p:anim>
                                  </p:childTnLst>
                                </p:cTn>
                              </p:par>
                              <p:par>
                                <p:cTn id="46" presetID="2" presetClass="entr" presetSubtype="1" fill="hold" nodeType="withEffect">
                                  <p:stCondLst>
                                    <p:cond delay="0"/>
                                  </p:stCondLst>
                                  <p:childTnLst>
                                    <p:set>
                                      <p:cBhvr>
                                        <p:cTn id="47" dur="1" fill="hold">
                                          <p:stCondLst>
                                            <p:cond delay="0"/>
                                          </p:stCondLst>
                                        </p:cTn>
                                        <p:tgtEl>
                                          <p:spTgt spid="77">
                                            <p:txEl>
                                              <p:charRg st="1" end="1"/>
                                            </p:txEl>
                                          </p:spTgt>
                                        </p:tgtEl>
                                        <p:attrNameLst>
                                          <p:attrName>style.visibility</p:attrName>
                                        </p:attrNameLst>
                                      </p:cBhvr>
                                      <p:to>
                                        <p:strVal val="visible"/>
                                      </p:to>
                                    </p:set>
                                    <p:anim calcmode="lin" valueType="num">
                                      <p:cBhvr additive="base">
                                        <p:cTn id="48" dur="750"/>
                                        <p:tgtEl>
                                          <p:spTgt spid="77">
                                            <p:txEl>
                                              <p:charRg st="1" end="1"/>
                                            </p:txEl>
                                          </p:spTgt>
                                        </p:tgtEl>
                                        <p:attrNameLst>
                                          <p:attrName>ppt_y</p:attrName>
                                        </p:attrNameLst>
                                      </p:cBhvr>
                                      <p:tavLst>
                                        <p:tav tm="0">
                                          <p:val>
                                            <p:strVal val="#ppt_y-1"/>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77">
                                            <p:txEl>
                                              <p:charRg st="1" end="1"/>
                                            </p:txEl>
                                          </p:spTgt>
                                        </p:tgtEl>
                                        <p:attrNameLst>
                                          <p:attrName>style.visibility</p:attrName>
                                        </p:attrNameLst>
                                      </p:cBhvr>
                                      <p:to>
                                        <p:strVal val="visible"/>
                                      </p:to>
                                    </p:set>
                                    <p:anim calcmode="lin" valueType="num">
                                      <p:cBhvr additive="base">
                                        <p:cTn id="51" dur="750"/>
                                        <p:tgtEl>
                                          <p:spTgt spid="77">
                                            <p:txEl>
                                              <p:charRg st="1" end="1"/>
                                            </p:txEl>
                                          </p:spTgt>
                                        </p:tgtEl>
                                        <p:attrNameLst>
                                          <p:attrName>ppt_y</p:attrName>
                                        </p:attrNameLst>
                                      </p:cBhvr>
                                      <p:tavLst>
                                        <p:tav tm="0">
                                          <p:val>
                                            <p:strVal val="#ppt_y-1"/>
                                          </p:val>
                                        </p:tav>
                                        <p:tav tm="100000">
                                          <p:val>
                                            <p:strVal val="#ppt_y"/>
                                          </p:val>
                                        </p:tav>
                                      </p:tavLst>
                                    </p:anim>
                                  </p:childTnLst>
                                </p:cTn>
                              </p:par>
                              <p:par>
                                <p:cTn id="52" presetID="2" presetClass="entr" presetSubtype="1" fill="hold" nodeType="withEffect">
                                  <p:stCondLst>
                                    <p:cond delay="0"/>
                                  </p:stCondLst>
                                  <p:childTnLst>
                                    <p:set>
                                      <p:cBhvr>
                                        <p:cTn id="53" dur="1" fill="hold">
                                          <p:stCondLst>
                                            <p:cond delay="0"/>
                                          </p:stCondLst>
                                        </p:cTn>
                                        <p:tgtEl>
                                          <p:spTgt spid="77">
                                            <p:txEl>
                                              <p:charRg st="1" end="1"/>
                                            </p:txEl>
                                          </p:spTgt>
                                        </p:tgtEl>
                                        <p:attrNameLst>
                                          <p:attrName>style.visibility</p:attrName>
                                        </p:attrNameLst>
                                      </p:cBhvr>
                                      <p:to>
                                        <p:strVal val="visible"/>
                                      </p:to>
                                    </p:set>
                                    <p:anim calcmode="lin" valueType="num">
                                      <p:cBhvr additive="base">
                                        <p:cTn id="54" dur="750"/>
                                        <p:tgtEl>
                                          <p:spTgt spid="77">
                                            <p:txEl>
                                              <p:charRg st="1" end="1"/>
                                            </p:txEl>
                                          </p:spTgt>
                                        </p:tgtEl>
                                        <p:attrNameLst>
                                          <p:attrName>ppt_y</p:attrName>
                                        </p:attrNameLst>
                                      </p:cBhvr>
                                      <p:tavLst>
                                        <p:tav tm="0">
                                          <p:val>
                                            <p:strVal val="#ppt_y-1"/>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77">
                                            <p:txEl>
                                              <p:charRg st="1" end="1"/>
                                            </p:txEl>
                                          </p:spTgt>
                                        </p:tgtEl>
                                        <p:attrNameLst>
                                          <p:attrName>style.visibility</p:attrName>
                                        </p:attrNameLst>
                                      </p:cBhvr>
                                      <p:to>
                                        <p:strVal val="visible"/>
                                      </p:to>
                                    </p:set>
                                    <p:anim calcmode="lin" valueType="num">
                                      <p:cBhvr additive="base">
                                        <p:cTn id="57" dur="750"/>
                                        <p:tgtEl>
                                          <p:spTgt spid="77">
                                            <p:txEl>
                                              <p:charRg st="1" end="1"/>
                                            </p:txEl>
                                          </p:spTgt>
                                        </p:tgtEl>
                                        <p:attrNameLst>
                                          <p:attrName>ppt_y</p:attrName>
                                        </p:attrNameLst>
                                      </p:cBhvr>
                                      <p:tavLst>
                                        <p:tav tm="0">
                                          <p:val>
                                            <p:strVal val="#ppt_y-1"/>
                                          </p:val>
                                        </p:tav>
                                        <p:tav tm="100000">
                                          <p:val>
                                            <p:strVal val="#ppt_y"/>
                                          </p:val>
                                        </p:tav>
                                      </p:tavLst>
                                    </p:anim>
                                  </p:childTnLst>
                                </p:cTn>
                              </p:par>
                              <p:par>
                                <p:cTn id="58" presetID="2" presetClass="entr" presetSubtype="1" fill="hold" nodeType="withEffect">
                                  <p:stCondLst>
                                    <p:cond delay="0"/>
                                  </p:stCondLst>
                                  <p:childTnLst>
                                    <p:set>
                                      <p:cBhvr>
                                        <p:cTn id="59" dur="1" fill="hold">
                                          <p:stCondLst>
                                            <p:cond delay="0"/>
                                          </p:stCondLst>
                                        </p:cTn>
                                        <p:tgtEl>
                                          <p:spTgt spid="77">
                                            <p:txEl>
                                              <p:charRg st="1" end="1"/>
                                            </p:txEl>
                                          </p:spTgt>
                                        </p:tgtEl>
                                        <p:attrNameLst>
                                          <p:attrName>style.visibility</p:attrName>
                                        </p:attrNameLst>
                                      </p:cBhvr>
                                      <p:to>
                                        <p:strVal val="visible"/>
                                      </p:to>
                                    </p:set>
                                    <p:anim calcmode="lin" valueType="num">
                                      <p:cBhvr additive="base">
                                        <p:cTn id="60" dur="750"/>
                                        <p:tgtEl>
                                          <p:spTgt spid="77">
                                            <p:txEl>
                                              <p:charRg st="1" end="1"/>
                                            </p:txEl>
                                          </p:spTgt>
                                        </p:tgtEl>
                                        <p:attrNameLst>
                                          <p:attrName>ppt_y</p:attrName>
                                        </p:attrNameLst>
                                      </p:cBhvr>
                                      <p:tavLst>
                                        <p:tav tm="0">
                                          <p:val>
                                            <p:strVal val="#ppt_y-1"/>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77">
                                            <p:txEl>
                                              <p:charRg st="1" end="1"/>
                                            </p:txEl>
                                          </p:spTgt>
                                        </p:tgtEl>
                                        <p:attrNameLst>
                                          <p:attrName>style.visibility</p:attrName>
                                        </p:attrNameLst>
                                      </p:cBhvr>
                                      <p:to>
                                        <p:strVal val="visible"/>
                                      </p:to>
                                    </p:set>
                                    <p:anim calcmode="lin" valueType="num">
                                      <p:cBhvr additive="base">
                                        <p:cTn id="63" dur="750"/>
                                        <p:tgtEl>
                                          <p:spTgt spid="77">
                                            <p:txEl>
                                              <p:charRg st="1" end="1"/>
                                            </p:txEl>
                                          </p:spTgt>
                                        </p:tgtEl>
                                        <p:attrNameLst>
                                          <p:attrName>ppt_y</p:attrName>
                                        </p:attrNameLst>
                                      </p:cBhvr>
                                      <p:tavLst>
                                        <p:tav tm="0">
                                          <p:val>
                                            <p:strVal val="#ppt_y-1"/>
                                          </p:val>
                                        </p:tav>
                                        <p:tav tm="100000">
                                          <p:val>
                                            <p:strVal val="#ppt_y"/>
                                          </p:val>
                                        </p:tav>
                                      </p:tavLst>
                                    </p:anim>
                                  </p:childTnLst>
                                </p:cTn>
                              </p:par>
                              <p:par>
                                <p:cTn id="64" presetID="2" presetClass="entr" presetSubtype="1" fill="hold" nodeType="withEffect">
                                  <p:stCondLst>
                                    <p:cond delay="0"/>
                                  </p:stCondLst>
                                  <p:childTnLst>
                                    <p:set>
                                      <p:cBhvr>
                                        <p:cTn id="65" dur="1" fill="hold">
                                          <p:stCondLst>
                                            <p:cond delay="0"/>
                                          </p:stCondLst>
                                        </p:cTn>
                                        <p:tgtEl>
                                          <p:spTgt spid="77">
                                            <p:txEl>
                                              <p:charRg st="1" end="1"/>
                                            </p:txEl>
                                          </p:spTgt>
                                        </p:tgtEl>
                                        <p:attrNameLst>
                                          <p:attrName>style.visibility</p:attrName>
                                        </p:attrNameLst>
                                      </p:cBhvr>
                                      <p:to>
                                        <p:strVal val="visible"/>
                                      </p:to>
                                    </p:set>
                                    <p:anim calcmode="lin" valueType="num">
                                      <p:cBhvr additive="base">
                                        <p:cTn id="66" dur="750"/>
                                        <p:tgtEl>
                                          <p:spTgt spid="77">
                                            <p:txEl>
                                              <p:charRg st="1" end="1"/>
                                            </p:txEl>
                                          </p:spTgt>
                                        </p:tgtEl>
                                        <p:attrNameLst>
                                          <p:attrName>ppt_y</p:attrName>
                                        </p:attrNameLst>
                                      </p:cBhvr>
                                      <p:tavLst>
                                        <p:tav tm="0">
                                          <p:val>
                                            <p:strVal val="#ppt_y-1"/>
                                          </p:val>
                                        </p:tav>
                                        <p:tav tm="100000">
                                          <p:val>
                                            <p:strVal val="#ppt_y"/>
                                          </p:val>
                                        </p:tav>
                                      </p:tavLst>
                                    </p:anim>
                                  </p:childTnLst>
                                </p:cTn>
                              </p:par>
                              <p:par>
                                <p:cTn id="67" presetID="2" presetClass="entr" presetSubtype="1" fill="hold" nodeType="withEffect">
                                  <p:stCondLst>
                                    <p:cond delay="0"/>
                                  </p:stCondLst>
                                  <p:childTnLst>
                                    <p:set>
                                      <p:cBhvr>
                                        <p:cTn id="68" dur="1" fill="hold">
                                          <p:stCondLst>
                                            <p:cond delay="0"/>
                                          </p:stCondLst>
                                        </p:cTn>
                                        <p:tgtEl>
                                          <p:spTgt spid="77">
                                            <p:txEl>
                                              <p:charRg st="1" end="1"/>
                                            </p:txEl>
                                          </p:spTgt>
                                        </p:tgtEl>
                                        <p:attrNameLst>
                                          <p:attrName>style.visibility</p:attrName>
                                        </p:attrNameLst>
                                      </p:cBhvr>
                                      <p:to>
                                        <p:strVal val="visible"/>
                                      </p:to>
                                    </p:set>
                                    <p:anim calcmode="lin" valueType="num">
                                      <p:cBhvr additive="base">
                                        <p:cTn id="69" dur="750"/>
                                        <p:tgtEl>
                                          <p:spTgt spid="77">
                                            <p:txEl>
                                              <p:charRg st="1" end="1"/>
                                            </p:txEl>
                                          </p:spTgt>
                                        </p:tgtEl>
                                        <p:attrNameLst>
                                          <p:attrName>ppt_y</p:attrName>
                                        </p:attrNameLst>
                                      </p:cBhvr>
                                      <p:tavLst>
                                        <p:tav tm="0">
                                          <p:val>
                                            <p:strVal val="#ppt_y-1"/>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66"/>
                                        </p:tgtEl>
                                        <p:attrNameLst>
                                          <p:attrName>style.visibility</p:attrName>
                                        </p:attrNameLst>
                                      </p:cBhvr>
                                      <p:to>
                                        <p:strVal val="visible"/>
                                      </p:to>
                                    </p:set>
                                    <p:anim calcmode="lin" valueType="num">
                                      <p:cBhvr additive="base">
                                        <p:cTn id="72" dur="750"/>
                                        <p:tgtEl>
                                          <p:spTgt spid="6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anim calcmode="lin" valueType="num">
                                      <p:cBhvr additive="base">
                                        <p:cTn id="77" dur="750"/>
                                        <p:tgtEl>
                                          <p:spTgt spid="74"/>
                                        </p:tgtEl>
                                        <p:attrNameLst>
                                          <p:attrName>ppt_y</p:attrName>
                                        </p:attrNameLst>
                                      </p:cBhvr>
                                      <p:tavLst>
                                        <p:tav tm="0">
                                          <p:val>
                                            <p:strVal val="#ppt_y+1"/>
                                          </p:val>
                                        </p:tav>
                                        <p:tav tm="100000">
                                          <p:val>
                                            <p:strVal val="#ppt_y"/>
                                          </p:val>
                                        </p:tav>
                                      </p:tavLst>
                                    </p:anim>
                                  </p:childTnLst>
                                </p:cTn>
                              </p:par>
                              <p:par>
                                <p:cTn id="78" presetID="2" presetClass="entr" presetSubtype="1" fill="hold" nodeType="withEffect">
                                  <p:stCondLst>
                                    <p:cond delay="0"/>
                                  </p:stCondLst>
                                  <p:childTnLst>
                                    <p:set>
                                      <p:cBhvr>
                                        <p:cTn id="79" dur="1" fill="hold">
                                          <p:stCondLst>
                                            <p:cond delay="0"/>
                                          </p:stCondLst>
                                        </p:cTn>
                                        <p:tgtEl>
                                          <p:spTgt spid="78"/>
                                        </p:tgtEl>
                                        <p:attrNameLst>
                                          <p:attrName>style.visibility</p:attrName>
                                        </p:attrNameLst>
                                      </p:cBhvr>
                                      <p:to>
                                        <p:strVal val="visible"/>
                                      </p:to>
                                    </p:set>
                                    <p:anim calcmode="lin" valueType="num">
                                      <p:cBhvr additive="base">
                                        <p:cTn id="80" dur="750"/>
                                        <p:tgtEl>
                                          <p:spTgt spid="78"/>
                                        </p:tgtEl>
                                        <p:attrNameLst>
                                          <p:attrName>ppt_y</p:attrName>
                                        </p:attrNameLst>
                                      </p:cBhvr>
                                      <p:tavLst>
                                        <p:tav tm="0">
                                          <p:val>
                                            <p:strVal val="#ppt_y-1"/>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67"/>
                                        </p:tgtEl>
                                        <p:attrNameLst>
                                          <p:attrName>style.visibility</p:attrName>
                                        </p:attrNameLst>
                                      </p:cBhvr>
                                      <p:to>
                                        <p:strVal val="visible"/>
                                      </p:to>
                                    </p:set>
                                    <p:anim calcmode="lin" valueType="num">
                                      <p:cBhvr additive="base">
                                        <p:cTn id="83" dur="750"/>
                                        <p:tgtEl>
                                          <p:spTgt spid="67"/>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72"/>
                                        </p:tgtEl>
                                        <p:attrNameLst>
                                          <p:attrName>style.visibility</p:attrName>
                                        </p:attrNameLst>
                                      </p:cBhvr>
                                      <p:to>
                                        <p:strVal val="visible"/>
                                      </p:to>
                                    </p:set>
                                    <p:anim calcmode="lin" valueType="num">
                                      <p:cBhvr additive="base">
                                        <p:cTn id="88" dur="750"/>
                                        <p:tgtEl>
                                          <p:spTgt spid="72"/>
                                        </p:tgtEl>
                                        <p:attrNameLst>
                                          <p:attrName>ppt_y</p:attrName>
                                        </p:attrNameLst>
                                      </p:cBhvr>
                                      <p:tavLst>
                                        <p:tav tm="0">
                                          <p:val>
                                            <p:strVal val="#ppt_y+1"/>
                                          </p:val>
                                        </p:tav>
                                        <p:tav tm="100000">
                                          <p:val>
                                            <p:strVal val="#ppt_y"/>
                                          </p:val>
                                        </p:tav>
                                      </p:tavLst>
                                    </p:anim>
                                  </p:childTnLst>
                                </p:cTn>
                              </p:par>
                              <p:par>
                                <p:cTn id="89" presetID="2" presetClass="entr" presetSubtype="1" fill="hold" nodeType="withEffect">
                                  <p:stCondLst>
                                    <p:cond delay="0"/>
                                  </p:stCondLst>
                                  <p:childTnLst>
                                    <p:set>
                                      <p:cBhvr>
                                        <p:cTn id="90" dur="1" fill="hold">
                                          <p:stCondLst>
                                            <p:cond delay="0"/>
                                          </p:stCondLst>
                                        </p:cTn>
                                        <p:tgtEl>
                                          <p:spTgt spid="79"/>
                                        </p:tgtEl>
                                        <p:attrNameLst>
                                          <p:attrName>style.visibility</p:attrName>
                                        </p:attrNameLst>
                                      </p:cBhvr>
                                      <p:to>
                                        <p:strVal val="visible"/>
                                      </p:to>
                                    </p:set>
                                    <p:anim calcmode="lin" valueType="num">
                                      <p:cBhvr additive="base">
                                        <p:cTn id="91" dur="750"/>
                                        <p:tgtEl>
                                          <p:spTgt spid="79"/>
                                        </p:tgtEl>
                                        <p:attrNameLst>
                                          <p:attrName>ppt_y</p:attrName>
                                        </p:attrNameLst>
                                      </p:cBhvr>
                                      <p:tavLst>
                                        <p:tav tm="0">
                                          <p:val>
                                            <p:strVal val="#ppt_y-1"/>
                                          </p:val>
                                        </p:tav>
                                        <p:tav tm="100000">
                                          <p:val>
                                            <p:strVal val="#ppt_y"/>
                                          </p:val>
                                        </p:tav>
                                      </p:tavLst>
                                    </p:anim>
                                  </p:childTnLst>
                                </p:cTn>
                              </p:par>
                              <p:par>
                                <p:cTn id="92" presetID="2" presetClass="entr" presetSubtype="4" fill="hold" nodeType="withEffect">
                                  <p:stCondLst>
                                    <p:cond delay="0"/>
                                  </p:stCondLst>
                                  <p:childTnLst>
                                    <p:set>
                                      <p:cBhvr>
                                        <p:cTn id="93" dur="1" fill="hold">
                                          <p:stCondLst>
                                            <p:cond delay="0"/>
                                          </p:stCondLst>
                                        </p:cTn>
                                        <p:tgtEl>
                                          <p:spTgt spid="68"/>
                                        </p:tgtEl>
                                        <p:attrNameLst>
                                          <p:attrName>style.visibility</p:attrName>
                                        </p:attrNameLst>
                                      </p:cBhvr>
                                      <p:to>
                                        <p:strVal val="visible"/>
                                      </p:to>
                                    </p:set>
                                    <p:anim calcmode="lin" valueType="num">
                                      <p:cBhvr additive="base">
                                        <p:cTn id="94" dur="750"/>
                                        <p:tgtEl>
                                          <p:spTgt spid="68"/>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73"/>
                                        </p:tgtEl>
                                        <p:attrNameLst>
                                          <p:attrName>style.visibility</p:attrName>
                                        </p:attrNameLst>
                                      </p:cBhvr>
                                      <p:to>
                                        <p:strVal val="visible"/>
                                      </p:to>
                                    </p:set>
                                    <p:anim calcmode="lin" valueType="num">
                                      <p:cBhvr additive="base">
                                        <p:cTn id="99" dur="750"/>
                                        <p:tgtEl>
                                          <p:spTgt spid="73"/>
                                        </p:tgtEl>
                                        <p:attrNameLst>
                                          <p:attrName>ppt_y</p:attrName>
                                        </p:attrNameLst>
                                      </p:cBhvr>
                                      <p:tavLst>
                                        <p:tav tm="0">
                                          <p:val>
                                            <p:strVal val="#ppt_y+1"/>
                                          </p:val>
                                        </p:tav>
                                        <p:tav tm="100000">
                                          <p:val>
                                            <p:strVal val="#ppt_y"/>
                                          </p:val>
                                        </p:tav>
                                      </p:tavLst>
                                    </p:anim>
                                  </p:childTnLst>
                                </p:cTn>
                              </p:par>
                              <p:par>
                                <p:cTn id="100" presetID="2" presetClass="entr" presetSubtype="1" fill="hold" nodeType="withEffect">
                                  <p:stCondLst>
                                    <p:cond delay="0"/>
                                  </p:stCondLst>
                                  <p:childTnLst>
                                    <p:set>
                                      <p:cBhvr>
                                        <p:cTn id="101" dur="1" fill="hold">
                                          <p:stCondLst>
                                            <p:cond delay="0"/>
                                          </p:stCondLst>
                                        </p:cTn>
                                        <p:tgtEl>
                                          <p:spTgt spid="80"/>
                                        </p:tgtEl>
                                        <p:attrNameLst>
                                          <p:attrName>style.visibility</p:attrName>
                                        </p:attrNameLst>
                                      </p:cBhvr>
                                      <p:to>
                                        <p:strVal val="visible"/>
                                      </p:to>
                                    </p:set>
                                    <p:anim calcmode="lin" valueType="num">
                                      <p:cBhvr additive="base">
                                        <p:cTn id="102" dur="750"/>
                                        <p:tgtEl>
                                          <p:spTgt spid="80"/>
                                        </p:tgtEl>
                                        <p:attrNameLst>
                                          <p:attrName>ppt_y</p:attrName>
                                        </p:attrNameLst>
                                      </p:cBhvr>
                                      <p:tavLst>
                                        <p:tav tm="0">
                                          <p:val>
                                            <p:strVal val="#ppt_y-1"/>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69"/>
                                        </p:tgtEl>
                                        <p:attrNameLst>
                                          <p:attrName>style.visibility</p:attrName>
                                        </p:attrNameLst>
                                      </p:cBhvr>
                                      <p:to>
                                        <p:strVal val="visible"/>
                                      </p:to>
                                    </p:set>
                                    <p:anim calcmode="lin" valueType="num">
                                      <p:cBhvr additive="base">
                                        <p:cTn id="105" dur="750"/>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No subtitle or se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DE6682-A10E-4BD2-9D25-D15492AF9D44}"/>
              </a:ext>
            </a:extLst>
          </p:cNvPr>
          <p:cNvSpPr/>
          <p:nvPr userDrawn="1"/>
        </p:nvSpPr>
        <p:spPr>
          <a:xfrm>
            <a:off x="0" y="6495143"/>
            <a:ext cx="12191999" cy="362857"/>
          </a:xfrm>
          <a:prstGeom prst="rect">
            <a:avLst/>
          </a:prstGeom>
          <a:gradFill>
            <a:gsLst>
              <a:gs pos="0">
                <a:schemeClr val="tx1"/>
              </a:gs>
              <a:gs pos="100000">
                <a:srgbClr val="0B45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endParaRPr lang="en-US" sz="1200" spc="300">
              <a:solidFill>
                <a:schemeClr val="accent1">
                  <a:lumMod val="40000"/>
                  <a:lumOff val="60000"/>
                </a:schemeClr>
              </a:solidFill>
              <a:latin typeface="Avenir Next LT Pro" panose="020B0504020202020204" pitchFamily="34" charset="0"/>
            </a:endParaRPr>
          </a:p>
        </p:txBody>
      </p:sp>
      <p:sp>
        <p:nvSpPr>
          <p:cNvPr id="17" name="Slide Number Placeholder 11">
            <a:extLst>
              <a:ext uri="{FF2B5EF4-FFF2-40B4-BE49-F238E27FC236}">
                <a16:creationId xmlns:a16="http://schemas.microsoft.com/office/drawing/2014/main" id="{14EBB6AA-7D57-4F18-9E26-80F7061C1FBD}"/>
              </a:ext>
            </a:extLst>
          </p:cNvPr>
          <p:cNvSpPr>
            <a:spLocks noGrp="1"/>
          </p:cNvSpPr>
          <p:nvPr>
            <p:ph type="sldNum" sz="quarter" idx="12"/>
          </p:nvPr>
        </p:nvSpPr>
        <p:spPr>
          <a:xfrm>
            <a:off x="9448799" y="6492874"/>
            <a:ext cx="2521528" cy="365126"/>
          </a:xfrm>
        </p:spPr>
        <p:txBody>
          <a:bodyPr/>
          <a:lstStyle>
            <a:lvl1pPr algn="r">
              <a:defRPr sz="1100">
                <a:solidFill>
                  <a:srgbClr val="A4C9DC"/>
                </a:solidFill>
                <a:latin typeface="Avenir Next LT Pro" panose="020B0504020202020204" pitchFamily="34" charset="0"/>
              </a:defRPr>
            </a:lvl1pPr>
          </a:lstStyle>
          <a:p>
            <a:fld id="{571A25EE-FFD4-41B8-84B4-8D982C9A0415}" type="slidenum">
              <a:rPr lang="en-US" smtClean="0"/>
              <a:pPr/>
              <a:t>‹#›</a:t>
            </a:fld>
            <a:endParaRPr lang="en-US"/>
          </a:p>
        </p:txBody>
      </p:sp>
      <p:graphicFrame>
        <p:nvGraphicFramePr>
          <p:cNvPr id="12" name="Table 12">
            <a:extLst>
              <a:ext uri="{FF2B5EF4-FFF2-40B4-BE49-F238E27FC236}">
                <a16:creationId xmlns:a16="http://schemas.microsoft.com/office/drawing/2014/main" id="{77A0F5C9-5821-41D5-820A-477AFA8F6601}"/>
              </a:ext>
            </a:extLst>
          </p:cNvPr>
          <p:cNvGraphicFramePr>
            <a:graphicFrameLocks noGrp="1"/>
          </p:cNvGraphicFramePr>
          <p:nvPr userDrawn="1"/>
        </p:nvGraphicFramePr>
        <p:xfrm>
          <a:off x="6313313" y="6596697"/>
          <a:ext cx="5320579" cy="167640"/>
        </p:xfrm>
        <a:graphic>
          <a:graphicData uri="http://schemas.openxmlformats.org/drawingml/2006/table">
            <a:tbl>
              <a:tblPr>
                <a:tableStyleId>{5C22544A-7EE6-4342-B048-85BDC9FD1C3A}</a:tableStyleId>
              </a:tblPr>
              <a:tblGrid>
                <a:gridCol w="5320579">
                  <a:extLst>
                    <a:ext uri="{9D8B030D-6E8A-4147-A177-3AD203B41FA5}">
                      <a16:colId xmlns:a16="http://schemas.microsoft.com/office/drawing/2014/main" val="2276521319"/>
                    </a:ext>
                  </a:extLst>
                </a:gridCol>
              </a:tblGrid>
              <a:tr h="45720">
                <a:tc>
                  <a:txBody>
                    <a:bodyPr/>
                    <a:lstStyle/>
                    <a:p>
                      <a:pPr algn="r"/>
                      <a:r>
                        <a:rPr lang="en-US" sz="1100" cap="all" spc="300" baseline="0">
                          <a:solidFill>
                            <a:srgbClr val="A4C9DC"/>
                          </a:solidFill>
                          <a:latin typeface="Avenir Next LT Pro" panose="020B0504020202020204" pitchFamily="34" charset="0"/>
                        </a:rPr>
                        <a:t> SC Office of Resilience  |  PAGE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4672672"/>
                  </a:ext>
                </a:extLst>
              </a:tr>
            </a:tbl>
          </a:graphicData>
        </a:graphic>
      </p:graphicFrame>
      <p:sp>
        <p:nvSpPr>
          <p:cNvPr id="6" name="Title 1">
            <a:extLst>
              <a:ext uri="{FF2B5EF4-FFF2-40B4-BE49-F238E27FC236}">
                <a16:creationId xmlns:a16="http://schemas.microsoft.com/office/drawing/2014/main" id="{A69A0DA0-2D5C-4680-BCE3-77B0A772DC7A}"/>
              </a:ext>
            </a:extLst>
          </p:cNvPr>
          <p:cNvSpPr>
            <a:spLocks noGrp="1"/>
          </p:cNvSpPr>
          <p:nvPr>
            <p:ph type="title"/>
          </p:nvPr>
        </p:nvSpPr>
        <p:spPr>
          <a:xfrm>
            <a:off x="838200" y="211822"/>
            <a:ext cx="10515600" cy="571726"/>
          </a:xfrm>
        </p:spPr>
        <p:txBody>
          <a:bodyPr anchor="t">
            <a:noAutofit/>
          </a:bodyPr>
          <a:lstStyle>
            <a:lvl1pPr algn="ctr">
              <a:lnSpc>
                <a:spcPct val="100000"/>
              </a:lnSpc>
              <a:defRPr sz="3200" b="1">
                <a:solidFill>
                  <a:srgbClr val="0B4560"/>
                </a:solidFill>
              </a:defRPr>
            </a:lvl1pPr>
          </a:lstStyle>
          <a:p>
            <a:r>
              <a:rPr lang="en-US"/>
              <a:t>Click to edit Master title style</a:t>
            </a:r>
          </a:p>
        </p:txBody>
      </p:sp>
      <p:graphicFrame>
        <p:nvGraphicFramePr>
          <p:cNvPr id="9" name="Table 12">
            <a:extLst>
              <a:ext uri="{FF2B5EF4-FFF2-40B4-BE49-F238E27FC236}">
                <a16:creationId xmlns:a16="http://schemas.microsoft.com/office/drawing/2014/main" id="{227627C7-EE04-437F-8D54-1B2CC15B9C12}"/>
              </a:ext>
            </a:extLst>
          </p:cNvPr>
          <p:cNvGraphicFramePr>
            <a:graphicFrameLocks noGrp="1"/>
          </p:cNvGraphicFramePr>
          <p:nvPr userDrawn="1"/>
        </p:nvGraphicFramePr>
        <p:xfrm>
          <a:off x="221673" y="6503034"/>
          <a:ext cx="5320579" cy="354966"/>
        </p:xfrm>
        <a:graphic>
          <a:graphicData uri="http://schemas.openxmlformats.org/drawingml/2006/table">
            <a:tbl>
              <a:tblPr>
                <a:tableStyleId>{5C22544A-7EE6-4342-B048-85BDC9FD1C3A}</a:tableStyleId>
              </a:tblPr>
              <a:tblGrid>
                <a:gridCol w="5320579">
                  <a:extLst>
                    <a:ext uri="{9D8B030D-6E8A-4147-A177-3AD203B41FA5}">
                      <a16:colId xmlns:a16="http://schemas.microsoft.com/office/drawing/2014/main" val="2276521319"/>
                    </a:ext>
                  </a:extLst>
                </a:gridCol>
              </a:tblGrid>
              <a:tr h="354966">
                <a:tc>
                  <a:txBody>
                    <a:bodyPr/>
                    <a:lstStyle/>
                    <a:p>
                      <a:pPr algn="l"/>
                      <a:endParaRPr lang="en-US" sz="1100" cap="all" spc="300" baseline="0">
                        <a:solidFill>
                          <a:srgbClr val="A4C9DC"/>
                        </a:solidFill>
                        <a:latin typeface="Avenir Next LT Pro" panose="020B05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4672672"/>
                  </a:ext>
                </a:extLst>
              </a:tr>
            </a:tbl>
          </a:graphicData>
        </a:graphic>
      </p:graphicFrame>
    </p:spTree>
    <p:extLst>
      <p:ext uri="{BB962C8B-B14F-4D97-AF65-F5344CB8AC3E}">
        <p14:creationId xmlns:p14="http://schemas.microsoft.com/office/powerpoint/2010/main" val="159206471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58117-155A-2539-7A5E-994515E82D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A9F463-37F3-0A2F-F846-D07F7CEDEB40}"/>
              </a:ext>
            </a:extLst>
          </p:cNvPr>
          <p:cNvSpPr>
            <a:spLocks noGrp="1"/>
          </p:cNvSpPr>
          <p:nvPr>
            <p:ph type="dt" sz="half" idx="10"/>
          </p:nvPr>
        </p:nvSpPr>
        <p:spPr/>
        <p:txBody>
          <a:bodyPr/>
          <a:lstStyle/>
          <a:p>
            <a:fld id="{386AF902-8C3D-FF4D-BCAD-6297D7CF0EA9}" type="datetimeFigureOut">
              <a:rPr lang="en-US" smtClean="0"/>
              <a:t>9/26/2025</a:t>
            </a:fld>
            <a:endParaRPr lang="en-US"/>
          </a:p>
        </p:txBody>
      </p:sp>
      <p:sp>
        <p:nvSpPr>
          <p:cNvPr id="4" name="Footer Placeholder 3">
            <a:extLst>
              <a:ext uri="{FF2B5EF4-FFF2-40B4-BE49-F238E27FC236}">
                <a16:creationId xmlns:a16="http://schemas.microsoft.com/office/drawing/2014/main" id="{F31649C3-6E78-4A4D-1A82-C3AA18561D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258094-83A7-0D6A-08FA-002BB916180B}"/>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249372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25A66F-4404-28AF-D9A4-E23D683D9D6F}"/>
              </a:ext>
            </a:extLst>
          </p:cNvPr>
          <p:cNvSpPr>
            <a:spLocks noGrp="1"/>
          </p:cNvSpPr>
          <p:nvPr>
            <p:ph type="dt" sz="half" idx="10"/>
          </p:nvPr>
        </p:nvSpPr>
        <p:spPr/>
        <p:txBody>
          <a:bodyPr/>
          <a:lstStyle/>
          <a:p>
            <a:fld id="{386AF902-8C3D-FF4D-BCAD-6297D7CF0EA9}" type="datetimeFigureOut">
              <a:rPr lang="en-US" smtClean="0"/>
              <a:t>9/26/2025</a:t>
            </a:fld>
            <a:endParaRPr lang="en-US"/>
          </a:p>
        </p:txBody>
      </p:sp>
      <p:sp>
        <p:nvSpPr>
          <p:cNvPr id="3" name="Footer Placeholder 2">
            <a:extLst>
              <a:ext uri="{FF2B5EF4-FFF2-40B4-BE49-F238E27FC236}">
                <a16:creationId xmlns:a16="http://schemas.microsoft.com/office/drawing/2014/main" id="{4B9767EF-953A-5E80-291C-2FC06C356B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CB19E2-A8D4-AADE-1846-1D35D6083541}"/>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2924609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3C0A-4007-0B43-0F91-AEAB5ADE10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93912E-C7AB-6085-42C3-D596E92444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E9B360-89A6-E70A-E558-DE6F2FB49F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66562A-9CF9-ED60-6DA6-67CC8717816D}"/>
              </a:ext>
            </a:extLst>
          </p:cNvPr>
          <p:cNvSpPr>
            <a:spLocks noGrp="1"/>
          </p:cNvSpPr>
          <p:nvPr>
            <p:ph type="dt" sz="half" idx="10"/>
          </p:nvPr>
        </p:nvSpPr>
        <p:spPr/>
        <p:txBody>
          <a:bodyPr/>
          <a:lstStyle/>
          <a:p>
            <a:fld id="{386AF902-8C3D-FF4D-BCAD-6297D7CF0EA9}" type="datetimeFigureOut">
              <a:rPr lang="en-US" smtClean="0"/>
              <a:t>9/26/2025</a:t>
            </a:fld>
            <a:endParaRPr lang="en-US"/>
          </a:p>
        </p:txBody>
      </p:sp>
      <p:sp>
        <p:nvSpPr>
          <p:cNvPr id="6" name="Footer Placeholder 5">
            <a:extLst>
              <a:ext uri="{FF2B5EF4-FFF2-40B4-BE49-F238E27FC236}">
                <a16:creationId xmlns:a16="http://schemas.microsoft.com/office/drawing/2014/main" id="{A7C4EC96-F886-1745-7C4E-3DD9B5C2B3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60F1DA-760D-7BA2-7842-A37437CD1EA1}"/>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3201171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2513-A199-91A4-86F8-A10C27D6D8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FB9F5A-B02D-6CD4-49DC-ED0C932C78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3ABBCE-3049-7939-8BB6-45C3A622A5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252627-A69A-D582-39DE-5E73E93BFB04}"/>
              </a:ext>
            </a:extLst>
          </p:cNvPr>
          <p:cNvSpPr>
            <a:spLocks noGrp="1"/>
          </p:cNvSpPr>
          <p:nvPr>
            <p:ph type="dt" sz="half" idx="10"/>
          </p:nvPr>
        </p:nvSpPr>
        <p:spPr/>
        <p:txBody>
          <a:bodyPr/>
          <a:lstStyle/>
          <a:p>
            <a:fld id="{386AF902-8C3D-FF4D-BCAD-6297D7CF0EA9}" type="datetimeFigureOut">
              <a:rPr lang="en-US" smtClean="0"/>
              <a:t>9/26/2025</a:t>
            </a:fld>
            <a:endParaRPr lang="en-US"/>
          </a:p>
        </p:txBody>
      </p:sp>
      <p:sp>
        <p:nvSpPr>
          <p:cNvPr id="6" name="Footer Placeholder 5">
            <a:extLst>
              <a:ext uri="{FF2B5EF4-FFF2-40B4-BE49-F238E27FC236}">
                <a16:creationId xmlns:a16="http://schemas.microsoft.com/office/drawing/2014/main" id="{ADD431F7-6DFC-EE5E-F1F1-58B4EA30CD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5E73B0-1105-80A9-34A3-51B43968B180}"/>
              </a:ext>
            </a:extLst>
          </p:cNvPr>
          <p:cNvSpPr>
            <a:spLocks noGrp="1"/>
          </p:cNvSpPr>
          <p:nvPr>
            <p:ph type="sldNum" sz="quarter" idx="12"/>
          </p:nvPr>
        </p:nvSpPr>
        <p:spPr/>
        <p:txBody>
          <a:bodyPr/>
          <a:lstStyle/>
          <a:p>
            <a:fld id="{544F9DEF-1F7F-2840-95E5-5DE67C29264B}" type="slidenum">
              <a:rPr lang="en-US" smtClean="0"/>
              <a:t>‹#›</a:t>
            </a:fld>
            <a:endParaRPr lang="en-US"/>
          </a:p>
        </p:txBody>
      </p:sp>
    </p:spTree>
    <p:extLst>
      <p:ext uri="{BB962C8B-B14F-4D97-AF65-F5344CB8AC3E}">
        <p14:creationId xmlns:p14="http://schemas.microsoft.com/office/powerpoint/2010/main" val="2438688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26.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25.jpeg"/><Relationship Id="rId5" Type="http://schemas.openxmlformats.org/officeDocument/2006/relationships/slideLayout" Target="../slideLayouts/slideLayout35.xml"/><Relationship Id="rId10"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F76FA4-A015-A950-2A4F-F205F11B02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0FC430-329F-4C33-7A45-977A2DC889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97908D-1150-85BA-371B-187F73FFD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6AF902-8C3D-FF4D-BCAD-6297D7CF0EA9}" type="datetimeFigureOut">
              <a:rPr lang="en-US" smtClean="0"/>
              <a:t>9/26/2025</a:t>
            </a:fld>
            <a:endParaRPr lang="en-US"/>
          </a:p>
        </p:txBody>
      </p:sp>
      <p:sp>
        <p:nvSpPr>
          <p:cNvPr id="5" name="Footer Placeholder 4">
            <a:extLst>
              <a:ext uri="{FF2B5EF4-FFF2-40B4-BE49-F238E27FC236}">
                <a16:creationId xmlns:a16="http://schemas.microsoft.com/office/drawing/2014/main" id="{2320F904-D732-D311-F4B2-B6A1E0E625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2F46FB4-66BF-B7F1-2CEF-4F4A08B63E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4F9DEF-1F7F-2840-95E5-5DE67C29264B}" type="slidenum">
              <a:rPr lang="en-US" smtClean="0"/>
              <a:t>‹#›</a:t>
            </a:fld>
            <a:endParaRPr lang="en-US"/>
          </a:p>
        </p:txBody>
      </p:sp>
    </p:spTree>
    <p:extLst>
      <p:ext uri="{BB962C8B-B14F-4D97-AF65-F5344CB8AC3E}">
        <p14:creationId xmlns:p14="http://schemas.microsoft.com/office/powerpoint/2010/main" val="273555004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74" r:id="rId12"/>
    <p:sldLayoutId id="2147483675" r:id="rId13"/>
  </p:sldLayoutIdLst>
  <p:txStyles>
    <p:titleStyle>
      <a:lvl1pPr algn="l" defTabSz="914400" rtl="0" eaLnBrk="1" latinLnBrk="0" hangingPunct="1">
        <a:lnSpc>
          <a:spcPct val="90000"/>
        </a:lnSpc>
        <a:spcBef>
          <a:spcPct val="0"/>
        </a:spcBef>
        <a:buNone/>
        <a:defRPr sz="4400" b="1" i="0" kern="1200">
          <a:solidFill>
            <a:schemeClr val="tx1"/>
          </a:solidFill>
          <a:latin typeface="Open Sans ExtraBold" pitchFamily="2" charset="0"/>
          <a:ea typeface="Open Sans ExtraBold" pitchFamily="2" charset="0"/>
          <a:cs typeface="Open Sans ExtraBold"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itchFamily="2" charset="0"/>
          <a:ea typeface="Open Sans Light" pitchFamily="2" charset="0"/>
          <a:cs typeface="Open Sans 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itchFamily="2" charset="0"/>
          <a:ea typeface="Open Sans Light" pitchFamily="2" charset="0"/>
          <a:cs typeface="Open Sans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itchFamily="2" charset="0"/>
          <a:ea typeface="Open Sans Light" pitchFamily="2" charset="0"/>
          <a:cs typeface="Open Sans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itchFamily="2" charset="0"/>
          <a:ea typeface="Open Sans Light" pitchFamily="2" charset="0"/>
          <a:cs typeface="Open Sans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itchFamily="2" charset="0"/>
          <a:ea typeface="Open Sans Light" pitchFamily="2" charset="0"/>
          <a:cs typeface="Open Sans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F76FA4-A015-A950-2A4F-F205F11B02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0FC430-329F-4C33-7A45-977A2DC889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97908D-1150-85BA-371B-187F73FFD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2320F904-D732-D311-F4B2-B6A1E0E625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2F46FB4-66BF-B7F1-2CEF-4F4A08B63E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4F9DEF-1F7F-2840-95E5-5DE67C29264B}" type="slidenum">
              <a:rPr lang="en-US" smtClean="0"/>
              <a:t>‹#›</a:t>
            </a:fld>
            <a:endParaRPr lang="en-US"/>
          </a:p>
        </p:txBody>
      </p:sp>
    </p:spTree>
    <p:extLst>
      <p:ext uri="{BB962C8B-B14F-4D97-AF65-F5344CB8AC3E}">
        <p14:creationId xmlns:p14="http://schemas.microsoft.com/office/powerpoint/2010/main" val="273555004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04" r:id="rId4"/>
    <p:sldLayoutId id="2147483718" r:id="rId5"/>
    <p:sldLayoutId id="2147483719" r:id="rId6"/>
    <p:sldLayoutId id="2147483720" r:id="rId7"/>
    <p:sldLayoutId id="2147483706" r:id="rId8"/>
    <p:sldLayoutId id="2147483705"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Open Sans ExtraBold" pitchFamily="2" charset="0"/>
          <a:ea typeface="Open Sans ExtraBold" pitchFamily="2" charset="0"/>
          <a:cs typeface="Open Sans ExtraBold"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itchFamily="2" charset="0"/>
          <a:ea typeface="Open Sans Light" pitchFamily="2" charset="0"/>
          <a:cs typeface="Open Sans 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itchFamily="2" charset="0"/>
          <a:ea typeface="Open Sans Light" pitchFamily="2" charset="0"/>
          <a:cs typeface="Open Sans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itchFamily="2" charset="0"/>
          <a:ea typeface="Open Sans Light" pitchFamily="2" charset="0"/>
          <a:cs typeface="Open Sans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itchFamily="2" charset="0"/>
          <a:ea typeface="Open Sans Light" pitchFamily="2" charset="0"/>
          <a:cs typeface="Open Sans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itchFamily="2" charset="0"/>
          <a:ea typeface="Open Sans Light" pitchFamily="2" charset="0"/>
          <a:cs typeface="Open Sans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8905178"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8905178"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iStock-184686912.jpg"/>
          <p:cNvPicPr>
            <a:picLocks noChangeAspect="1"/>
          </p:cNvPicPr>
          <p:nvPr userDrawn="1"/>
        </p:nvPicPr>
        <p:blipFill rotWithShape="1">
          <a:blip r:embed="rId11" cstate="print">
            <a:extLst>
              <a:ext uri="{28A0092B-C50C-407E-A947-70E740481C1C}">
                <a14:useLocalDpi xmlns:a14="http://schemas.microsoft.com/office/drawing/2010/main" val="0"/>
              </a:ext>
            </a:extLst>
          </a:blip>
          <a:srcRect l="5464" t="8953" r="51653" b="27073"/>
          <a:stretch/>
        </p:blipFill>
        <p:spPr>
          <a:xfrm>
            <a:off x="9679633" y="3078480"/>
            <a:ext cx="2515543" cy="3505200"/>
          </a:xfrm>
          <a:prstGeom prst="rect">
            <a:avLst/>
          </a:prstGeom>
        </p:spPr>
      </p:pic>
      <p:sp>
        <p:nvSpPr>
          <p:cNvPr id="14" name="Rectangle 13"/>
          <p:cNvSpPr/>
          <p:nvPr userDrawn="1"/>
        </p:nvSpPr>
        <p:spPr>
          <a:xfrm>
            <a:off x="8775445" y="6370320"/>
            <a:ext cx="3429893" cy="49784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9DBB"/>
              </a:solidFill>
            </a:endParaRPr>
          </a:p>
        </p:txBody>
      </p:sp>
      <p:sp>
        <p:nvSpPr>
          <p:cNvPr id="15" name="Slide Number Placeholder 5"/>
          <p:cNvSpPr>
            <a:spLocks noGrp="1"/>
          </p:cNvSpPr>
          <p:nvPr>
            <p:ph type="sldNum" sz="quarter" idx="4"/>
          </p:nvPr>
        </p:nvSpPr>
        <p:spPr>
          <a:xfrm>
            <a:off x="10866980" y="6497320"/>
            <a:ext cx="410509" cy="228600"/>
          </a:xfrm>
          <a:prstGeom prst="rect">
            <a:avLst/>
          </a:prstGeom>
        </p:spPr>
        <p:txBody>
          <a:bodyPr vert="horz" lIns="91440" tIns="45720" rIns="91440" bIns="45720" rtlCol="0" anchor="ctr"/>
          <a:lstStyle>
            <a:lvl1pPr algn="ctr">
              <a:defRPr sz="1100" baseline="0">
                <a:solidFill>
                  <a:schemeClr val="bg1"/>
                </a:solidFill>
                <a:latin typeface="Calibri"/>
                <a:cs typeface="Calibri"/>
              </a:defRPr>
            </a:lvl1pPr>
          </a:lstStyle>
          <a:p>
            <a:fld id="{9CD8D479-8942-46E8-A226-A4E01F7A105C}" type="slidenum">
              <a:rPr lang="en-US" smtClean="0"/>
              <a:pPr/>
              <a:t>‹#›</a:t>
            </a:fld>
            <a:endParaRPr lang="en-US"/>
          </a:p>
        </p:txBody>
      </p:sp>
      <p:sp>
        <p:nvSpPr>
          <p:cNvPr id="16" name="Rectangle 15"/>
          <p:cNvSpPr/>
          <p:nvPr userDrawn="1"/>
        </p:nvSpPr>
        <p:spPr>
          <a:xfrm>
            <a:off x="0" y="6373368"/>
            <a:ext cx="8780527" cy="49784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pic>
        <p:nvPicPr>
          <p:cNvPr id="17" name="Picture 16" descr="watereuse_horizontal-whit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051075" y="6471920"/>
            <a:ext cx="1710901" cy="284480"/>
          </a:xfrm>
          <a:prstGeom prst="rect">
            <a:avLst/>
          </a:prstGeom>
        </p:spPr>
      </p:pic>
    </p:spTree>
    <p:extLst>
      <p:ext uri="{BB962C8B-B14F-4D97-AF65-F5344CB8AC3E}">
        <p14:creationId xmlns:p14="http://schemas.microsoft.com/office/powerpoint/2010/main" val="3963368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609493" rtl="0" eaLnBrk="1" latinLnBrk="0" hangingPunct="1">
        <a:spcBef>
          <a:spcPct val="0"/>
        </a:spcBef>
        <a:buNone/>
        <a:defRPr sz="4000" kern="1200">
          <a:solidFill>
            <a:schemeClr val="accent2"/>
          </a:solidFill>
          <a:latin typeface="Calibri"/>
          <a:ea typeface="+mj-ea"/>
          <a:cs typeface="Calibri"/>
        </a:defRPr>
      </a:lvl1pPr>
    </p:titleStyle>
    <p:bodyStyle>
      <a:lvl1pPr marL="457120" indent="-457120" algn="l" defTabSz="609493" rtl="0" eaLnBrk="1" latinLnBrk="0" hangingPunct="1">
        <a:spcBef>
          <a:spcPct val="20000"/>
        </a:spcBef>
        <a:buClr>
          <a:schemeClr val="accent1"/>
        </a:buClr>
        <a:buFont typeface="Arial"/>
        <a:buChar char="•"/>
        <a:defRPr sz="2800" kern="1200">
          <a:solidFill>
            <a:srgbClr val="000000"/>
          </a:solidFill>
          <a:latin typeface="Calibri"/>
          <a:ea typeface="+mn-ea"/>
          <a:cs typeface="Calibri"/>
        </a:defRPr>
      </a:lvl1pPr>
      <a:lvl2pPr marL="990427" indent="-380933" algn="l" defTabSz="609493" rtl="0" eaLnBrk="1" latinLnBrk="0" hangingPunct="1">
        <a:spcBef>
          <a:spcPct val="20000"/>
        </a:spcBef>
        <a:buClr>
          <a:schemeClr val="accent1"/>
        </a:buClr>
        <a:buFont typeface="Arial"/>
        <a:buChar char="•"/>
        <a:defRPr sz="2400" kern="1200">
          <a:solidFill>
            <a:srgbClr val="000000"/>
          </a:solidFill>
          <a:latin typeface="Calibri"/>
          <a:ea typeface="+mn-ea"/>
          <a:cs typeface="Calibri"/>
        </a:defRPr>
      </a:lvl2pPr>
      <a:lvl3pPr marL="1599920" indent="-380933" algn="l" defTabSz="609493" rtl="0" eaLnBrk="1" latinLnBrk="0" hangingPunct="1">
        <a:spcBef>
          <a:spcPct val="20000"/>
        </a:spcBef>
        <a:buClr>
          <a:schemeClr val="accent1"/>
        </a:buClr>
        <a:buFont typeface="Arial"/>
        <a:buChar char="•"/>
        <a:defRPr sz="2000" kern="1200">
          <a:solidFill>
            <a:srgbClr val="000000"/>
          </a:solidFill>
          <a:latin typeface="Calibri"/>
          <a:ea typeface="+mn-ea"/>
          <a:cs typeface="Calibri"/>
        </a:defRPr>
      </a:lvl3pPr>
      <a:lvl4pPr marL="2209413" indent="-380933" algn="l" defTabSz="609493" rtl="0" eaLnBrk="1" latinLnBrk="0" hangingPunct="1">
        <a:spcBef>
          <a:spcPct val="20000"/>
        </a:spcBef>
        <a:buClr>
          <a:schemeClr val="accent1"/>
        </a:buClr>
        <a:buFont typeface="Arial"/>
        <a:buChar char="•"/>
        <a:defRPr sz="1600" kern="1200">
          <a:solidFill>
            <a:srgbClr val="000000"/>
          </a:solidFill>
          <a:latin typeface="Calibri"/>
          <a:ea typeface="+mn-ea"/>
          <a:cs typeface="Calibri"/>
        </a:defRPr>
      </a:lvl4pPr>
      <a:lvl5pPr marL="2818907" indent="-380933" algn="l" defTabSz="609493" rtl="0" eaLnBrk="1" latinLnBrk="0" hangingPunct="1">
        <a:spcBef>
          <a:spcPct val="20000"/>
        </a:spcBef>
        <a:buClr>
          <a:schemeClr val="accent1"/>
        </a:buClr>
        <a:buFont typeface="Arial"/>
        <a:buChar char="•"/>
        <a:defRPr sz="1600" kern="1200">
          <a:solidFill>
            <a:srgbClr val="000000"/>
          </a:solidFill>
          <a:latin typeface="Calibri"/>
          <a:ea typeface="+mn-ea"/>
          <a:cs typeface="Calibri"/>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F0504F-545C-991B-169F-FC06A4ACFA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49136B-5F26-D7FA-E5DB-44A92D443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4C0EF-59F0-933B-A631-A093313559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A7B5B-6376-4B60-9D61-F6142E14FB43}" type="datetimeFigureOut">
              <a:rPr lang="en-US" smtClean="0"/>
              <a:t>9/26/2025</a:t>
            </a:fld>
            <a:endParaRPr lang="en-US" dirty="0"/>
          </a:p>
        </p:txBody>
      </p:sp>
      <p:sp>
        <p:nvSpPr>
          <p:cNvPr id="5" name="Footer Placeholder 4">
            <a:extLst>
              <a:ext uri="{FF2B5EF4-FFF2-40B4-BE49-F238E27FC236}">
                <a16:creationId xmlns:a16="http://schemas.microsoft.com/office/drawing/2014/main" id="{33286AC6-5F6F-5EE8-C881-F87D8329F2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B84A493-48DE-CA54-E4F7-52E7B653B6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48A74-1E24-4D30-A98E-E9FFE674595C}" type="slidenum">
              <a:rPr lang="en-US" smtClean="0"/>
              <a:t>‹#›</a:t>
            </a:fld>
            <a:endParaRPr lang="en-US" dirty="0"/>
          </a:p>
        </p:txBody>
      </p:sp>
    </p:spTree>
    <p:extLst>
      <p:ext uri="{BB962C8B-B14F-4D97-AF65-F5344CB8AC3E}">
        <p14:creationId xmlns:p14="http://schemas.microsoft.com/office/powerpoint/2010/main" val="459111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image" Target="../media/image37.jpg"/><Relationship Id="rId1" Type="http://schemas.openxmlformats.org/officeDocument/2006/relationships/slideLayout" Target="../slideLayouts/slideLayout46.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41.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46.xml"/><Relationship Id="rId5" Type="http://schemas.openxmlformats.org/officeDocument/2006/relationships/image" Target="../media/image41.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46.xml"/><Relationship Id="rId5" Type="http://schemas.openxmlformats.org/officeDocument/2006/relationships/image" Target="../media/image46.png"/><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49.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46.xml"/><Relationship Id="rId5" Type="http://schemas.openxmlformats.org/officeDocument/2006/relationships/image" Target="../media/image51.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44.png"/><Relationship Id="rId2" Type="http://schemas.openxmlformats.org/officeDocument/2006/relationships/image" Target="../media/image52.jpeg"/><Relationship Id="rId1" Type="http://schemas.openxmlformats.org/officeDocument/2006/relationships/slideLayout" Target="../slideLayouts/slideLayout4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75.png"/><Relationship Id="rId5" Type="http://schemas.microsoft.com/office/2007/relationships/hdphoto" Target="../media/hdphoto2.wdp"/><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6.png"/><Relationship Id="rId1" Type="http://schemas.openxmlformats.org/officeDocument/2006/relationships/slideLayout" Target="../slideLayouts/slideLayout41.xml"/><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6.png"/><Relationship Id="rId1" Type="http://schemas.openxmlformats.org/officeDocument/2006/relationships/slideLayout" Target="../slideLayouts/slideLayout41.xml"/><Relationship Id="rId6" Type="http://schemas.openxmlformats.org/officeDocument/2006/relationships/image" Target="../media/image77.jpeg"/><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jpeg"/><Relationship Id="rId1" Type="http://schemas.openxmlformats.org/officeDocument/2006/relationships/slideLayout" Target="../slideLayouts/slideLayout41.xml"/><Relationship Id="rId5" Type="http://schemas.openxmlformats.org/officeDocument/2006/relationships/image" Target="../media/image70.png"/><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slideLayout" Target="../slideLayouts/slideLayout41.xml"/><Relationship Id="rId5" Type="http://schemas.openxmlformats.org/officeDocument/2006/relationships/image" Target="../media/image70.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41.xml"/><Relationship Id="rId6" Type="http://schemas.openxmlformats.org/officeDocument/2006/relationships/image" Target="../media/image87.png"/><Relationship Id="rId5" Type="http://schemas.openxmlformats.org/officeDocument/2006/relationships/image" Target="../media/image77.jpeg"/><Relationship Id="rId4" Type="http://schemas.openxmlformats.org/officeDocument/2006/relationships/image" Target="../media/image86.png"/><Relationship Id="rId9" Type="http://schemas.openxmlformats.org/officeDocument/2006/relationships/image" Target="../media/image89.pn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Layout" Target="../diagrams/layout5.xml"/><Relationship Id="rId7" Type="http://schemas.openxmlformats.org/officeDocument/2006/relationships/image" Target="../media/image90.jpeg"/><Relationship Id="rId2" Type="http://schemas.openxmlformats.org/officeDocument/2006/relationships/diagramData" Target="../diagrams/data5.xml"/><Relationship Id="rId1" Type="http://schemas.openxmlformats.org/officeDocument/2006/relationships/slideLayout" Target="../slideLayouts/slideLayout4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mailto:StraitF@dnr.sc.gov" TargetMode="External"/><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hyperlink" Target="mailto:SimmonsJ@dnr.sc.gov" TargetMode="External"/><Relationship Id="rId5" Type="http://schemas.openxmlformats.org/officeDocument/2006/relationships/hyperlink" Target="mailto:GriffinM@dnr.sc.gov" TargetMode="External"/><Relationship Id="rId4" Type="http://schemas.openxmlformats.org/officeDocument/2006/relationships/hyperlink" Target="mailto:MizzellH@dnr.sc.gov"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856CF0-F20D-E163-54D4-6DD5A19DF495}"/>
              </a:ext>
            </a:extLst>
          </p:cNvPr>
          <p:cNvSpPr txBox="1"/>
          <p:nvPr/>
        </p:nvSpPr>
        <p:spPr>
          <a:xfrm>
            <a:off x="0" y="0"/>
            <a:ext cx="12191999" cy="6857999"/>
          </a:xfrm>
          <a:prstGeom prst="rect">
            <a:avLst/>
          </a:prstGeom>
          <a:solidFill>
            <a:srgbClr val="294680"/>
          </a:solidFill>
          <a:ln>
            <a:solidFill>
              <a:schemeClr val="tx2">
                <a:lumMod val="90000"/>
                <a:lumOff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53D947D9-EEAC-E113-6048-2F347F214BD4}"/>
              </a:ext>
            </a:extLst>
          </p:cNvPr>
          <p:cNvSpPr txBox="1"/>
          <p:nvPr/>
        </p:nvSpPr>
        <p:spPr>
          <a:xfrm>
            <a:off x="414889" y="405740"/>
            <a:ext cx="11431493" cy="610141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4" name="Picture 3">
            <a:extLst>
              <a:ext uri="{FF2B5EF4-FFF2-40B4-BE49-F238E27FC236}">
                <a16:creationId xmlns:a16="http://schemas.microsoft.com/office/drawing/2014/main" id="{D229ECB0-0D7D-55FF-DEDB-69F56A54B44B}"/>
              </a:ext>
            </a:extLst>
          </p:cNvPr>
          <p:cNvPicPr>
            <a:picLocks noChangeAspect="1"/>
          </p:cNvPicPr>
          <p:nvPr/>
        </p:nvPicPr>
        <p:blipFill>
          <a:blip r:embed="rId2"/>
          <a:stretch>
            <a:fillRect/>
          </a:stretch>
        </p:blipFill>
        <p:spPr>
          <a:xfrm>
            <a:off x="1776568" y="944944"/>
            <a:ext cx="8441376" cy="2521031"/>
          </a:xfrm>
          <a:prstGeom prst="rect">
            <a:avLst/>
          </a:prstGeom>
        </p:spPr>
      </p:pic>
      <p:sp>
        <p:nvSpPr>
          <p:cNvPr id="12" name="TextBox 11">
            <a:extLst>
              <a:ext uri="{FF2B5EF4-FFF2-40B4-BE49-F238E27FC236}">
                <a16:creationId xmlns:a16="http://schemas.microsoft.com/office/drawing/2014/main" id="{48E2B5BF-3DFD-E179-6947-9505F081114F}"/>
              </a:ext>
            </a:extLst>
          </p:cNvPr>
          <p:cNvSpPr txBox="1"/>
          <p:nvPr/>
        </p:nvSpPr>
        <p:spPr>
          <a:xfrm>
            <a:off x="4038617" y="3722692"/>
            <a:ext cx="4112457" cy="856222"/>
          </a:xfrm>
          <a:prstGeom prst="rect">
            <a:avLst/>
          </a:prstGeom>
          <a:solidFill>
            <a:srgbClr val="29468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3" name="TextBox 12">
            <a:extLst>
              <a:ext uri="{FF2B5EF4-FFF2-40B4-BE49-F238E27FC236}">
                <a16:creationId xmlns:a16="http://schemas.microsoft.com/office/drawing/2014/main" id="{54B45657-F4E3-8DAE-AFAA-DA507C3595D8}"/>
              </a:ext>
            </a:extLst>
          </p:cNvPr>
          <p:cNvSpPr txBox="1"/>
          <p:nvPr/>
        </p:nvSpPr>
        <p:spPr>
          <a:xfrm>
            <a:off x="4398346" y="3864859"/>
            <a:ext cx="35645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solidFill>
                  <a:schemeClr val="bg1"/>
                </a:solidFill>
                <a:latin typeface="Aptos" panose="020B0004020202020204" pitchFamily="34" charset="0"/>
                <a:ea typeface="Open Sans" panose="020B0606030504020204" pitchFamily="34" charset="0"/>
                <a:cs typeface="Open Sans" panose="020B0606030504020204" pitchFamily="34" charset="0"/>
              </a:rPr>
              <a:t>des.sc.gov/</a:t>
            </a:r>
            <a:r>
              <a:rPr lang="en-US" sz="2800" b="1" err="1">
                <a:solidFill>
                  <a:schemeClr val="bg1"/>
                </a:solidFill>
                <a:latin typeface="Aptos" panose="020B0004020202020204" pitchFamily="34" charset="0"/>
                <a:ea typeface="Open Sans" panose="020B0606030504020204" pitchFamily="34" charset="0"/>
                <a:cs typeface="Open Sans" panose="020B0606030504020204" pitchFamily="34" charset="0"/>
              </a:rPr>
              <a:t>WaterSC</a:t>
            </a:r>
            <a:endParaRPr lang="en-US" sz="2800" b="1">
              <a:solidFill>
                <a:schemeClr val="bg1"/>
              </a:solidFill>
              <a:latin typeface="Aptos" panose="020B0004020202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5C059BE0-A639-06B6-32B3-CD3B29B28404}"/>
              </a:ext>
            </a:extLst>
          </p:cNvPr>
          <p:cNvPicPr>
            <a:picLocks noChangeAspect="1"/>
          </p:cNvPicPr>
          <p:nvPr/>
        </p:nvPicPr>
        <p:blipFill>
          <a:blip r:embed="rId3"/>
          <a:stretch>
            <a:fillRect/>
          </a:stretch>
        </p:blipFill>
        <p:spPr>
          <a:xfrm>
            <a:off x="749754" y="5127121"/>
            <a:ext cx="10863425" cy="1248975"/>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A7D6D-5EA0-8974-7420-8D0DC12B83C4}"/>
              </a:ext>
            </a:extLst>
          </p:cNvPr>
          <p:cNvSpPr>
            <a:spLocks noGrp="1"/>
          </p:cNvSpPr>
          <p:nvPr>
            <p:ph type="title"/>
          </p:nvPr>
        </p:nvSpPr>
        <p:spPr>
          <a:xfrm>
            <a:off x="761800" y="762001"/>
            <a:ext cx="5334197" cy="1708242"/>
          </a:xfrm>
        </p:spPr>
        <p:txBody>
          <a:bodyPr anchor="ctr">
            <a:normAutofit/>
          </a:bodyPr>
          <a:lstStyle/>
          <a:p>
            <a:r>
              <a:rPr lang="en-US" sz="4000" dirty="0">
                <a:latin typeface="Open Sans ExtraBold"/>
                <a:ea typeface="Open Sans ExtraBold"/>
                <a:cs typeface="Open Sans ExtraBold"/>
              </a:rPr>
              <a:t>Today's Agenda</a:t>
            </a:r>
            <a:endParaRPr lang="en-US" sz="4000" dirty="0"/>
          </a:p>
        </p:txBody>
      </p:sp>
      <p:sp>
        <p:nvSpPr>
          <p:cNvPr id="6" name="Content Placeholder 5">
            <a:extLst>
              <a:ext uri="{FF2B5EF4-FFF2-40B4-BE49-F238E27FC236}">
                <a16:creationId xmlns:a16="http://schemas.microsoft.com/office/drawing/2014/main" id="{DB392408-D1F9-1422-1717-ECB80FF718FB}"/>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2000">
                <a:latin typeface="Open Sans Light"/>
                <a:ea typeface="Open Sans Light"/>
                <a:cs typeface="Open Sans Light"/>
              </a:rPr>
              <a:t>Leading the Charge for WaterSC</a:t>
            </a:r>
            <a:endParaRPr lang="en-US" sz="2000"/>
          </a:p>
          <a:p>
            <a:r>
              <a:rPr lang="en-US" sz="2000" dirty="0">
                <a:latin typeface="Open Sans Light"/>
                <a:ea typeface="Open Sans Light"/>
                <a:cs typeface="Open Sans Light"/>
              </a:rPr>
              <a:t>Drought Response Discussion &amp; Recommendations</a:t>
            </a:r>
            <a:endParaRPr lang="en-US" sz="2000" dirty="0"/>
          </a:p>
          <a:p>
            <a:r>
              <a:rPr lang="en-US" sz="2000">
                <a:latin typeface="Open Sans Light"/>
                <a:ea typeface="Open Sans Light"/>
                <a:cs typeface="Open Sans Light"/>
              </a:rPr>
              <a:t>Beneficial Water Reuse</a:t>
            </a:r>
            <a:endParaRPr lang="en-US" sz="2000"/>
          </a:p>
          <a:p>
            <a:r>
              <a:rPr lang="en-US" sz="2000">
                <a:latin typeface="Open Sans Light"/>
                <a:ea typeface="Open Sans Light"/>
                <a:cs typeface="Open Sans Light"/>
              </a:rPr>
              <a:t>Report from the Legal Working Group</a:t>
            </a:r>
            <a:endParaRPr lang="en-US" sz="2000"/>
          </a:p>
          <a:p>
            <a:r>
              <a:rPr lang="en-US" sz="2000">
                <a:latin typeface="Open Sans Light"/>
                <a:ea typeface="Open Sans Light"/>
                <a:cs typeface="Open Sans Light"/>
              </a:rPr>
              <a:t>State Water Plan Progress &amp; Discussions</a:t>
            </a:r>
          </a:p>
          <a:p>
            <a:r>
              <a:rPr lang="en-US" sz="2000">
                <a:latin typeface="Open Sans Light"/>
                <a:ea typeface="Open Sans Light"/>
                <a:cs typeface="Open Sans Light"/>
              </a:rPr>
              <a:t>Review Recommendations &amp; Next Steps</a:t>
            </a:r>
          </a:p>
          <a:p>
            <a:endParaRPr lang="en-US" sz="2000">
              <a:latin typeface="Open Sans Light"/>
              <a:ea typeface="Open Sans Light"/>
              <a:cs typeface="Open Sans Light"/>
            </a:endParaRPr>
          </a:p>
          <a:p>
            <a:r>
              <a:rPr lang="en-US" sz="2000">
                <a:latin typeface="Open Sans Light"/>
                <a:ea typeface="Open Sans Light"/>
                <a:cs typeface="Open Sans Light"/>
              </a:rPr>
              <a:t>Lunch is provided for members of WaterSC</a:t>
            </a:r>
          </a:p>
        </p:txBody>
      </p:sp>
      <p:pic>
        <p:nvPicPr>
          <p:cNvPr id="8" name="Picture 7" descr="Wave pattern in the water">
            <a:extLst>
              <a:ext uri="{FF2B5EF4-FFF2-40B4-BE49-F238E27FC236}">
                <a16:creationId xmlns:a16="http://schemas.microsoft.com/office/drawing/2014/main" id="{D8E60ECF-E51B-7E87-FA59-E0908E88A64D}"/>
              </a:ext>
            </a:extLst>
          </p:cNvPr>
          <p:cNvPicPr>
            <a:picLocks noChangeAspect="1"/>
          </p:cNvPicPr>
          <p:nvPr/>
        </p:nvPicPr>
        <p:blipFill>
          <a:blip r:embed="rId2"/>
          <a:srcRect l="22802" r="26426" b="3"/>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663917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607FE-61FA-F663-6598-D1B34F77033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1463535-B4CE-7AC6-30B5-70C66C6F77E6}"/>
              </a:ext>
            </a:extLst>
          </p:cNvPr>
          <p:cNvSpPr txBox="1"/>
          <p:nvPr/>
        </p:nvSpPr>
        <p:spPr>
          <a:xfrm>
            <a:off x="0" y="0"/>
            <a:ext cx="12191999" cy="6857999"/>
          </a:xfrm>
          <a:prstGeom prst="rect">
            <a:avLst/>
          </a:prstGeom>
          <a:solidFill>
            <a:srgbClr val="294680"/>
          </a:solidFill>
          <a:ln>
            <a:solidFill>
              <a:schemeClr val="tx2">
                <a:lumMod val="90000"/>
                <a:lumOff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FD679BD5-0C0E-AEEC-3900-32079978CD76}"/>
              </a:ext>
            </a:extLst>
          </p:cNvPr>
          <p:cNvSpPr txBox="1"/>
          <p:nvPr/>
        </p:nvSpPr>
        <p:spPr>
          <a:xfrm>
            <a:off x="414889" y="405740"/>
            <a:ext cx="11431493" cy="610141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4" name="Picture 3">
            <a:extLst>
              <a:ext uri="{FF2B5EF4-FFF2-40B4-BE49-F238E27FC236}">
                <a16:creationId xmlns:a16="http://schemas.microsoft.com/office/drawing/2014/main" id="{67B94827-5EC2-309E-F5DA-D88BABC8E81E}"/>
              </a:ext>
            </a:extLst>
          </p:cNvPr>
          <p:cNvPicPr>
            <a:picLocks noChangeAspect="1"/>
          </p:cNvPicPr>
          <p:nvPr/>
        </p:nvPicPr>
        <p:blipFill>
          <a:blip r:embed="rId2"/>
          <a:stretch>
            <a:fillRect/>
          </a:stretch>
        </p:blipFill>
        <p:spPr>
          <a:xfrm>
            <a:off x="1776568" y="944944"/>
            <a:ext cx="8441376" cy="2521031"/>
          </a:xfrm>
          <a:prstGeom prst="rect">
            <a:avLst/>
          </a:prstGeom>
        </p:spPr>
      </p:pic>
      <p:sp>
        <p:nvSpPr>
          <p:cNvPr id="12" name="TextBox 11">
            <a:extLst>
              <a:ext uri="{FF2B5EF4-FFF2-40B4-BE49-F238E27FC236}">
                <a16:creationId xmlns:a16="http://schemas.microsoft.com/office/drawing/2014/main" id="{0DE9D783-E897-0469-1388-01D08F9A60DC}"/>
              </a:ext>
            </a:extLst>
          </p:cNvPr>
          <p:cNvSpPr txBox="1"/>
          <p:nvPr/>
        </p:nvSpPr>
        <p:spPr>
          <a:xfrm>
            <a:off x="4038617" y="3722692"/>
            <a:ext cx="4112457" cy="856222"/>
          </a:xfrm>
          <a:prstGeom prst="rect">
            <a:avLst/>
          </a:prstGeom>
          <a:solidFill>
            <a:srgbClr val="29468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3" name="TextBox 12">
            <a:extLst>
              <a:ext uri="{FF2B5EF4-FFF2-40B4-BE49-F238E27FC236}">
                <a16:creationId xmlns:a16="http://schemas.microsoft.com/office/drawing/2014/main" id="{C4CB4D6B-4995-F750-5002-4ED20A2944AD}"/>
              </a:ext>
            </a:extLst>
          </p:cNvPr>
          <p:cNvSpPr txBox="1"/>
          <p:nvPr/>
        </p:nvSpPr>
        <p:spPr>
          <a:xfrm>
            <a:off x="4398346" y="3864859"/>
            <a:ext cx="35645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solidFill>
                  <a:schemeClr val="bg1"/>
                </a:solidFill>
                <a:latin typeface="Aptos" panose="020B0004020202020204" pitchFamily="34" charset="0"/>
                <a:ea typeface="Open Sans" panose="020B0606030504020204" pitchFamily="34" charset="0"/>
                <a:cs typeface="Open Sans" panose="020B0606030504020204" pitchFamily="34" charset="0"/>
              </a:rPr>
              <a:t>des.sc.gov/</a:t>
            </a:r>
            <a:r>
              <a:rPr lang="en-US" sz="2800" b="1" err="1">
                <a:solidFill>
                  <a:schemeClr val="bg1"/>
                </a:solidFill>
                <a:latin typeface="Aptos" panose="020B0004020202020204" pitchFamily="34" charset="0"/>
                <a:ea typeface="Open Sans" panose="020B0606030504020204" pitchFamily="34" charset="0"/>
                <a:cs typeface="Open Sans" panose="020B0606030504020204" pitchFamily="34" charset="0"/>
              </a:rPr>
              <a:t>WaterSC</a:t>
            </a:r>
            <a:endParaRPr lang="en-US" sz="2800" b="1">
              <a:solidFill>
                <a:schemeClr val="bg1"/>
              </a:solidFill>
              <a:latin typeface="Aptos" panose="020B0004020202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7DA3A4CE-4C54-C6D6-5A2A-0E12333C4059}"/>
              </a:ext>
            </a:extLst>
          </p:cNvPr>
          <p:cNvPicPr>
            <a:picLocks noChangeAspect="1"/>
          </p:cNvPicPr>
          <p:nvPr/>
        </p:nvPicPr>
        <p:blipFill>
          <a:blip r:embed="rId3"/>
          <a:stretch>
            <a:fillRect/>
          </a:stretch>
        </p:blipFill>
        <p:spPr>
          <a:xfrm>
            <a:off x="749754" y="5127121"/>
            <a:ext cx="10863425" cy="1248975"/>
          </a:xfrm>
          <a:prstGeom prst="rect">
            <a:avLst/>
          </a:prstGeom>
        </p:spPr>
      </p:pic>
    </p:spTree>
    <p:extLst>
      <p:ext uri="{BB962C8B-B14F-4D97-AF65-F5344CB8AC3E}">
        <p14:creationId xmlns:p14="http://schemas.microsoft.com/office/powerpoint/2010/main" val="1526410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Logo&#10;&#10;Description automatically generated">
            <a:extLst>
              <a:ext uri="{FF2B5EF4-FFF2-40B4-BE49-F238E27FC236}">
                <a16:creationId xmlns:a16="http://schemas.microsoft.com/office/drawing/2014/main" id="{D3129B61-2851-653F-4BDF-A81C8B83D8D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07574" y="6158240"/>
            <a:ext cx="655468" cy="655468"/>
          </a:xfrm>
          <a:prstGeom prst="rect">
            <a:avLst/>
          </a:prstGeom>
        </p:spPr>
      </p:pic>
      <p:sp>
        <p:nvSpPr>
          <p:cNvPr id="4" name="Rectangle 3">
            <a:extLst>
              <a:ext uri="{FF2B5EF4-FFF2-40B4-BE49-F238E27FC236}">
                <a16:creationId xmlns:a16="http://schemas.microsoft.com/office/drawing/2014/main" id="{E535A91C-F715-2E29-F623-B7F145E1F30C}"/>
              </a:ext>
            </a:extLst>
          </p:cNvPr>
          <p:cNvSpPr/>
          <p:nvPr/>
        </p:nvSpPr>
        <p:spPr>
          <a:xfrm>
            <a:off x="21996"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0C96F9F4-18BA-EC78-676D-BD3181CD30F8}"/>
              </a:ext>
            </a:extLst>
          </p:cNvPr>
          <p:cNvPicPr>
            <a:picLocks noChangeAspect="1"/>
          </p:cNvPicPr>
          <p:nvPr/>
        </p:nvPicPr>
        <p:blipFill rotWithShape="1">
          <a:blip r:embed="rId4"/>
          <a:srcRect l="23691" t="25641" r="8870"/>
          <a:stretch/>
        </p:blipFill>
        <p:spPr>
          <a:xfrm>
            <a:off x="8012208" y="18662"/>
            <a:ext cx="3868131" cy="3198762"/>
          </a:xfrm>
          <a:prstGeom prst="rect">
            <a:avLst/>
          </a:prstGeom>
          <a:effectLst>
            <a:softEdge rad="622300"/>
          </a:effectLst>
        </p:spPr>
      </p:pic>
      <p:sp>
        <p:nvSpPr>
          <p:cNvPr id="3" name="Subtitle 2">
            <a:extLst>
              <a:ext uri="{FF2B5EF4-FFF2-40B4-BE49-F238E27FC236}">
                <a16:creationId xmlns:a16="http://schemas.microsoft.com/office/drawing/2014/main" id="{A025BE4D-6BFA-4DF3-850B-E960C910F4D1}"/>
              </a:ext>
            </a:extLst>
          </p:cNvPr>
          <p:cNvSpPr>
            <a:spLocks noGrp="1"/>
          </p:cNvSpPr>
          <p:nvPr>
            <p:ph type="subTitle" idx="1"/>
          </p:nvPr>
        </p:nvSpPr>
        <p:spPr>
          <a:xfrm>
            <a:off x="150247" y="4966714"/>
            <a:ext cx="4381996" cy="1208141"/>
          </a:xfrm>
        </p:spPr>
        <p:txBody>
          <a:bodyPr>
            <a:noAutofit/>
          </a:bodyPr>
          <a:lstStyle/>
          <a:p>
            <a:pPr algn="l"/>
            <a:r>
              <a:rPr lang="en-US" sz="1800" b="1" dirty="0">
                <a:latin typeface="Proxima Nova" panose="02000506030000020004"/>
                <a:cs typeface="Arial" panose="020B0604020202020204" pitchFamily="34" charset="0"/>
              </a:rPr>
              <a:t>Hope Mizzell , Ph.D.</a:t>
            </a:r>
          </a:p>
          <a:p>
            <a:pPr algn="l"/>
            <a:r>
              <a:rPr lang="en-US" sz="1800" b="1" dirty="0">
                <a:latin typeface="Proxima Nova" panose="02000506030000020004"/>
                <a:cs typeface="Arial" panose="020B0604020202020204" pitchFamily="34" charset="0"/>
              </a:rPr>
              <a:t>South Carolina State Climatologist</a:t>
            </a:r>
          </a:p>
          <a:p>
            <a:pPr algn="l"/>
            <a:r>
              <a:rPr lang="en-US" sz="1800" b="1" dirty="0">
                <a:latin typeface="Proxima Nova" panose="02000506030000020004"/>
                <a:cs typeface="Arial" panose="020B0604020202020204" pitchFamily="34" charset="0"/>
              </a:rPr>
              <a:t>Department of Natural Resources</a:t>
            </a:r>
          </a:p>
        </p:txBody>
      </p:sp>
      <p:sp>
        <p:nvSpPr>
          <p:cNvPr id="2" name="Title 1">
            <a:extLst>
              <a:ext uri="{FF2B5EF4-FFF2-40B4-BE49-F238E27FC236}">
                <a16:creationId xmlns:a16="http://schemas.microsoft.com/office/drawing/2014/main" id="{0C67E4ED-9A14-4176-87C0-BDBA941FFA93}"/>
              </a:ext>
            </a:extLst>
          </p:cNvPr>
          <p:cNvSpPr>
            <a:spLocks noGrp="1"/>
          </p:cNvSpPr>
          <p:nvPr>
            <p:ph type="ctrTitle"/>
          </p:nvPr>
        </p:nvSpPr>
        <p:spPr>
          <a:xfrm>
            <a:off x="107574" y="56448"/>
            <a:ext cx="4771663" cy="2232377"/>
          </a:xfrm>
        </p:spPr>
        <p:txBody>
          <a:bodyPr anchor="b">
            <a:noAutofit/>
          </a:bodyPr>
          <a:lstStyle/>
          <a:p>
            <a:pPr algn="l"/>
            <a:r>
              <a:rPr lang="en-US" sz="3600" b="1" dirty="0">
                <a:latin typeface="Proxima Nova" panose="02000506030000020004"/>
                <a:cs typeface="Arial" panose="020B0604020202020204" pitchFamily="34" charset="0"/>
              </a:rPr>
              <a:t>Drought </a:t>
            </a:r>
            <a:br>
              <a:rPr lang="en-US" sz="3600" b="1" dirty="0">
                <a:latin typeface="Proxima Nova" panose="02000506030000020004"/>
                <a:cs typeface="Arial" panose="020B0604020202020204" pitchFamily="34" charset="0"/>
              </a:rPr>
            </a:br>
            <a:r>
              <a:rPr lang="en-US" sz="3600" b="1" dirty="0">
                <a:latin typeface="Proxima Nova" panose="02000506030000020004"/>
                <a:cs typeface="Arial" panose="020B0604020202020204" pitchFamily="34" charset="0"/>
              </a:rPr>
              <a:t>Response Discussion and Recommendations</a:t>
            </a:r>
            <a:endParaRPr lang="en-US" sz="4800" dirty="0">
              <a:latin typeface="Proxima Nova" panose="02000506030000020004"/>
              <a:cs typeface="Arial" panose="020B0604020202020204" pitchFamily="34" charset="0"/>
            </a:endParaRPr>
          </a:p>
        </p:txBody>
      </p:sp>
      <p:pic>
        <p:nvPicPr>
          <p:cNvPr id="15" name="Picture 14" descr="Logo&#10;&#10;Description automatically generated">
            <a:extLst>
              <a:ext uri="{FF2B5EF4-FFF2-40B4-BE49-F238E27FC236}">
                <a16:creationId xmlns:a16="http://schemas.microsoft.com/office/drawing/2014/main" id="{0244BAB4-9E03-D1F2-0AA4-7BC3E7FA411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1222148" y="5839023"/>
            <a:ext cx="819605" cy="819605"/>
          </a:xfrm>
          <a:prstGeom prst="rect">
            <a:avLst/>
          </a:prstGeom>
        </p:spPr>
      </p:pic>
      <p:pic>
        <p:nvPicPr>
          <p:cNvPr id="8" name="Picture 7">
            <a:extLst>
              <a:ext uri="{FF2B5EF4-FFF2-40B4-BE49-F238E27FC236}">
                <a16:creationId xmlns:a16="http://schemas.microsoft.com/office/drawing/2014/main" id="{FC4DFE7A-012A-9D0A-2563-171ECBCB82D0}"/>
              </a:ext>
            </a:extLst>
          </p:cNvPr>
          <p:cNvPicPr>
            <a:picLocks noChangeAspect="1"/>
          </p:cNvPicPr>
          <p:nvPr/>
        </p:nvPicPr>
        <p:blipFill rotWithShape="1">
          <a:blip r:embed="rId5"/>
          <a:srcRect l="1559" t="27481" r="-339" b="-255"/>
          <a:stretch/>
        </p:blipFill>
        <p:spPr>
          <a:xfrm>
            <a:off x="4865932" y="163286"/>
            <a:ext cx="3052007" cy="2999716"/>
          </a:xfrm>
          <a:prstGeom prst="rect">
            <a:avLst/>
          </a:prstGeom>
          <a:effectLst>
            <a:softEdge rad="127000"/>
          </a:effectLst>
        </p:spPr>
      </p:pic>
      <p:pic>
        <p:nvPicPr>
          <p:cNvPr id="9" name="Content Placeholder 3">
            <a:extLst>
              <a:ext uri="{FF2B5EF4-FFF2-40B4-BE49-F238E27FC236}">
                <a16:creationId xmlns:a16="http://schemas.microsoft.com/office/drawing/2014/main" id="{63267022-1388-C663-E1E9-1133E05AC0FD}"/>
              </a:ext>
            </a:extLst>
          </p:cNvPr>
          <p:cNvPicPr>
            <a:picLocks noChangeAspect="1"/>
          </p:cNvPicPr>
          <p:nvPr/>
        </p:nvPicPr>
        <p:blipFill>
          <a:blip r:embed="rId6"/>
          <a:srcRect l="4801" t="22345" r="49573" b="1944"/>
          <a:stretch/>
        </p:blipFill>
        <p:spPr>
          <a:xfrm>
            <a:off x="4865933" y="3196334"/>
            <a:ext cx="3052006" cy="3167302"/>
          </a:xfrm>
          <a:prstGeom prst="rect">
            <a:avLst/>
          </a:prstGeom>
          <a:effectLst>
            <a:softEdge rad="127000"/>
          </a:effectLst>
        </p:spPr>
      </p:pic>
      <p:pic>
        <p:nvPicPr>
          <p:cNvPr id="10" name="Picture 9" descr="Chaplin Corn.jpg">
            <a:extLst>
              <a:ext uri="{FF2B5EF4-FFF2-40B4-BE49-F238E27FC236}">
                <a16:creationId xmlns:a16="http://schemas.microsoft.com/office/drawing/2014/main" id="{5C0FB6E3-C18C-7661-A787-1FF8EC365109}"/>
              </a:ext>
            </a:extLst>
          </p:cNvPr>
          <p:cNvPicPr>
            <a:picLocks noChangeAspect="1"/>
          </p:cNvPicPr>
          <p:nvPr/>
        </p:nvPicPr>
        <p:blipFill>
          <a:blip r:embed="rId7"/>
          <a:stretch>
            <a:fillRect/>
          </a:stretch>
        </p:blipFill>
        <p:spPr>
          <a:xfrm>
            <a:off x="7917939" y="3217424"/>
            <a:ext cx="4194949" cy="3146212"/>
          </a:xfrm>
          <a:prstGeom prst="rect">
            <a:avLst/>
          </a:prstGeom>
          <a:effectLst>
            <a:softEdge rad="127000"/>
          </a:effectLst>
        </p:spPr>
      </p:pic>
      <p:pic>
        <p:nvPicPr>
          <p:cNvPr id="6" name="Picture 5">
            <a:extLst>
              <a:ext uri="{FF2B5EF4-FFF2-40B4-BE49-F238E27FC236}">
                <a16:creationId xmlns:a16="http://schemas.microsoft.com/office/drawing/2014/main" id="{5F05BD41-1DDB-22BA-4F78-035BBF323ED1}"/>
              </a:ext>
            </a:extLst>
          </p:cNvPr>
          <p:cNvPicPr>
            <a:picLocks noChangeAspect="1"/>
          </p:cNvPicPr>
          <p:nvPr/>
        </p:nvPicPr>
        <p:blipFill>
          <a:blip r:embed="rId8"/>
          <a:stretch>
            <a:fillRect/>
          </a:stretch>
        </p:blipFill>
        <p:spPr>
          <a:xfrm>
            <a:off x="21996" y="2352007"/>
            <a:ext cx="4211596" cy="2232376"/>
          </a:xfrm>
          <a:prstGeom prst="rect">
            <a:avLst/>
          </a:prstGeom>
        </p:spPr>
      </p:pic>
    </p:spTree>
    <p:extLst>
      <p:ext uri="{BB962C8B-B14F-4D97-AF65-F5344CB8AC3E}">
        <p14:creationId xmlns:p14="http://schemas.microsoft.com/office/powerpoint/2010/main" val="259763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805DBA-A327-156E-0766-80FCE54011FE}"/>
              </a:ext>
            </a:extLst>
          </p:cNvPr>
          <p:cNvSpPr>
            <a:spLocks noChangeArrowheads="1"/>
          </p:cNvSpPr>
          <p:nvPr/>
        </p:nvSpPr>
        <p:spPr bwMode="auto">
          <a:xfrm>
            <a:off x="661168" y="1880237"/>
            <a:ext cx="273812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a:buNone/>
            </a:pPr>
            <a:r>
              <a:rPr lang="en-US" sz="2000" dirty="0">
                <a:effectLst/>
                <a:latin typeface="Proxima Soft Light" panose="02000506030000020004" pitchFamily="50" charset="0"/>
                <a:ea typeface="Times New Roman" panose="02020603050405020304" pitchFamily="18" charset="0"/>
              </a:rPr>
              <a:t>Promote climate and weather awareness and knowledge by developing and delivering science-based climate services and tools.</a:t>
            </a:r>
          </a:p>
        </p:txBody>
      </p:sp>
      <p:sp>
        <p:nvSpPr>
          <p:cNvPr id="3" name="Title 1">
            <a:extLst>
              <a:ext uri="{FF2B5EF4-FFF2-40B4-BE49-F238E27FC236}">
                <a16:creationId xmlns:a16="http://schemas.microsoft.com/office/drawing/2014/main" id="{461A3D52-B689-5028-2169-FE2460D0660C}"/>
              </a:ext>
            </a:extLst>
          </p:cNvPr>
          <p:cNvSpPr txBox="1">
            <a:spLocks/>
          </p:cNvSpPr>
          <p:nvPr/>
        </p:nvSpPr>
        <p:spPr>
          <a:xfrm>
            <a:off x="937912" y="229355"/>
            <a:ext cx="10826698" cy="65361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Proxima Nova Extrabold" panose="02000506030000020004" pitchFamily="50" charset="0"/>
              </a:rPr>
              <a:t>What Is The State Climatology Office?</a:t>
            </a:r>
          </a:p>
        </p:txBody>
      </p:sp>
      <p:sp>
        <p:nvSpPr>
          <p:cNvPr id="13" name="Rectangle 12">
            <a:extLst>
              <a:ext uri="{FF2B5EF4-FFF2-40B4-BE49-F238E27FC236}">
                <a16:creationId xmlns:a16="http://schemas.microsoft.com/office/drawing/2014/main" id="{39922368-C021-A76C-0F5A-55E40DEF60EC}"/>
              </a:ext>
            </a:extLst>
          </p:cNvPr>
          <p:cNvSpPr/>
          <p:nvPr/>
        </p:nvSpPr>
        <p:spPr>
          <a:xfrm>
            <a:off x="0" y="0"/>
            <a:ext cx="40856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7FEDFA4-244F-B754-83CA-5E8314020C56}"/>
              </a:ext>
            </a:extLst>
          </p:cNvPr>
          <p:cNvGrpSpPr/>
          <p:nvPr/>
        </p:nvGrpSpPr>
        <p:grpSpPr>
          <a:xfrm>
            <a:off x="3875270" y="1798406"/>
            <a:ext cx="7664186" cy="3419876"/>
            <a:chOff x="3363037" y="1676034"/>
            <a:chExt cx="7664186" cy="3419876"/>
          </a:xfrm>
        </p:grpSpPr>
        <p:grpSp>
          <p:nvGrpSpPr>
            <p:cNvPr id="4" name="Group 3">
              <a:extLst>
                <a:ext uri="{FF2B5EF4-FFF2-40B4-BE49-F238E27FC236}">
                  <a16:creationId xmlns:a16="http://schemas.microsoft.com/office/drawing/2014/main" id="{10336F9B-C645-1291-66E6-92CD10EA162B}"/>
                </a:ext>
              </a:extLst>
            </p:cNvPr>
            <p:cNvGrpSpPr>
              <a:grpSpLocks noChangeAspect="1"/>
            </p:cNvGrpSpPr>
            <p:nvPr/>
          </p:nvGrpSpPr>
          <p:grpSpPr>
            <a:xfrm>
              <a:off x="3363037" y="1676034"/>
              <a:ext cx="7664186" cy="3419876"/>
              <a:chOff x="1150839" y="1358900"/>
              <a:chExt cx="9822968" cy="4383158"/>
            </a:xfrm>
          </p:grpSpPr>
          <p:pic>
            <p:nvPicPr>
              <p:cNvPr id="5" name="Picture 4" descr="A person smiling for the camera&#10;&#10;Description automatically generated with low confidence">
                <a:extLst>
                  <a:ext uri="{FF2B5EF4-FFF2-40B4-BE49-F238E27FC236}">
                    <a16:creationId xmlns:a16="http://schemas.microsoft.com/office/drawing/2014/main" id="{07BFA21B-522F-94E6-1127-7CC8E063CE9D}"/>
                  </a:ext>
                </a:extLst>
              </p:cNvPr>
              <p:cNvPicPr>
                <a:picLocks noChangeAspect="1"/>
              </p:cNvPicPr>
              <p:nvPr/>
            </p:nvPicPr>
            <p:blipFill rotWithShape="1">
              <a:blip r:embed="rId2">
                <a:extLst>
                  <a:ext uri="{28A0092B-C50C-407E-A947-70E740481C1C}">
                    <a14:useLocalDpi xmlns:a14="http://schemas.microsoft.com/office/drawing/2010/main" val="0"/>
                  </a:ext>
                </a:extLst>
              </a:blip>
              <a:srcRect l="13142" r="5225" b="18374"/>
              <a:stretch/>
            </p:blipFill>
            <p:spPr>
              <a:xfrm>
                <a:off x="1229249" y="1358900"/>
                <a:ext cx="1984195" cy="2971800"/>
              </a:xfrm>
              <a:prstGeom prst="rect">
                <a:avLst/>
              </a:prstGeom>
            </p:spPr>
          </p:pic>
          <p:pic>
            <p:nvPicPr>
              <p:cNvPr id="6" name="Picture 5" descr="A person with long hair wearing glasses&#10;&#10;Description automatically generated with low confidence">
                <a:extLst>
                  <a:ext uri="{FF2B5EF4-FFF2-40B4-BE49-F238E27FC236}">
                    <a16:creationId xmlns:a16="http://schemas.microsoft.com/office/drawing/2014/main" id="{5DFACA03-694B-D540-2C03-0EACEE448B02}"/>
                  </a:ext>
                </a:extLst>
              </p:cNvPr>
              <p:cNvPicPr>
                <a:picLocks noChangeAspect="1"/>
              </p:cNvPicPr>
              <p:nvPr/>
            </p:nvPicPr>
            <p:blipFill rotWithShape="1">
              <a:blip r:embed="rId3">
                <a:extLst>
                  <a:ext uri="{28A0092B-C50C-407E-A947-70E740481C1C}">
                    <a14:useLocalDpi xmlns:a14="http://schemas.microsoft.com/office/drawing/2010/main" val="0"/>
                  </a:ext>
                </a:extLst>
              </a:blip>
              <a:srcRect l="6920" r="12308" b="19230"/>
              <a:stretch/>
            </p:blipFill>
            <p:spPr>
              <a:xfrm>
                <a:off x="3812352" y="1358900"/>
                <a:ext cx="1984195" cy="2971800"/>
              </a:xfrm>
              <a:prstGeom prst="rect">
                <a:avLst/>
              </a:prstGeom>
            </p:spPr>
          </p:pic>
          <p:pic>
            <p:nvPicPr>
              <p:cNvPr id="7" name="Picture 6" descr="A person wearing a net&#10;&#10;Description automatically generated with low confidence">
                <a:extLst>
                  <a:ext uri="{FF2B5EF4-FFF2-40B4-BE49-F238E27FC236}">
                    <a16:creationId xmlns:a16="http://schemas.microsoft.com/office/drawing/2014/main" id="{ADAF1B7D-5C79-8515-FE39-7AC6C01F069F}"/>
                  </a:ext>
                </a:extLst>
              </p:cNvPr>
              <p:cNvPicPr>
                <a:picLocks noChangeAspect="1"/>
              </p:cNvPicPr>
              <p:nvPr/>
            </p:nvPicPr>
            <p:blipFill rotWithShape="1">
              <a:blip r:embed="rId4">
                <a:extLst>
                  <a:ext uri="{28A0092B-C50C-407E-A947-70E740481C1C}">
                    <a14:useLocalDpi xmlns:a14="http://schemas.microsoft.com/office/drawing/2010/main" val="0"/>
                  </a:ext>
                </a:extLst>
              </a:blip>
              <a:srcRect l="12324" t="1607" r="12455" b="23178"/>
              <a:stretch/>
            </p:blipFill>
            <p:spPr>
              <a:xfrm>
                <a:off x="6395455" y="1358900"/>
                <a:ext cx="1984195" cy="2971800"/>
              </a:xfrm>
              <a:prstGeom prst="rect">
                <a:avLst/>
              </a:prstGeom>
              <a:solidFill>
                <a:schemeClr val="accent1"/>
              </a:solidFill>
            </p:spPr>
          </p:pic>
          <p:pic>
            <p:nvPicPr>
              <p:cNvPr id="8" name="Picture 7" descr="A person wearing glasses&#10;&#10;Description automatically generated with low confidence">
                <a:extLst>
                  <a:ext uri="{FF2B5EF4-FFF2-40B4-BE49-F238E27FC236}">
                    <a16:creationId xmlns:a16="http://schemas.microsoft.com/office/drawing/2014/main" id="{8F2554D7-A127-C67B-B510-78ADF6F2C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8558" y="1371600"/>
                <a:ext cx="1984195" cy="2971800"/>
              </a:xfrm>
              <a:prstGeom prst="rect">
                <a:avLst/>
              </a:prstGeom>
            </p:spPr>
          </p:pic>
          <p:sp>
            <p:nvSpPr>
              <p:cNvPr id="9" name="TextBox 8">
                <a:extLst>
                  <a:ext uri="{FF2B5EF4-FFF2-40B4-BE49-F238E27FC236}">
                    <a16:creationId xmlns:a16="http://schemas.microsoft.com/office/drawing/2014/main" id="{E5A50EA4-D501-6AB2-D00A-260B71AC4BA7}"/>
                  </a:ext>
                </a:extLst>
              </p:cNvPr>
              <p:cNvSpPr txBox="1"/>
              <p:nvPr/>
            </p:nvSpPr>
            <p:spPr>
              <a:xfrm>
                <a:off x="1150839" y="4694737"/>
                <a:ext cx="2141013" cy="10256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4A22">
                        <a:lumMod val="50000"/>
                      </a:srgbClr>
                    </a:solidFill>
                    <a:effectLst/>
                    <a:uLnTx/>
                    <a:uFillTx/>
                    <a:latin typeface="Proxima Soft Light" panose="02000506030000020004" pitchFamily="50" charset="0"/>
                  </a:rPr>
                  <a:t>Hope Mizzell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4A22">
                        <a:lumMod val="50000"/>
                      </a:srgbClr>
                    </a:solidFill>
                    <a:effectLst/>
                    <a:uLnTx/>
                    <a:uFillTx/>
                    <a:latin typeface="Proxima Soft Light" panose="02000506030000020004" pitchFamily="50" charset="0"/>
                  </a:rPr>
                  <a:t>South Carolina State Climatologist</a:t>
                </a:r>
              </a:p>
            </p:txBody>
          </p:sp>
          <p:sp>
            <p:nvSpPr>
              <p:cNvPr id="10" name="TextBox 9">
                <a:extLst>
                  <a:ext uri="{FF2B5EF4-FFF2-40B4-BE49-F238E27FC236}">
                    <a16:creationId xmlns:a16="http://schemas.microsoft.com/office/drawing/2014/main" id="{684F54DE-BE9B-F8C4-CFA6-D1F76AE5CB2F}"/>
                  </a:ext>
                </a:extLst>
              </p:cNvPr>
              <p:cNvSpPr txBox="1"/>
              <p:nvPr/>
            </p:nvSpPr>
            <p:spPr>
              <a:xfrm>
                <a:off x="3733941" y="4702626"/>
                <a:ext cx="2141013" cy="10256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4A22">
                        <a:lumMod val="50000"/>
                      </a:srgbClr>
                    </a:solidFill>
                    <a:effectLst/>
                    <a:uLnTx/>
                    <a:uFillTx/>
                    <a:latin typeface="Proxima Soft Light" panose="02000506030000020004" pitchFamily="50" charset="0"/>
                  </a:rPr>
                  <a:t>Melissa Griffin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4A22">
                        <a:lumMod val="50000"/>
                      </a:srgbClr>
                    </a:solidFill>
                    <a:effectLst/>
                    <a:uLnTx/>
                    <a:uFillTx/>
                    <a:latin typeface="Proxima Soft Light" panose="02000506030000020004" pitchFamily="50" charset="0"/>
                  </a:rPr>
                  <a:t>Asst. State Climatologist</a:t>
                </a:r>
              </a:p>
            </p:txBody>
          </p:sp>
          <p:sp>
            <p:nvSpPr>
              <p:cNvPr id="11" name="TextBox 10">
                <a:extLst>
                  <a:ext uri="{FF2B5EF4-FFF2-40B4-BE49-F238E27FC236}">
                    <a16:creationId xmlns:a16="http://schemas.microsoft.com/office/drawing/2014/main" id="{DEB30649-50CC-4BAD-7900-B8C835B014F7}"/>
                  </a:ext>
                </a:extLst>
              </p:cNvPr>
              <p:cNvSpPr txBox="1"/>
              <p:nvPr/>
            </p:nvSpPr>
            <p:spPr>
              <a:xfrm>
                <a:off x="6096002" y="4716440"/>
                <a:ext cx="2583101" cy="10256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4A22">
                        <a:lumMod val="50000"/>
                      </a:srgbClr>
                    </a:solidFill>
                    <a:effectLst/>
                    <a:uLnTx/>
                    <a:uFillTx/>
                    <a:latin typeface="Proxima Soft Light" panose="02000506030000020004" pitchFamily="50" charset="0"/>
                  </a:rPr>
                  <a:t>Jennifer Simmons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4A22">
                        <a:lumMod val="50000"/>
                      </a:srgbClr>
                    </a:solidFill>
                    <a:effectLst/>
                    <a:uLnTx/>
                    <a:uFillTx/>
                    <a:latin typeface="Proxima Soft Light" panose="02000506030000020004" pitchFamily="50" charset="0"/>
                  </a:rPr>
                  <a:t>Water Resource Climatologist</a:t>
                </a:r>
              </a:p>
            </p:txBody>
          </p:sp>
          <p:sp>
            <p:nvSpPr>
              <p:cNvPr id="12" name="TextBox 11">
                <a:extLst>
                  <a:ext uri="{FF2B5EF4-FFF2-40B4-BE49-F238E27FC236}">
                    <a16:creationId xmlns:a16="http://schemas.microsoft.com/office/drawing/2014/main" id="{2A53AA02-E7E7-7E00-F943-705D68F29559}"/>
                  </a:ext>
                </a:extLst>
              </p:cNvPr>
              <p:cNvSpPr txBox="1"/>
              <p:nvPr/>
            </p:nvSpPr>
            <p:spPr>
              <a:xfrm>
                <a:off x="8989612" y="4702626"/>
                <a:ext cx="1984195" cy="10256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4A22">
                        <a:lumMod val="50000"/>
                      </a:srgbClr>
                    </a:solidFill>
                    <a:effectLst/>
                    <a:uLnTx/>
                    <a:uFillTx/>
                    <a:latin typeface="Proxima Soft Light" panose="02000506030000020004" pitchFamily="50" charset="0"/>
                  </a:rPr>
                  <a:t>Frank Strait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4A22">
                        <a:lumMod val="50000"/>
                      </a:srgbClr>
                    </a:solidFill>
                    <a:effectLst/>
                    <a:uLnTx/>
                    <a:uFillTx/>
                    <a:latin typeface="Proxima Soft Light" panose="02000506030000020004" pitchFamily="50" charset="0"/>
                  </a:rPr>
                  <a:t>Severe Weather Liaison</a:t>
                </a:r>
              </a:p>
            </p:txBody>
          </p:sp>
        </p:grpSp>
        <p:sp>
          <p:nvSpPr>
            <p:cNvPr id="15" name="Rectangle 14">
              <a:extLst>
                <a:ext uri="{FF2B5EF4-FFF2-40B4-BE49-F238E27FC236}">
                  <a16:creationId xmlns:a16="http://schemas.microsoft.com/office/drawing/2014/main" id="{4A7A8A2E-CD54-1E18-30FE-DCE78C77F28C}"/>
                </a:ext>
              </a:extLst>
            </p:cNvPr>
            <p:cNvSpPr/>
            <p:nvPr/>
          </p:nvSpPr>
          <p:spPr>
            <a:xfrm>
              <a:off x="7455050" y="1676034"/>
              <a:ext cx="1548131" cy="2328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xima Soft Light" panose="02000506030000020004" pitchFamily="50" charset="0"/>
              </a:endParaRPr>
            </a:p>
          </p:txBody>
        </p:sp>
      </p:grpSp>
      <p:pic>
        <p:nvPicPr>
          <p:cNvPr id="19" name="Picture 18" descr="Text&#10;&#10;Description automatically generated with low confidence">
            <a:extLst>
              <a:ext uri="{FF2B5EF4-FFF2-40B4-BE49-F238E27FC236}">
                <a16:creationId xmlns:a16="http://schemas.microsoft.com/office/drawing/2014/main" id="{8359B291-B395-F977-0C77-EC2E5F29CB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0138" y="6190160"/>
            <a:ext cx="2785878" cy="542545"/>
          </a:xfrm>
          <a:prstGeom prst="rect">
            <a:avLst/>
          </a:prstGeom>
        </p:spPr>
      </p:pic>
      <p:pic>
        <p:nvPicPr>
          <p:cNvPr id="14" name="Picture 13">
            <a:extLst>
              <a:ext uri="{FF2B5EF4-FFF2-40B4-BE49-F238E27FC236}">
                <a16:creationId xmlns:a16="http://schemas.microsoft.com/office/drawing/2014/main" id="{AE11458E-5965-C178-D8D7-C190DADA3F5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7000"/>
                    </a14:imgEffect>
                  </a14:imgLayer>
                </a14:imgProps>
              </a:ext>
            </a:extLst>
          </a:blip>
          <a:srcRect l="32896" t="24068" r="38580" b="51999"/>
          <a:stretch>
            <a:fillRect/>
          </a:stretch>
        </p:blipFill>
        <p:spPr>
          <a:xfrm>
            <a:off x="7967282" y="1808315"/>
            <a:ext cx="1548131" cy="2308782"/>
          </a:xfrm>
          <a:prstGeom prst="rect">
            <a:avLst/>
          </a:prstGeom>
        </p:spPr>
      </p:pic>
    </p:spTree>
    <p:extLst>
      <p:ext uri="{BB962C8B-B14F-4D97-AF65-F5344CB8AC3E}">
        <p14:creationId xmlns:p14="http://schemas.microsoft.com/office/powerpoint/2010/main" val="3220063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16A15D0-709E-8287-89FC-0BB38F5F60DC}"/>
              </a:ext>
            </a:extLst>
          </p:cNvPr>
          <p:cNvGrpSpPr/>
          <p:nvPr/>
        </p:nvGrpSpPr>
        <p:grpSpPr>
          <a:xfrm>
            <a:off x="0" y="-4847"/>
            <a:ext cx="3204519" cy="6862847"/>
            <a:chOff x="0" y="0"/>
            <a:chExt cx="4069080" cy="6858000"/>
          </a:xfrm>
        </p:grpSpPr>
        <p:sp>
          <p:nvSpPr>
            <p:cNvPr id="7" name="Rectangle 6">
              <a:extLst>
                <a:ext uri="{FF2B5EF4-FFF2-40B4-BE49-F238E27FC236}">
                  <a16:creationId xmlns:a16="http://schemas.microsoft.com/office/drawing/2014/main" id="{7003120D-E4B4-7D24-B4B9-6FCA5E122E24}"/>
                </a:ext>
              </a:extLst>
            </p:cNvPr>
            <p:cNvSpPr/>
            <p:nvPr/>
          </p:nvSpPr>
          <p:spPr>
            <a:xfrm>
              <a:off x="0" y="0"/>
              <a:ext cx="406908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7541B97E-B2FE-0CC6-6650-4571D9BD04FE}"/>
                </a:ext>
              </a:extLst>
            </p:cNvPr>
            <p:cNvSpPr>
              <a:spLocks noChangeAspect="1"/>
            </p:cNvSpPr>
            <p:nvPr/>
          </p:nvSpPr>
          <p:spPr>
            <a:xfrm>
              <a:off x="857250" y="994410"/>
              <a:ext cx="2266949" cy="1655539"/>
            </a:xfrm>
            <a:prstGeom prst="ellipse">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35B51EDC-DCF1-B62E-A92F-A6954E1A85D5}"/>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a:off x="1401732" y="1230512"/>
              <a:ext cx="1136922" cy="1136921"/>
            </a:xfrm>
            <a:prstGeom prst="rect">
              <a:avLst/>
            </a:prstGeom>
          </p:spPr>
        </p:pic>
        <p:sp>
          <p:nvSpPr>
            <p:cNvPr id="11" name="TextBox 10">
              <a:extLst>
                <a:ext uri="{FF2B5EF4-FFF2-40B4-BE49-F238E27FC236}">
                  <a16:creationId xmlns:a16="http://schemas.microsoft.com/office/drawing/2014/main" id="{95ACFB53-BA10-F1E0-DD57-71602B965834}"/>
                </a:ext>
              </a:extLst>
            </p:cNvPr>
            <p:cNvSpPr txBox="1"/>
            <p:nvPr/>
          </p:nvSpPr>
          <p:spPr>
            <a:xfrm>
              <a:off x="288186" y="3661410"/>
              <a:ext cx="349270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j-lt"/>
                  <a:ea typeface="+mn-ea"/>
                  <a:cs typeface="+mn-cs"/>
                </a:rPr>
                <a:t>Drought Monitoring and Response</a:t>
              </a:r>
            </a:p>
          </p:txBody>
        </p:sp>
      </p:grpSp>
      <p:pic>
        <p:nvPicPr>
          <p:cNvPr id="18" name="Picture 17">
            <a:extLst>
              <a:ext uri="{FF2B5EF4-FFF2-40B4-BE49-F238E27FC236}">
                <a16:creationId xmlns:a16="http://schemas.microsoft.com/office/drawing/2014/main" id="{394B317D-59AE-7C13-988C-AAA2BA96D133}"/>
              </a:ext>
            </a:extLst>
          </p:cNvPr>
          <p:cNvPicPr>
            <a:picLocks noChangeAspect="1"/>
          </p:cNvPicPr>
          <p:nvPr/>
        </p:nvPicPr>
        <p:blipFill>
          <a:blip r:embed="rId4"/>
          <a:stretch>
            <a:fillRect/>
          </a:stretch>
        </p:blipFill>
        <p:spPr>
          <a:xfrm>
            <a:off x="9880600" y="6239369"/>
            <a:ext cx="2142284" cy="320856"/>
          </a:xfrm>
          <a:prstGeom prst="rect">
            <a:avLst/>
          </a:prstGeom>
        </p:spPr>
      </p:pic>
      <p:sp>
        <p:nvSpPr>
          <p:cNvPr id="2" name="TextBox 1">
            <a:extLst>
              <a:ext uri="{FF2B5EF4-FFF2-40B4-BE49-F238E27FC236}">
                <a16:creationId xmlns:a16="http://schemas.microsoft.com/office/drawing/2014/main" id="{628670B1-D2CD-6141-FB11-F1AF06B166F7}"/>
              </a:ext>
            </a:extLst>
          </p:cNvPr>
          <p:cNvSpPr txBox="1"/>
          <p:nvPr/>
        </p:nvSpPr>
        <p:spPr>
          <a:xfrm>
            <a:off x="3867679" y="5414717"/>
            <a:ext cx="534976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7E6E6">
                    <a:lumMod val="50000"/>
                  </a:srgbClr>
                </a:solidFill>
                <a:effectLst/>
                <a:uLnTx/>
                <a:uFillTx/>
                <a:latin typeface="Arial" panose="020B0604020202020204" pitchFamily="34" charset="0"/>
                <a:cs typeface="Arial" panose="020B0604020202020204" pitchFamily="34" charset="0"/>
              </a:rPr>
              <a:t>http://www.scdrought.com</a:t>
            </a:r>
          </a:p>
        </p:txBody>
      </p:sp>
      <p:pic>
        <p:nvPicPr>
          <p:cNvPr id="6" name="Picture 5">
            <a:extLst>
              <a:ext uri="{FF2B5EF4-FFF2-40B4-BE49-F238E27FC236}">
                <a16:creationId xmlns:a16="http://schemas.microsoft.com/office/drawing/2014/main" id="{8139BF89-CAB8-C9E0-BB4D-401E35D76D2D}"/>
              </a:ext>
            </a:extLst>
          </p:cNvPr>
          <p:cNvPicPr>
            <a:picLocks noChangeAspect="1"/>
          </p:cNvPicPr>
          <p:nvPr/>
        </p:nvPicPr>
        <p:blipFill>
          <a:blip r:embed="rId5"/>
          <a:stretch>
            <a:fillRect/>
          </a:stretch>
        </p:blipFill>
        <p:spPr>
          <a:xfrm>
            <a:off x="3406360" y="125744"/>
            <a:ext cx="8378251" cy="5288973"/>
          </a:xfrm>
          <a:prstGeom prst="rect">
            <a:avLst/>
          </a:prstGeom>
        </p:spPr>
      </p:pic>
    </p:spTree>
    <p:extLst>
      <p:ext uri="{BB962C8B-B14F-4D97-AF65-F5344CB8AC3E}">
        <p14:creationId xmlns:p14="http://schemas.microsoft.com/office/powerpoint/2010/main" val="3001315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c drought response committee regions">
            <a:extLst>
              <a:ext uri="{FF2B5EF4-FFF2-40B4-BE49-F238E27FC236}">
                <a16:creationId xmlns:a16="http://schemas.microsoft.com/office/drawing/2014/main" id="{0F8F85B1-22D6-9D6D-8ACD-860BCEEB3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6129" y="176783"/>
            <a:ext cx="3765870" cy="334606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96F6EC8B-6F2F-62F4-C4F8-355ED4A73904}"/>
              </a:ext>
            </a:extLst>
          </p:cNvPr>
          <p:cNvSpPr/>
          <p:nvPr/>
        </p:nvSpPr>
        <p:spPr>
          <a:xfrm>
            <a:off x="3370705" y="3152941"/>
            <a:ext cx="6409399" cy="2862322"/>
          </a:xfrm>
          <a:prstGeom prst="rect">
            <a:avLst/>
          </a:prstGeom>
        </p:spPr>
        <p:txBody>
          <a:bodyPr wrap="square">
            <a:spAutoFit/>
          </a:bodyPr>
          <a:lstStyle/>
          <a:p>
            <a:pPr>
              <a:buNone/>
              <a:defRPr/>
            </a:pPr>
            <a:r>
              <a:rPr kumimoji="0" lang="en-US" b="0" i="0" u="none" strike="noStrike" kern="1200" cap="none" spc="0" normalizeH="0" baseline="0" noProof="0" dirty="0">
                <a:ln>
                  <a:noFill/>
                </a:ln>
                <a:solidFill>
                  <a:prstClr val="black"/>
                </a:solidFill>
                <a:effectLst/>
                <a:uLnTx/>
                <a:uFillTx/>
                <a:latin typeface="Proxima Nova" panose="02000506030000020004"/>
                <a:cs typeface="Aharoni" panose="02010803020104030203" pitchFamily="2" charset="-79"/>
              </a:rPr>
              <a:t>The Drought Response Committee</a:t>
            </a:r>
          </a:p>
          <a:p>
            <a:pPr marL="285750" indent="-285750">
              <a:buFont typeface="Arial" panose="020B0604020202020204" pitchFamily="34" charset="0"/>
              <a:buChar char="•"/>
              <a:defRPr/>
            </a:pPr>
            <a:r>
              <a:rPr lang="en-US" dirty="0">
                <a:latin typeface="Proxima Nova" panose="02000506030000020004"/>
              </a:rPr>
              <a:t>Chaired and supported by SCDNR. </a:t>
            </a:r>
          </a:p>
          <a:p>
            <a:pPr marL="285750" indent="-285750">
              <a:buFont typeface="Arial" panose="020B0604020202020204" pitchFamily="34" charset="0"/>
              <a:buChar char="•"/>
              <a:defRPr/>
            </a:pPr>
            <a:r>
              <a:rPr lang="en-US" sz="1800" b="0" i="0" u="none" strike="noStrike" baseline="0" dirty="0">
                <a:latin typeface="Proxima Nova" panose="02000506030000020004"/>
              </a:rPr>
              <a:t>Evaluates drought indicators and determines county-level drought status as defined by the Drought Response Act</a:t>
            </a:r>
          </a:p>
          <a:p>
            <a:pPr marL="285750" indent="-285750">
              <a:buFont typeface="Arial" panose="020B0604020202020204" pitchFamily="34" charset="0"/>
              <a:buChar char="•"/>
              <a:defRPr/>
            </a:pPr>
            <a:r>
              <a:rPr lang="en-US" dirty="0">
                <a:latin typeface="Proxima Nova" panose="02000506030000020004"/>
              </a:rPr>
              <a:t>C</a:t>
            </a:r>
            <a:r>
              <a:rPr lang="en-US" sz="1800" b="0" i="0" u="none" strike="noStrike" baseline="0" dirty="0">
                <a:latin typeface="Proxima Nova" panose="02000506030000020004"/>
              </a:rPr>
              <a:t>onsults with stakeholders about drought conditions and impacts</a:t>
            </a:r>
          </a:p>
          <a:p>
            <a:pPr marL="285750" indent="-285750">
              <a:buFont typeface="Arial" panose="020B0604020202020204" pitchFamily="34" charset="0"/>
              <a:buChar char="•"/>
              <a:defRPr/>
            </a:pPr>
            <a:r>
              <a:rPr lang="en-US" sz="1800" b="0" i="0" u="none" strike="noStrike" baseline="0" dirty="0">
                <a:latin typeface="Proxima Nova" panose="02000506030000020004"/>
              </a:rPr>
              <a:t>Determines when drought conditions warrant measures beyond the scope of local actions, including mandatory reductions, curtailment of non-essential water use, or activation of the South Carolina Emergency Response Plan</a:t>
            </a:r>
          </a:p>
        </p:txBody>
      </p:sp>
      <p:sp>
        <p:nvSpPr>
          <p:cNvPr id="8" name="TextBox 7">
            <a:extLst>
              <a:ext uri="{FF2B5EF4-FFF2-40B4-BE49-F238E27FC236}">
                <a16:creationId xmlns:a16="http://schemas.microsoft.com/office/drawing/2014/main" id="{F70D6096-DC5D-070F-6680-9BDA4C4E2CD3}"/>
              </a:ext>
            </a:extLst>
          </p:cNvPr>
          <p:cNvSpPr txBox="1"/>
          <p:nvPr/>
        </p:nvSpPr>
        <p:spPr>
          <a:xfrm>
            <a:off x="3305318" y="116175"/>
            <a:ext cx="512081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Proxima Nova"/>
                <a:ea typeface="+mn-ea"/>
                <a:cs typeface="+mn-cs"/>
              </a:rPr>
              <a:t>South Carolina Drought Response Program </a:t>
            </a:r>
            <a:r>
              <a:rPr kumimoji="0" lang="en-US" b="0" i="0" u="none" strike="noStrike" kern="1200" cap="none" spc="0" normalizeH="0" baseline="0" noProof="0" dirty="0">
                <a:ln>
                  <a:noFill/>
                </a:ln>
                <a:solidFill>
                  <a:prstClr val="black"/>
                </a:solidFill>
                <a:effectLst/>
                <a:uLnTx/>
                <a:uFillTx/>
                <a:latin typeface="Proxima Nova"/>
                <a:ea typeface="+mn-ea"/>
                <a:cs typeface="+mn-cs"/>
              </a:rPr>
              <a:t>consists of legislation, regulations, and procedures that establish recommended and required response. </a:t>
            </a:r>
          </a:p>
        </p:txBody>
      </p:sp>
      <p:pic>
        <p:nvPicPr>
          <p:cNvPr id="10" name="Graphic 9">
            <a:extLst>
              <a:ext uri="{FF2B5EF4-FFF2-40B4-BE49-F238E27FC236}">
                <a16:creationId xmlns:a16="http://schemas.microsoft.com/office/drawing/2014/main" id="{FDFAF1FA-14D5-3BE6-A5D1-3FB80FB47531}"/>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a:off x="788775" y="1037968"/>
            <a:ext cx="1511256" cy="1528563"/>
          </a:xfrm>
          <a:prstGeom prst="rect">
            <a:avLst/>
          </a:prstGeom>
          <a:solidFill>
            <a:schemeClr val="bg1"/>
          </a:solidFill>
        </p:spPr>
      </p:pic>
      <p:pic>
        <p:nvPicPr>
          <p:cNvPr id="11" name="Picture 10" descr="Text&#10;&#10;Description automatically generated with low confidence">
            <a:extLst>
              <a:ext uri="{FF2B5EF4-FFF2-40B4-BE49-F238E27FC236}">
                <a16:creationId xmlns:a16="http://schemas.microsoft.com/office/drawing/2014/main" id="{D0D7A48A-F27B-3DE2-1407-032760AE5D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0138" y="6190160"/>
            <a:ext cx="2785878" cy="542545"/>
          </a:xfrm>
          <a:prstGeom prst="rect">
            <a:avLst/>
          </a:prstGeom>
        </p:spPr>
      </p:pic>
      <p:sp>
        <p:nvSpPr>
          <p:cNvPr id="9" name="TextBox 8">
            <a:extLst>
              <a:ext uri="{FF2B5EF4-FFF2-40B4-BE49-F238E27FC236}">
                <a16:creationId xmlns:a16="http://schemas.microsoft.com/office/drawing/2014/main" id="{A3920864-415F-996F-17E7-6D73B344BCBA}"/>
              </a:ext>
            </a:extLst>
          </p:cNvPr>
          <p:cNvSpPr txBox="1"/>
          <p:nvPr/>
        </p:nvSpPr>
        <p:spPr>
          <a:xfrm>
            <a:off x="3370706" y="1767074"/>
            <a:ext cx="5217113" cy="923330"/>
          </a:xfrm>
          <a:prstGeom prst="rect">
            <a:avLst/>
          </a:prstGeom>
          <a:noFill/>
        </p:spPr>
        <p:txBody>
          <a:bodyPr wrap="square">
            <a:spAutoFit/>
          </a:bodyPr>
          <a:lstStyle/>
          <a:p>
            <a:r>
              <a:rPr lang="en-US" sz="1800" b="1" i="0" strike="noStrike" baseline="0" dirty="0">
                <a:latin typeface="Proxima Nova" panose="02000506030000020004"/>
              </a:rPr>
              <a:t>South Carolina Drought Response Act                               </a:t>
            </a:r>
            <a:r>
              <a:rPr lang="en-US" sz="1800" b="0" i="0" strike="noStrike" baseline="0" dirty="0">
                <a:latin typeface="Proxima Nova" panose="02000506030000020004"/>
              </a:rPr>
              <a:t>(enacted in 1985, amended in 2000) and Supporting Regulations. </a:t>
            </a:r>
            <a:endParaRPr lang="en-US" dirty="0"/>
          </a:p>
        </p:txBody>
      </p:sp>
      <p:grpSp>
        <p:nvGrpSpPr>
          <p:cNvPr id="4" name="Group 3">
            <a:extLst>
              <a:ext uri="{FF2B5EF4-FFF2-40B4-BE49-F238E27FC236}">
                <a16:creationId xmlns:a16="http://schemas.microsoft.com/office/drawing/2014/main" id="{4E792AF7-2760-DAAB-E099-853944A9749D}"/>
              </a:ext>
            </a:extLst>
          </p:cNvPr>
          <p:cNvGrpSpPr/>
          <p:nvPr/>
        </p:nvGrpSpPr>
        <p:grpSpPr>
          <a:xfrm>
            <a:off x="-57857" y="0"/>
            <a:ext cx="3204519" cy="6862847"/>
            <a:chOff x="0" y="0"/>
            <a:chExt cx="4069080" cy="6858000"/>
          </a:xfrm>
        </p:grpSpPr>
        <p:sp>
          <p:nvSpPr>
            <p:cNvPr id="6" name="Rectangle 5">
              <a:extLst>
                <a:ext uri="{FF2B5EF4-FFF2-40B4-BE49-F238E27FC236}">
                  <a16:creationId xmlns:a16="http://schemas.microsoft.com/office/drawing/2014/main" id="{8F1FB0DF-D8B9-3D8E-52E6-E514A7F75D32}"/>
                </a:ext>
              </a:extLst>
            </p:cNvPr>
            <p:cNvSpPr/>
            <p:nvPr/>
          </p:nvSpPr>
          <p:spPr>
            <a:xfrm>
              <a:off x="0" y="0"/>
              <a:ext cx="406908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9559222-5CB5-4ADC-FB28-B16008199628}"/>
                </a:ext>
              </a:extLst>
            </p:cNvPr>
            <p:cNvSpPr>
              <a:spLocks noChangeAspect="1"/>
            </p:cNvSpPr>
            <p:nvPr/>
          </p:nvSpPr>
          <p:spPr>
            <a:xfrm>
              <a:off x="857250" y="994410"/>
              <a:ext cx="2266949" cy="1655539"/>
            </a:xfrm>
            <a:prstGeom prst="ellipse">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Graphic 9">
              <a:extLst>
                <a:ext uri="{FF2B5EF4-FFF2-40B4-BE49-F238E27FC236}">
                  <a16:creationId xmlns:a16="http://schemas.microsoft.com/office/drawing/2014/main" id="{A4D85AD5-3BA4-6638-22D6-24CCABBAE07D}"/>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a:off x="1401732" y="1230512"/>
              <a:ext cx="1136922" cy="1136921"/>
            </a:xfrm>
            <a:prstGeom prst="rect">
              <a:avLst/>
            </a:prstGeom>
          </p:spPr>
        </p:pic>
        <p:sp>
          <p:nvSpPr>
            <p:cNvPr id="13" name="TextBox 12">
              <a:extLst>
                <a:ext uri="{FF2B5EF4-FFF2-40B4-BE49-F238E27FC236}">
                  <a16:creationId xmlns:a16="http://schemas.microsoft.com/office/drawing/2014/main" id="{08DC7BE4-0C98-EB13-DCC2-C158CC6E5EE7}"/>
                </a:ext>
              </a:extLst>
            </p:cNvPr>
            <p:cNvSpPr txBox="1"/>
            <p:nvPr/>
          </p:nvSpPr>
          <p:spPr>
            <a:xfrm>
              <a:off x="288186" y="3661410"/>
              <a:ext cx="349270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j-lt"/>
                  <a:ea typeface="+mn-ea"/>
                  <a:cs typeface="+mn-cs"/>
                </a:rPr>
                <a:t>Drought Monitoring and Response</a:t>
              </a:r>
            </a:p>
          </p:txBody>
        </p:sp>
      </p:grpSp>
    </p:spTree>
    <p:extLst>
      <p:ext uri="{BB962C8B-B14F-4D97-AF65-F5344CB8AC3E}">
        <p14:creationId xmlns:p14="http://schemas.microsoft.com/office/powerpoint/2010/main" val="2177587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BDBC4E-C467-4E77-8A29-862D5B6D6729}"/>
              </a:ext>
            </a:extLst>
          </p:cNvPr>
          <p:cNvPicPr>
            <a:picLocks noChangeAspect="1"/>
          </p:cNvPicPr>
          <p:nvPr/>
        </p:nvPicPr>
        <p:blipFill>
          <a:blip r:embed="rId3"/>
          <a:stretch>
            <a:fillRect/>
          </a:stretch>
        </p:blipFill>
        <p:spPr>
          <a:xfrm>
            <a:off x="541357" y="6427697"/>
            <a:ext cx="2142284" cy="320856"/>
          </a:xfrm>
          <a:prstGeom prst="rect">
            <a:avLst/>
          </a:prstGeom>
        </p:spPr>
      </p:pic>
      <p:sp>
        <p:nvSpPr>
          <p:cNvPr id="3" name="Rectangle 2">
            <a:extLst>
              <a:ext uri="{FF2B5EF4-FFF2-40B4-BE49-F238E27FC236}">
                <a16:creationId xmlns:a16="http://schemas.microsoft.com/office/drawing/2014/main" id="{826DAD19-2A19-4522-B753-555196C98344}"/>
              </a:ext>
            </a:extLst>
          </p:cNvPr>
          <p:cNvSpPr/>
          <p:nvPr/>
        </p:nvSpPr>
        <p:spPr>
          <a:xfrm>
            <a:off x="0" y="0"/>
            <a:ext cx="40856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3740B7B-EE6F-F5FF-90E9-6D9AC11CAC28}"/>
              </a:ext>
            </a:extLst>
          </p:cNvPr>
          <p:cNvSpPr txBox="1"/>
          <p:nvPr/>
        </p:nvSpPr>
        <p:spPr>
          <a:xfrm>
            <a:off x="408562" y="109447"/>
            <a:ext cx="117834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rPr>
              <a:t>Drought Monitoring and Response in SC </a:t>
            </a:r>
          </a:p>
        </p:txBody>
      </p:sp>
      <p:sp>
        <p:nvSpPr>
          <p:cNvPr id="43" name="Rectangle 42">
            <a:extLst>
              <a:ext uri="{FF2B5EF4-FFF2-40B4-BE49-F238E27FC236}">
                <a16:creationId xmlns:a16="http://schemas.microsoft.com/office/drawing/2014/main" id="{DC28385C-C1CC-E228-E48E-71A1BCCD59E3}"/>
              </a:ext>
            </a:extLst>
          </p:cNvPr>
          <p:cNvSpPr/>
          <p:nvPr/>
        </p:nvSpPr>
        <p:spPr>
          <a:xfrm>
            <a:off x="802984" y="5197815"/>
            <a:ext cx="2495020" cy="750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0506EA37-0110-2065-611D-89606453F6DD}"/>
              </a:ext>
            </a:extLst>
          </p:cNvPr>
          <p:cNvSpPr/>
          <p:nvPr/>
        </p:nvSpPr>
        <p:spPr>
          <a:xfrm>
            <a:off x="4623371" y="5197815"/>
            <a:ext cx="1472629" cy="473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D42EB506-DFAC-7E49-F464-6BFC7112F691}"/>
              </a:ext>
            </a:extLst>
          </p:cNvPr>
          <p:cNvSpPr/>
          <p:nvPr/>
        </p:nvSpPr>
        <p:spPr>
          <a:xfrm>
            <a:off x="5702157" y="1681087"/>
            <a:ext cx="1173710" cy="949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6F6EC8B-6F2F-62F4-C4F8-355ED4A73904}"/>
              </a:ext>
            </a:extLst>
          </p:cNvPr>
          <p:cNvSpPr/>
          <p:nvPr/>
        </p:nvSpPr>
        <p:spPr>
          <a:xfrm>
            <a:off x="540677" y="986641"/>
            <a:ext cx="6335190"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Proxima Nova"/>
                <a:ea typeface="+mn-ea"/>
                <a:cs typeface="+mn-cs"/>
              </a:rPr>
              <a:t>Why: </a:t>
            </a:r>
            <a:r>
              <a:rPr kumimoji="0" lang="en-US" sz="2000" b="0" i="0" u="none" strike="noStrike" kern="1200" cap="none" spc="0" normalizeH="0" baseline="0" noProof="0" dirty="0">
                <a:ln>
                  <a:noFill/>
                </a:ln>
                <a:solidFill>
                  <a:prstClr val="black"/>
                </a:solidFill>
                <a:effectLst/>
                <a:uLnTx/>
                <a:uFillTx/>
                <a:latin typeface="Proxima Nova"/>
                <a:ea typeface="+mn-ea"/>
                <a:cs typeface="+mn-cs"/>
              </a:rPr>
              <a:t>To carefully and closely monitor, conserve, and manage the State’s water resources in the best interest of all South Carolinians.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Proxima No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Proxima Nova"/>
                <a:ea typeface="+mn-ea"/>
                <a:cs typeface="+mn-cs"/>
              </a:rPr>
              <a:t>Who: </a:t>
            </a:r>
            <a:r>
              <a:rPr kumimoji="0" lang="en-US" sz="2000" b="0" i="0" u="none" strike="noStrike" kern="1200" cap="none" spc="0" normalizeH="0" baseline="0" noProof="0" dirty="0">
                <a:ln>
                  <a:noFill/>
                </a:ln>
                <a:solidFill>
                  <a:prstClr val="black"/>
                </a:solidFill>
                <a:effectLst/>
                <a:uLnTx/>
                <a:uFillTx/>
                <a:latin typeface="Proxima Nova"/>
                <a:ea typeface="+mn-ea"/>
                <a:cs typeface="+mn-cs"/>
              </a:rPr>
              <a:t>Drought Response Committee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Proxima Nova"/>
                <a:ea typeface="+mn-ea"/>
                <a:cs typeface="+mn-cs"/>
              </a:rPr>
              <a:t>Department of Natural Resources – State Climatology Office</a:t>
            </a:r>
          </a:p>
        </p:txBody>
      </p:sp>
      <p:sp>
        <p:nvSpPr>
          <p:cNvPr id="11" name="TextBox 10">
            <a:extLst>
              <a:ext uri="{FF2B5EF4-FFF2-40B4-BE49-F238E27FC236}">
                <a16:creationId xmlns:a16="http://schemas.microsoft.com/office/drawing/2014/main" id="{AECF60E4-B6F8-53A5-FDC1-2869E72098DC}"/>
              </a:ext>
            </a:extLst>
          </p:cNvPr>
          <p:cNvSpPr txBox="1"/>
          <p:nvPr/>
        </p:nvSpPr>
        <p:spPr>
          <a:xfrm>
            <a:off x="4211563" y="3525829"/>
            <a:ext cx="2820430"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Proxima Nova"/>
                <a:ea typeface="+mn-ea"/>
                <a:cs typeface="+mn-cs"/>
              </a:rPr>
              <a:t>Statewide members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Proxima Nova"/>
                <a:ea typeface="+mn-ea"/>
                <a:cs typeface="+mn-cs"/>
              </a:rPr>
              <a:t>Forestry Commission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Proxima Nova"/>
                <a:ea typeface="+mn-ea"/>
                <a:cs typeface="+mn-cs"/>
              </a:rPr>
              <a:t>Dept. of Agriculture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Proxima Nova"/>
                <a:ea typeface="+mn-ea"/>
                <a:cs typeface="+mn-cs"/>
              </a:rPr>
              <a:t>Emergency Management Division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Proxima Nova"/>
                <a:ea typeface="+mn-ea"/>
                <a:cs typeface="+mn-cs"/>
              </a:rPr>
              <a:t>Dept. of Environmental</a:t>
            </a:r>
            <a:r>
              <a:rPr kumimoji="0" lang="en-US" sz="1800" b="0" i="0" u="none" strike="noStrike" kern="1200" cap="none" spc="0" normalizeH="0" noProof="0" dirty="0">
                <a:ln>
                  <a:noFill/>
                </a:ln>
                <a:solidFill>
                  <a:prstClr val="black"/>
                </a:solidFill>
                <a:effectLst/>
                <a:uLnTx/>
                <a:uFillTx/>
                <a:latin typeface="Proxima Nova"/>
                <a:ea typeface="+mn-ea"/>
                <a:cs typeface="+mn-cs"/>
              </a:rPr>
              <a:t> Services</a:t>
            </a:r>
            <a:endParaRPr kumimoji="0" lang="en-US" sz="1800" b="0" i="0" u="none" strike="noStrike" kern="1200" cap="none" spc="0" normalizeH="0" baseline="0" noProof="0" dirty="0">
              <a:ln>
                <a:noFill/>
              </a:ln>
              <a:solidFill>
                <a:prstClr val="black"/>
              </a:solidFill>
              <a:effectLst/>
              <a:uLnTx/>
              <a:uFillTx/>
              <a:latin typeface="Proxima Nov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Proxima Nova"/>
                <a:ea typeface="+mn-ea"/>
                <a:cs typeface="+mn-cs"/>
              </a:rPr>
              <a:t>Dept. of Natural Resources </a:t>
            </a:r>
          </a:p>
        </p:txBody>
      </p:sp>
      <p:sp>
        <p:nvSpPr>
          <p:cNvPr id="13" name="TextBox 12">
            <a:extLst>
              <a:ext uri="{FF2B5EF4-FFF2-40B4-BE49-F238E27FC236}">
                <a16:creationId xmlns:a16="http://schemas.microsoft.com/office/drawing/2014/main" id="{D980CDAC-03D5-1CAC-16F4-E724017D9BB1}"/>
              </a:ext>
            </a:extLst>
          </p:cNvPr>
          <p:cNvSpPr txBox="1"/>
          <p:nvPr/>
        </p:nvSpPr>
        <p:spPr>
          <a:xfrm>
            <a:off x="7101005" y="3525829"/>
            <a:ext cx="4336355"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Proxima Nova" panose="02000506030000020004"/>
                <a:ea typeface="+mn-ea"/>
                <a:cs typeface="+mn-cs"/>
              </a:rPr>
              <a:t>Local members (12 per DMA)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Proxima Nova" panose="02000506030000020004"/>
                <a:ea typeface="+mn-ea"/>
                <a:cs typeface="+mn-cs"/>
              </a:rPr>
              <a:t>Agricultural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Proxima Nova" panose="02000506030000020004"/>
              </a:rPr>
              <a:t>Comm. of                                                      Public Works</a:t>
            </a:r>
            <a:endParaRPr kumimoji="0" lang="en-US" sz="1800" b="0" i="0" u="none" strike="noStrike" kern="1200" cap="none" spc="0" normalizeH="0" baseline="0" noProof="0" dirty="0">
              <a:ln>
                <a:noFill/>
              </a:ln>
              <a:solidFill>
                <a:prstClr val="black"/>
              </a:solidFill>
              <a:effectLst/>
              <a:uLnTx/>
              <a:uFillTx/>
              <a:latin typeface="Proxima Nova" panose="020005060300000200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Proxima Nova" panose="02000506030000020004"/>
              </a:rPr>
              <a:t>Counties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Proxima Nova" panose="02000506030000020004"/>
              </a:rPr>
              <a:t>Domestic Users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Proxima Nova" panose="02000506030000020004"/>
              </a:rPr>
              <a:t>Industry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Proxima Nova" panose="02000506030000020004"/>
                <a:ea typeface="+mn-ea"/>
                <a:cs typeface="+mn-cs"/>
              </a:rPr>
              <a:t>Municipalities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Proxima Nova" panose="02000506030000020004"/>
                <a:ea typeface="+mn-ea"/>
                <a:cs typeface="+mn-cs"/>
              </a:rPr>
              <a:t>Power Generation Facilities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Proxima Nova" panose="02000506030000020004"/>
                <a:ea typeface="+mn-ea"/>
                <a:cs typeface="+mn-cs"/>
              </a:rPr>
              <a:t>Private Water Supplier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Proxima Nova" panose="02000506030000020004"/>
              </a:rPr>
              <a:t>Public Service District</a:t>
            </a:r>
            <a:endParaRPr kumimoji="0" lang="en-US" sz="1800" b="0" i="0" u="none" strike="noStrike" kern="1200" cap="none" spc="0" normalizeH="0" baseline="0" noProof="0" dirty="0">
              <a:ln>
                <a:noFill/>
              </a:ln>
              <a:solidFill>
                <a:prstClr val="black"/>
              </a:solidFill>
              <a:effectLst/>
              <a:uLnTx/>
              <a:uFillTx/>
              <a:latin typeface="Proxima Nova" panose="02000506030000020004"/>
              <a:ea typeface="+mn-ea"/>
              <a:cs typeface="+mn-cs"/>
            </a:endParaRPr>
          </a:p>
        </p:txBody>
      </p:sp>
      <p:pic>
        <p:nvPicPr>
          <p:cNvPr id="14" name="Picture 13">
            <a:extLst>
              <a:ext uri="{FF2B5EF4-FFF2-40B4-BE49-F238E27FC236}">
                <a16:creationId xmlns:a16="http://schemas.microsoft.com/office/drawing/2014/main" id="{C7AB1DF9-472A-4C27-4908-3D922FEF2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58" y="3525829"/>
            <a:ext cx="3408579" cy="2556435"/>
          </a:xfrm>
          <a:prstGeom prst="rect">
            <a:avLst/>
          </a:prstGeom>
        </p:spPr>
      </p:pic>
      <p:pic>
        <p:nvPicPr>
          <p:cNvPr id="2050" name="Picture 2" descr="sc drought response committee regions">
            <a:extLst>
              <a:ext uri="{FF2B5EF4-FFF2-40B4-BE49-F238E27FC236}">
                <a16:creationId xmlns:a16="http://schemas.microsoft.com/office/drawing/2014/main" id="{0D477D0C-5E27-4564-3E41-188F222430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1358" y="504185"/>
            <a:ext cx="3546030" cy="31507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DB5E11-C373-4462-7B0A-9FA94845499E}"/>
              </a:ext>
            </a:extLst>
          </p:cNvPr>
          <p:cNvSpPr txBox="1"/>
          <p:nvPr/>
        </p:nvSpPr>
        <p:spPr>
          <a:xfrm>
            <a:off x="10105523" y="3802827"/>
            <a:ext cx="2727334" cy="203132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Proxima Nova" panose="02000506030000020004"/>
                <a:ea typeface="+mn-ea"/>
                <a:cs typeface="+mn-cs"/>
              </a:rPr>
              <a:t>Reg. Council of Governments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Proxima Nova" panose="02000506030000020004"/>
                <a:ea typeface="+mn-ea"/>
                <a:cs typeface="+mn-cs"/>
              </a:rPr>
              <a:t>Soil and Water Conservation                      Districts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Proxima Nova" panose="02000506030000020004"/>
              </a:rPr>
              <a:t>Special Purpose Districts</a:t>
            </a:r>
            <a:endParaRPr kumimoji="0" lang="en-US" sz="1800" b="0" i="0" u="none" strike="noStrike" kern="1200" cap="none" spc="0" normalizeH="0" baseline="0" noProof="0" dirty="0">
              <a:ln>
                <a:noFill/>
              </a:ln>
              <a:solidFill>
                <a:prstClr val="black"/>
              </a:solidFill>
              <a:effectLst/>
              <a:uLnTx/>
              <a:uFillTx/>
              <a:latin typeface="Proxima Nova" panose="02000506030000020004"/>
              <a:ea typeface="+mn-ea"/>
              <a:cs typeface="+mn-cs"/>
            </a:endParaRPr>
          </a:p>
        </p:txBody>
      </p:sp>
    </p:spTree>
    <p:extLst>
      <p:ext uri="{BB962C8B-B14F-4D97-AF65-F5344CB8AC3E}">
        <p14:creationId xmlns:p14="http://schemas.microsoft.com/office/powerpoint/2010/main" val="282062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1A8DB-3828-AD42-7BE8-755F29BBF29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A69B7E4-51AB-2FEB-9902-F037E6EEA7BE}"/>
              </a:ext>
            </a:extLst>
          </p:cNvPr>
          <p:cNvPicPr>
            <a:picLocks noChangeAspect="1"/>
          </p:cNvPicPr>
          <p:nvPr/>
        </p:nvPicPr>
        <p:blipFill>
          <a:blip r:embed="rId3"/>
          <a:srcRect b="1174"/>
          <a:stretch/>
        </p:blipFill>
        <p:spPr>
          <a:xfrm>
            <a:off x="-84842" y="116615"/>
            <a:ext cx="2417543" cy="2419607"/>
          </a:xfrm>
          <a:prstGeom prst="rect">
            <a:avLst/>
          </a:prstGeom>
        </p:spPr>
      </p:pic>
      <p:pic>
        <p:nvPicPr>
          <p:cNvPr id="12" name="Picture 11">
            <a:extLst>
              <a:ext uri="{FF2B5EF4-FFF2-40B4-BE49-F238E27FC236}">
                <a16:creationId xmlns:a16="http://schemas.microsoft.com/office/drawing/2014/main" id="{8A71C627-46D5-BE66-EFA4-606D6D87F0A7}"/>
              </a:ext>
            </a:extLst>
          </p:cNvPr>
          <p:cNvPicPr>
            <a:picLocks noChangeAspect="1"/>
          </p:cNvPicPr>
          <p:nvPr/>
        </p:nvPicPr>
        <p:blipFill>
          <a:blip r:embed="rId4"/>
          <a:stretch>
            <a:fillRect/>
          </a:stretch>
        </p:blipFill>
        <p:spPr>
          <a:xfrm>
            <a:off x="9967686" y="6427697"/>
            <a:ext cx="2142284" cy="320856"/>
          </a:xfrm>
          <a:prstGeom prst="rect">
            <a:avLst/>
          </a:prstGeom>
        </p:spPr>
      </p:pic>
      <p:graphicFrame>
        <p:nvGraphicFramePr>
          <p:cNvPr id="2" name="Table 1">
            <a:extLst>
              <a:ext uri="{FF2B5EF4-FFF2-40B4-BE49-F238E27FC236}">
                <a16:creationId xmlns:a16="http://schemas.microsoft.com/office/drawing/2014/main" id="{6CBCFC12-70DF-96A3-5910-956E7F7C31D1}"/>
              </a:ext>
            </a:extLst>
          </p:cNvPr>
          <p:cNvGraphicFramePr>
            <a:graphicFrameLocks noGrp="1"/>
          </p:cNvGraphicFramePr>
          <p:nvPr/>
        </p:nvGraphicFramePr>
        <p:xfrm>
          <a:off x="2215294" y="116615"/>
          <a:ext cx="7078890" cy="6674664"/>
        </p:xfrm>
        <a:graphic>
          <a:graphicData uri="http://schemas.openxmlformats.org/drawingml/2006/table">
            <a:tbl>
              <a:tblPr firstRow="1" bandRow="1">
                <a:tableStyleId>{5C22544A-7EE6-4342-B048-85BDC9FD1C3A}</a:tableStyleId>
              </a:tblPr>
              <a:tblGrid>
                <a:gridCol w="1271345">
                  <a:extLst>
                    <a:ext uri="{9D8B030D-6E8A-4147-A177-3AD203B41FA5}">
                      <a16:colId xmlns:a16="http://schemas.microsoft.com/office/drawing/2014/main" val="1925671303"/>
                    </a:ext>
                  </a:extLst>
                </a:gridCol>
                <a:gridCol w="1236185">
                  <a:extLst>
                    <a:ext uri="{9D8B030D-6E8A-4147-A177-3AD203B41FA5}">
                      <a16:colId xmlns:a16="http://schemas.microsoft.com/office/drawing/2014/main" val="3845794504"/>
                    </a:ext>
                  </a:extLst>
                </a:gridCol>
                <a:gridCol w="1762388">
                  <a:extLst>
                    <a:ext uri="{9D8B030D-6E8A-4147-A177-3AD203B41FA5}">
                      <a16:colId xmlns:a16="http://schemas.microsoft.com/office/drawing/2014/main" val="3235062596"/>
                    </a:ext>
                  </a:extLst>
                </a:gridCol>
                <a:gridCol w="1589772">
                  <a:extLst>
                    <a:ext uri="{9D8B030D-6E8A-4147-A177-3AD203B41FA5}">
                      <a16:colId xmlns:a16="http://schemas.microsoft.com/office/drawing/2014/main" val="3457794997"/>
                    </a:ext>
                  </a:extLst>
                </a:gridCol>
                <a:gridCol w="1219200">
                  <a:extLst>
                    <a:ext uri="{9D8B030D-6E8A-4147-A177-3AD203B41FA5}">
                      <a16:colId xmlns:a16="http://schemas.microsoft.com/office/drawing/2014/main" val="2176405138"/>
                    </a:ext>
                  </a:extLst>
                </a:gridCol>
              </a:tblGrid>
              <a:tr h="298164">
                <a:tc gridSpan="5">
                  <a:txBody>
                    <a:bodyPr/>
                    <a:lstStyle/>
                    <a:p>
                      <a:r>
                        <a:rPr lang="en-US" sz="1600" dirty="0">
                          <a:solidFill>
                            <a:schemeClr val="tx1"/>
                          </a:solidFill>
                          <a:latin typeface="Proxima Nova"/>
                        </a:rPr>
                        <a:t>Local Drought Response Committee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sz="1600" dirty="0">
                        <a:latin typeface="Proxima Nova"/>
                      </a:endParaRPr>
                    </a:p>
                  </a:txBody>
                  <a:tcPr/>
                </a:tc>
                <a:tc hMerge="1">
                  <a:txBody>
                    <a:bodyPr/>
                    <a:lstStyle/>
                    <a:p>
                      <a:endParaRPr lang="en-US"/>
                    </a:p>
                  </a:txBody>
                  <a:tcPr/>
                </a:tc>
                <a:extLst>
                  <a:ext uri="{0D108BD9-81ED-4DB2-BD59-A6C34878D82A}">
                    <a16:rowId xmlns:a16="http://schemas.microsoft.com/office/drawing/2014/main" val="1527768858"/>
                  </a:ext>
                </a:extLst>
              </a:tr>
              <a:tr h="660468">
                <a:tc gridSpan="2">
                  <a:txBody>
                    <a:bodyPr/>
                    <a:lstStyle/>
                    <a:p>
                      <a:r>
                        <a:rPr lang="en-US" sz="1400" b="1" dirty="0">
                          <a:solidFill>
                            <a:schemeClr val="tx1"/>
                          </a:solidFill>
                          <a:latin typeface="Proxima Nova"/>
                        </a:rPr>
                        <a:t>West </a:t>
                      </a:r>
                    </a:p>
                    <a:p>
                      <a:r>
                        <a:rPr lang="en-US" sz="1400" b="1" dirty="0">
                          <a:solidFill>
                            <a:schemeClr val="tx1"/>
                          </a:solidFill>
                          <a:latin typeface="Proxima Nova"/>
                        </a:rPr>
                        <a:t>Savannah</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75248"/>
                    </a:solidFill>
                  </a:tcPr>
                </a:tc>
                <a:tc hMerge="1">
                  <a:txBody>
                    <a:bodyPr/>
                    <a:lstStyle/>
                    <a:p>
                      <a:endParaRPr lang="en-US"/>
                    </a:p>
                  </a:txBody>
                  <a:tcPr/>
                </a:tc>
                <a:tc>
                  <a:txBody>
                    <a:bodyPr/>
                    <a:lstStyle/>
                    <a:p>
                      <a:r>
                        <a:rPr lang="en-US" sz="1400" b="1" dirty="0">
                          <a:latin typeface="Proxima Nova"/>
                        </a:rPr>
                        <a:t>Group</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r>
                        <a:rPr lang="en-US" sz="1400" b="1" dirty="0">
                          <a:latin typeface="Proxima Nova"/>
                        </a:rPr>
                        <a:t>Central</a:t>
                      </a:r>
                    </a:p>
                    <a:p>
                      <a:r>
                        <a:rPr lang="en-US" sz="1400" b="1" dirty="0">
                          <a:latin typeface="Proxima Nova"/>
                        </a:rPr>
                        <a:t>Santee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ECD884"/>
                    </a:solidFill>
                  </a:tcPr>
                </a:tc>
                <a:tc hMerge="1">
                  <a:txBody>
                    <a:bodyPr/>
                    <a:lstStyle/>
                    <a:p>
                      <a:endParaRPr lang="en-US"/>
                    </a:p>
                  </a:txBody>
                  <a:tcPr/>
                </a:tc>
                <a:extLst>
                  <a:ext uri="{0D108BD9-81ED-4DB2-BD59-A6C34878D82A}">
                    <a16:rowId xmlns:a16="http://schemas.microsoft.com/office/drawing/2014/main" val="2810937642"/>
                  </a:ext>
                </a:extLst>
              </a:tr>
              <a:tr h="383409">
                <a:tc>
                  <a:txBody>
                    <a:bodyPr/>
                    <a:lstStyle/>
                    <a:p>
                      <a:r>
                        <a:rPr lang="en-US" sz="1400" dirty="0">
                          <a:solidFill>
                            <a:srgbClr val="A75248"/>
                          </a:solidFill>
                          <a:latin typeface="Proxima Nova"/>
                        </a:rPr>
                        <a:t>Reg Williams</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bg1">
                        <a:lumMod val="75000"/>
                      </a:schemeClr>
                    </a:solidFill>
                  </a:tcPr>
                </a:tc>
                <a:tc>
                  <a:txBody>
                    <a:bodyPr/>
                    <a:lstStyle/>
                    <a:p>
                      <a:r>
                        <a:rPr lang="en-US" sz="1400" dirty="0">
                          <a:solidFill>
                            <a:srgbClr val="A75248"/>
                          </a:solidFill>
                          <a:latin typeface="Proxima Nova"/>
                        </a:rPr>
                        <a:t>Edgefield</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bg1">
                        <a:lumMod val="75000"/>
                      </a:schemeClr>
                    </a:solidFill>
                  </a:tcPr>
                </a:tc>
                <a:tc>
                  <a:txBody>
                    <a:bodyPr/>
                    <a:lstStyle/>
                    <a:p>
                      <a:r>
                        <a:rPr lang="en-US" sz="1400" b="1" dirty="0">
                          <a:latin typeface="Proxima Nova"/>
                        </a:rPr>
                        <a:t>Agriculture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bg1">
                        <a:lumMod val="75000"/>
                      </a:schemeClr>
                    </a:solidFill>
                  </a:tcPr>
                </a:tc>
                <a:tc>
                  <a:txBody>
                    <a:bodyPr/>
                    <a:lstStyle/>
                    <a:p>
                      <a:r>
                        <a:rPr lang="en-US" sz="1400" dirty="0">
                          <a:solidFill>
                            <a:srgbClr val="996633"/>
                          </a:solidFill>
                          <a:latin typeface="Proxima Nova"/>
                        </a:rPr>
                        <a:t>John Irwin</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bg1">
                        <a:lumMod val="75000"/>
                      </a:schemeClr>
                    </a:solidFill>
                  </a:tcPr>
                </a:tc>
                <a:tc>
                  <a:txBody>
                    <a:bodyPr/>
                    <a:lstStyle/>
                    <a:p>
                      <a:r>
                        <a:rPr lang="en-US" sz="1400" dirty="0">
                          <a:solidFill>
                            <a:srgbClr val="996633"/>
                          </a:solidFill>
                          <a:latin typeface="Proxima Nova"/>
                        </a:rPr>
                        <a:t>Laurens</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bg1">
                        <a:lumMod val="75000"/>
                      </a:schemeClr>
                    </a:solidFill>
                  </a:tcPr>
                </a:tc>
                <a:extLst>
                  <a:ext uri="{0D108BD9-81ED-4DB2-BD59-A6C34878D82A}">
                    <a16:rowId xmlns:a16="http://schemas.microsoft.com/office/drawing/2014/main" val="1405505102"/>
                  </a:ext>
                </a:extLst>
              </a:tr>
              <a:tr h="508458">
                <a:tc>
                  <a:txBody>
                    <a:bodyPr/>
                    <a:lstStyle/>
                    <a:p>
                      <a:r>
                        <a:rPr lang="en-US" sz="1400" dirty="0">
                          <a:solidFill>
                            <a:srgbClr val="A75248"/>
                          </a:solidFill>
                          <a:latin typeface="Proxima Nova"/>
                        </a:rPr>
                        <a:t>Cheryl Daniels</a:t>
                      </a:r>
                    </a:p>
                  </a:txBody>
                  <a:tcPr>
                    <a:lnL w="38100" cap="flat" cmpd="sng" algn="ctr">
                      <a:solidFill>
                        <a:schemeClr val="tx1"/>
                      </a:solidFill>
                      <a:prstDash val="solid"/>
                      <a:round/>
                      <a:headEnd type="none" w="med" len="med"/>
                      <a:tailEnd type="none" w="med" len="med"/>
                    </a:lnL>
                    <a:solidFill>
                      <a:schemeClr val="bg1">
                        <a:lumMod val="95000"/>
                      </a:schemeClr>
                    </a:solidFill>
                  </a:tcPr>
                </a:tc>
                <a:tc>
                  <a:txBody>
                    <a:bodyPr/>
                    <a:lstStyle/>
                    <a:p>
                      <a:r>
                        <a:rPr lang="en-US" sz="1400" dirty="0">
                          <a:solidFill>
                            <a:srgbClr val="A75248"/>
                          </a:solidFill>
                          <a:latin typeface="Proxima Nova"/>
                        </a:rPr>
                        <a:t>McCormick</a:t>
                      </a:r>
                    </a:p>
                  </a:txBody>
                  <a:tcPr>
                    <a:lnR w="38100" cap="flat" cmpd="sng" algn="ctr">
                      <a:solidFill>
                        <a:schemeClr val="tx1"/>
                      </a:solidFill>
                      <a:prstDash val="solid"/>
                      <a:round/>
                      <a:headEnd type="none" w="med" len="med"/>
                      <a:tailEnd type="none" w="med" len="med"/>
                    </a:lnR>
                    <a:solidFill>
                      <a:schemeClr val="bg1">
                        <a:lumMod val="95000"/>
                      </a:schemeClr>
                    </a:solidFill>
                  </a:tcPr>
                </a:tc>
                <a:tc>
                  <a:txBody>
                    <a:bodyPr/>
                    <a:lstStyle/>
                    <a:p>
                      <a:r>
                        <a:rPr lang="en-US" sz="1400" b="1" dirty="0">
                          <a:latin typeface="Proxima Nova"/>
                        </a:rPr>
                        <a:t>Comm of Public Works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lumMod val="95000"/>
                      </a:schemeClr>
                    </a:solidFill>
                  </a:tcPr>
                </a:tc>
                <a:tc>
                  <a:txBody>
                    <a:bodyPr/>
                    <a:lstStyle/>
                    <a:p>
                      <a:r>
                        <a:rPr lang="en-US" sz="1400" dirty="0">
                          <a:solidFill>
                            <a:srgbClr val="996633"/>
                          </a:solidFill>
                          <a:latin typeface="Proxima Nova"/>
                        </a:rPr>
                        <a:t>Ken Tuck</a:t>
                      </a:r>
                    </a:p>
                  </a:txBody>
                  <a:tcPr>
                    <a:lnL w="38100" cap="flat" cmpd="sng" algn="ctr">
                      <a:solidFill>
                        <a:schemeClr val="tx1"/>
                      </a:solidFill>
                      <a:prstDash val="solid"/>
                      <a:round/>
                      <a:headEnd type="none" w="med" len="med"/>
                      <a:tailEnd type="none" w="med" len="med"/>
                    </a:lnL>
                    <a:solidFill>
                      <a:schemeClr val="bg1">
                        <a:lumMod val="95000"/>
                      </a:schemeClr>
                    </a:solidFill>
                  </a:tcPr>
                </a:tc>
                <a:tc>
                  <a:txBody>
                    <a:bodyPr/>
                    <a:lstStyle/>
                    <a:p>
                      <a:r>
                        <a:rPr lang="en-US" sz="1400" dirty="0">
                          <a:solidFill>
                            <a:srgbClr val="996633"/>
                          </a:solidFill>
                          <a:latin typeface="Proxima Nova"/>
                        </a:rPr>
                        <a:t>Spartanburg</a:t>
                      </a:r>
                    </a:p>
                  </a:txBody>
                  <a:tcPr>
                    <a:lnR w="381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708281070"/>
                  </a:ext>
                </a:extLst>
              </a:tr>
              <a:tr h="383409">
                <a:tc>
                  <a:txBody>
                    <a:bodyPr/>
                    <a:lstStyle/>
                    <a:p>
                      <a:r>
                        <a:rPr lang="en-US" sz="1400" dirty="0">
                          <a:solidFill>
                            <a:srgbClr val="A75248"/>
                          </a:solidFill>
                          <a:latin typeface="Proxima Nova"/>
                        </a:rPr>
                        <a:t>Mark Warner</a:t>
                      </a:r>
                    </a:p>
                  </a:txBody>
                  <a:tcPr>
                    <a:lnL w="38100" cap="flat" cmpd="sng" algn="ctr">
                      <a:solidFill>
                        <a:schemeClr val="tx1"/>
                      </a:solidFill>
                      <a:prstDash val="solid"/>
                      <a:round/>
                      <a:headEnd type="none" w="med" len="med"/>
                      <a:tailEnd type="none" w="med" len="med"/>
                    </a:lnL>
                    <a:solidFill>
                      <a:srgbClr val="CAC8C8"/>
                    </a:solidFill>
                  </a:tcPr>
                </a:tc>
                <a:tc>
                  <a:txBody>
                    <a:bodyPr/>
                    <a:lstStyle/>
                    <a:p>
                      <a:r>
                        <a:rPr lang="en-US" sz="1400" dirty="0">
                          <a:solidFill>
                            <a:srgbClr val="A75248"/>
                          </a:solidFill>
                          <a:latin typeface="Proxima Nova"/>
                        </a:rPr>
                        <a:t>McCormick</a:t>
                      </a:r>
                    </a:p>
                  </a:txBody>
                  <a:tcPr>
                    <a:lnR w="38100" cap="flat" cmpd="sng" algn="ctr">
                      <a:solidFill>
                        <a:schemeClr val="tx1"/>
                      </a:solidFill>
                      <a:prstDash val="solid"/>
                      <a:round/>
                      <a:headEnd type="none" w="med" len="med"/>
                      <a:tailEnd type="none" w="med" len="med"/>
                    </a:lnR>
                    <a:solidFill>
                      <a:srgbClr val="CAC8C8"/>
                    </a:solidFill>
                  </a:tcPr>
                </a:tc>
                <a:tc>
                  <a:txBody>
                    <a:bodyPr/>
                    <a:lstStyle/>
                    <a:p>
                      <a:r>
                        <a:rPr lang="en-US" sz="1400" b="1" dirty="0">
                          <a:latin typeface="Proxima Nova"/>
                        </a:rPr>
                        <a:t>Counties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CAC8C8"/>
                    </a:solidFill>
                  </a:tcPr>
                </a:tc>
                <a:tc>
                  <a:txBody>
                    <a:bodyPr/>
                    <a:lstStyle/>
                    <a:p>
                      <a:r>
                        <a:rPr lang="en-US" sz="1400" dirty="0">
                          <a:solidFill>
                            <a:srgbClr val="996633"/>
                          </a:solidFill>
                          <a:latin typeface="Proxima Nova"/>
                        </a:rPr>
                        <a:t>Peggy Swearingen</a:t>
                      </a:r>
                    </a:p>
                  </a:txBody>
                  <a:tcPr>
                    <a:lnL w="38100" cap="flat" cmpd="sng" algn="ctr">
                      <a:solidFill>
                        <a:schemeClr val="tx1"/>
                      </a:solidFill>
                      <a:prstDash val="solid"/>
                      <a:round/>
                      <a:headEnd type="none" w="med" len="med"/>
                      <a:tailEnd type="none" w="med" len="med"/>
                    </a:lnL>
                    <a:solidFill>
                      <a:srgbClr val="CAC8C8"/>
                    </a:solidFill>
                  </a:tcPr>
                </a:tc>
                <a:tc>
                  <a:txBody>
                    <a:bodyPr/>
                    <a:lstStyle/>
                    <a:p>
                      <a:r>
                        <a:rPr lang="en-US" sz="1400" dirty="0">
                          <a:solidFill>
                            <a:srgbClr val="996633"/>
                          </a:solidFill>
                          <a:latin typeface="Proxima Nova"/>
                        </a:rPr>
                        <a:t>Fairfield</a:t>
                      </a:r>
                    </a:p>
                  </a:txBody>
                  <a:tcPr>
                    <a:lnR w="38100" cap="flat" cmpd="sng" algn="ctr">
                      <a:solidFill>
                        <a:schemeClr val="tx1"/>
                      </a:solidFill>
                      <a:prstDash val="solid"/>
                      <a:round/>
                      <a:headEnd type="none" w="med" len="med"/>
                      <a:tailEnd type="none" w="med" len="med"/>
                    </a:lnR>
                    <a:solidFill>
                      <a:srgbClr val="CAC8C8"/>
                    </a:solidFill>
                  </a:tcPr>
                </a:tc>
                <a:extLst>
                  <a:ext uri="{0D108BD9-81ED-4DB2-BD59-A6C34878D82A}">
                    <a16:rowId xmlns:a16="http://schemas.microsoft.com/office/drawing/2014/main" val="1579961268"/>
                  </a:ext>
                </a:extLst>
              </a:tr>
              <a:tr h="383409">
                <a:tc>
                  <a:txBody>
                    <a:bodyPr/>
                    <a:lstStyle/>
                    <a:p>
                      <a:r>
                        <a:rPr lang="en-US" sz="1400" dirty="0">
                          <a:solidFill>
                            <a:srgbClr val="A75248"/>
                          </a:solidFill>
                          <a:latin typeface="Proxima Nova"/>
                        </a:rPr>
                        <a:t>Vacant</a:t>
                      </a:r>
                    </a:p>
                  </a:txBody>
                  <a:tcPr>
                    <a:lnL w="38100" cap="flat" cmpd="sng" algn="ctr">
                      <a:solidFill>
                        <a:schemeClr val="tx1"/>
                      </a:solidFill>
                      <a:prstDash val="solid"/>
                      <a:round/>
                      <a:headEnd type="none" w="med" len="med"/>
                      <a:tailEnd type="none" w="med" len="med"/>
                    </a:lnL>
                    <a:solidFill>
                      <a:srgbClr val="F7F999"/>
                    </a:solidFill>
                  </a:tcPr>
                </a:tc>
                <a:tc>
                  <a:txBody>
                    <a:bodyPr/>
                    <a:lstStyle/>
                    <a:p>
                      <a:endParaRPr lang="en-US" sz="1400" dirty="0">
                        <a:solidFill>
                          <a:srgbClr val="A75248"/>
                        </a:solidFill>
                        <a:latin typeface="Proxima Nova"/>
                      </a:endParaRPr>
                    </a:p>
                  </a:txBody>
                  <a:tcPr>
                    <a:lnR w="38100" cap="flat" cmpd="sng" algn="ctr">
                      <a:solidFill>
                        <a:schemeClr val="tx1"/>
                      </a:solidFill>
                      <a:prstDash val="solid"/>
                      <a:round/>
                      <a:headEnd type="none" w="med" len="med"/>
                      <a:tailEnd type="none" w="med" len="med"/>
                    </a:lnR>
                    <a:solidFill>
                      <a:srgbClr val="F7F999"/>
                    </a:solidFill>
                  </a:tcPr>
                </a:tc>
                <a:tc>
                  <a:txBody>
                    <a:bodyPr/>
                    <a:lstStyle/>
                    <a:p>
                      <a:r>
                        <a:rPr lang="en-US" sz="1400" b="1" dirty="0">
                          <a:latin typeface="Proxima Nova"/>
                        </a:rPr>
                        <a:t>Domestic User</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lumMod val="95000"/>
                      </a:schemeClr>
                    </a:solidFill>
                  </a:tcPr>
                </a:tc>
                <a:tc>
                  <a:txBody>
                    <a:bodyPr/>
                    <a:lstStyle/>
                    <a:p>
                      <a:r>
                        <a:rPr lang="en-US" sz="1400" dirty="0">
                          <a:solidFill>
                            <a:srgbClr val="996633"/>
                          </a:solidFill>
                          <a:latin typeface="Proxima Nova"/>
                        </a:rPr>
                        <a:t>Christy Jones</a:t>
                      </a:r>
                    </a:p>
                  </a:txBody>
                  <a:tcPr>
                    <a:lnL w="38100" cap="flat" cmpd="sng" algn="ctr">
                      <a:solidFill>
                        <a:schemeClr val="tx1"/>
                      </a:solidFill>
                      <a:prstDash val="solid"/>
                      <a:round/>
                      <a:headEnd type="none" w="med" len="med"/>
                      <a:tailEnd type="none" w="med" len="med"/>
                    </a:lnL>
                    <a:solidFill>
                      <a:schemeClr val="bg1">
                        <a:lumMod val="95000"/>
                      </a:schemeClr>
                    </a:solidFill>
                  </a:tcPr>
                </a:tc>
                <a:tc>
                  <a:txBody>
                    <a:bodyPr/>
                    <a:lstStyle/>
                    <a:p>
                      <a:r>
                        <a:rPr lang="en-US" sz="1400" dirty="0">
                          <a:solidFill>
                            <a:srgbClr val="996633"/>
                          </a:solidFill>
                          <a:latin typeface="Proxima Nova"/>
                        </a:rPr>
                        <a:t>Richland</a:t>
                      </a:r>
                    </a:p>
                  </a:txBody>
                  <a:tcPr>
                    <a:lnR w="381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535637840"/>
                  </a:ext>
                </a:extLst>
              </a:tr>
              <a:tr h="383409">
                <a:tc>
                  <a:txBody>
                    <a:bodyPr/>
                    <a:lstStyle/>
                    <a:p>
                      <a:r>
                        <a:rPr lang="en-US" sz="1400" dirty="0">
                          <a:solidFill>
                            <a:srgbClr val="A75248"/>
                          </a:solidFill>
                          <a:latin typeface="Proxima Nova"/>
                        </a:rPr>
                        <a:t>David Evans</a:t>
                      </a:r>
                    </a:p>
                  </a:txBody>
                  <a:tcPr>
                    <a:lnL w="38100" cap="flat" cmpd="sng" algn="ctr">
                      <a:solidFill>
                        <a:schemeClr val="tx1"/>
                      </a:solidFill>
                      <a:prstDash val="solid"/>
                      <a:round/>
                      <a:headEnd type="none" w="med" len="med"/>
                      <a:tailEnd type="none" w="med" len="med"/>
                    </a:lnL>
                    <a:solidFill>
                      <a:schemeClr val="bg1">
                        <a:lumMod val="75000"/>
                      </a:schemeClr>
                    </a:solidFill>
                  </a:tcPr>
                </a:tc>
                <a:tc>
                  <a:txBody>
                    <a:bodyPr/>
                    <a:lstStyle/>
                    <a:p>
                      <a:r>
                        <a:rPr lang="en-US" sz="1400" dirty="0">
                          <a:solidFill>
                            <a:srgbClr val="A75248"/>
                          </a:solidFill>
                          <a:latin typeface="Proxima Nova"/>
                        </a:rPr>
                        <a:t>Pickens</a:t>
                      </a:r>
                    </a:p>
                  </a:txBody>
                  <a:tcPr>
                    <a:lnR w="38100" cap="flat" cmpd="sng" algn="ctr">
                      <a:solidFill>
                        <a:schemeClr val="tx1"/>
                      </a:solidFill>
                      <a:prstDash val="solid"/>
                      <a:round/>
                      <a:headEnd type="none" w="med" len="med"/>
                      <a:tailEnd type="none" w="med" len="med"/>
                    </a:lnR>
                    <a:solidFill>
                      <a:schemeClr val="bg1">
                        <a:lumMod val="75000"/>
                      </a:schemeClr>
                    </a:solidFill>
                  </a:tcPr>
                </a:tc>
                <a:tc>
                  <a:txBody>
                    <a:bodyPr/>
                    <a:lstStyle/>
                    <a:p>
                      <a:r>
                        <a:rPr lang="en-US" sz="1400" b="1" dirty="0">
                          <a:latin typeface="Proxima Nova"/>
                        </a:rPr>
                        <a:t>Industry</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lumMod val="75000"/>
                      </a:schemeClr>
                    </a:solidFill>
                  </a:tcPr>
                </a:tc>
                <a:tc>
                  <a:txBody>
                    <a:bodyPr/>
                    <a:lstStyle/>
                    <a:p>
                      <a:r>
                        <a:rPr lang="en-US" sz="1400" dirty="0">
                          <a:solidFill>
                            <a:srgbClr val="996633"/>
                          </a:solidFill>
                          <a:latin typeface="Proxima Nova"/>
                        </a:rPr>
                        <a:t>Ed Holder</a:t>
                      </a:r>
                    </a:p>
                  </a:txBody>
                  <a:tcPr>
                    <a:lnL w="38100" cap="flat" cmpd="sng" algn="ctr">
                      <a:solidFill>
                        <a:schemeClr val="tx1"/>
                      </a:solidFill>
                      <a:prstDash val="solid"/>
                      <a:round/>
                      <a:headEnd type="none" w="med" len="med"/>
                      <a:tailEnd type="none" w="med" len="med"/>
                    </a:lnL>
                    <a:solidFill>
                      <a:schemeClr val="bg1">
                        <a:lumMod val="75000"/>
                      </a:schemeClr>
                    </a:solidFill>
                  </a:tcPr>
                </a:tc>
                <a:tc>
                  <a:txBody>
                    <a:bodyPr/>
                    <a:lstStyle/>
                    <a:p>
                      <a:r>
                        <a:rPr lang="en-US" sz="1400" dirty="0">
                          <a:solidFill>
                            <a:srgbClr val="996633"/>
                          </a:solidFill>
                          <a:latin typeface="Proxima Nova"/>
                        </a:rPr>
                        <a:t>Greenville</a:t>
                      </a:r>
                    </a:p>
                  </a:txBody>
                  <a:tcPr>
                    <a:lnR w="38100" cap="flat" cmpd="sng" algn="ctr">
                      <a:solidFill>
                        <a:schemeClr val="tx1"/>
                      </a:solidFill>
                      <a:prstDash val="solid"/>
                      <a:round/>
                      <a:headEnd type="none" w="med" len="med"/>
                      <a:tailEnd type="none" w="med" len="med"/>
                    </a:lnR>
                    <a:solidFill>
                      <a:schemeClr val="bg1">
                        <a:lumMod val="75000"/>
                      </a:schemeClr>
                    </a:solidFill>
                  </a:tcPr>
                </a:tc>
                <a:extLst>
                  <a:ext uri="{0D108BD9-81ED-4DB2-BD59-A6C34878D82A}">
                    <a16:rowId xmlns:a16="http://schemas.microsoft.com/office/drawing/2014/main" val="1776073364"/>
                  </a:ext>
                </a:extLst>
              </a:tr>
              <a:tr h="383409">
                <a:tc>
                  <a:txBody>
                    <a:bodyPr/>
                    <a:lstStyle/>
                    <a:p>
                      <a:r>
                        <a:rPr lang="en-US" sz="1400" dirty="0">
                          <a:solidFill>
                            <a:srgbClr val="A75248"/>
                          </a:solidFill>
                          <a:latin typeface="Proxima Nova"/>
                        </a:rPr>
                        <a:t>Lynn McEwen</a:t>
                      </a:r>
                    </a:p>
                  </a:txBody>
                  <a:tcPr>
                    <a:lnL w="38100" cap="flat" cmpd="sng" algn="ctr">
                      <a:solidFill>
                        <a:schemeClr val="tx1"/>
                      </a:solidFill>
                      <a:prstDash val="solid"/>
                      <a:round/>
                      <a:headEnd type="none" w="med" len="med"/>
                      <a:tailEnd type="none" w="med" len="med"/>
                    </a:lnL>
                    <a:solidFill>
                      <a:srgbClr val="F0F0F0"/>
                    </a:solidFill>
                  </a:tcPr>
                </a:tc>
                <a:tc>
                  <a:txBody>
                    <a:bodyPr/>
                    <a:lstStyle/>
                    <a:p>
                      <a:r>
                        <a:rPr lang="en-US" sz="1400" dirty="0">
                          <a:solidFill>
                            <a:srgbClr val="A75248"/>
                          </a:solidFill>
                          <a:latin typeface="Proxima Nova"/>
                        </a:rPr>
                        <a:t>Barnwell</a:t>
                      </a:r>
                    </a:p>
                  </a:txBody>
                  <a:tcPr>
                    <a:lnR w="38100" cap="flat" cmpd="sng" algn="ctr">
                      <a:solidFill>
                        <a:schemeClr val="tx1"/>
                      </a:solidFill>
                      <a:prstDash val="solid"/>
                      <a:round/>
                      <a:headEnd type="none" w="med" len="med"/>
                      <a:tailEnd type="none" w="med" len="med"/>
                    </a:lnR>
                    <a:solidFill>
                      <a:srgbClr val="F0F0F0"/>
                    </a:solidFill>
                  </a:tcPr>
                </a:tc>
                <a:tc>
                  <a:txBody>
                    <a:bodyPr/>
                    <a:lstStyle/>
                    <a:p>
                      <a:r>
                        <a:rPr lang="en-US" sz="1400" b="1" dirty="0">
                          <a:latin typeface="Proxima Nova"/>
                        </a:rPr>
                        <a:t>Municipalities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F0F0F0"/>
                    </a:solidFill>
                  </a:tcPr>
                </a:tc>
                <a:tc>
                  <a:txBody>
                    <a:bodyPr/>
                    <a:lstStyle/>
                    <a:p>
                      <a:r>
                        <a:rPr lang="en-US" sz="1400" dirty="0">
                          <a:solidFill>
                            <a:srgbClr val="996633"/>
                          </a:solidFill>
                          <a:latin typeface="Proxima Nova"/>
                        </a:rPr>
                        <a:t>James Bagley</a:t>
                      </a:r>
                    </a:p>
                  </a:txBody>
                  <a:tcPr>
                    <a:lnL w="38100" cap="flat" cmpd="sng" algn="ctr">
                      <a:solidFill>
                        <a:schemeClr val="tx1"/>
                      </a:solidFill>
                      <a:prstDash val="solid"/>
                      <a:round/>
                      <a:headEnd type="none" w="med" len="med"/>
                      <a:tailEnd type="none" w="med" len="med"/>
                    </a:lnL>
                    <a:solidFill>
                      <a:srgbClr val="F0F0F0"/>
                    </a:solidFill>
                  </a:tcPr>
                </a:tc>
                <a:tc>
                  <a:txBody>
                    <a:bodyPr/>
                    <a:lstStyle/>
                    <a:p>
                      <a:r>
                        <a:rPr lang="en-US" sz="1400" dirty="0">
                          <a:solidFill>
                            <a:srgbClr val="996633"/>
                          </a:solidFill>
                          <a:latin typeface="Proxima Nova"/>
                        </a:rPr>
                        <a:t>York</a:t>
                      </a:r>
                    </a:p>
                  </a:txBody>
                  <a:tcPr>
                    <a:lnR w="38100" cap="flat" cmpd="sng" algn="ctr">
                      <a:solidFill>
                        <a:schemeClr val="tx1"/>
                      </a:solidFill>
                      <a:prstDash val="solid"/>
                      <a:round/>
                      <a:headEnd type="none" w="med" len="med"/>
                      <a:tailEnd type="none" w="med" len="med"/>
                    </a:lnR>
                    <a:solidFill>
                      <a:srgbClr val="F0F0F0"/>
                    </a:solidFill>
                  </a:tcPr>
                </a:tc>
                <a:extLst>
                  <a:ext uri="{0D108BD9-81ED-4DB2-BD59-A6C34878D82A}">
                    <a16:rowId xmlns:a16="http://schemas.microsoft.com/office/drawing/2014/main" val="3921113620"/>
                  </a:ext>
                </a:extLst>
              </a:tr>
              <a:tr h="339299">
                <a:tc>
                  <a:txBody>
                    <a:bodyPr/>
                    <a:lstStyle/>
                    <a:p>
                      <a:r>
                        <a:rPr lang="en-US" sz="1400" dirty="0">
                          <a:solidFill>
                            <a:srgbClr val="A75248"/>
                          </a:solidFill>
                          <a:latin typeface="Proxima Nova"/>
                        </a:rPr>
                        <a:t>Preston Pierce</a:t>
                      </a:r>
                    </a:p>
                  </a:txBody>
                  <a:tcPr>
                    <a:lnL w="38100" cap="flat" cmpd="sng" algn="ctr">
                      <a:solidFill>
                        <a:schemeClr val="tx1"/>
                      </a:solidFill>
                      <a:prstDash val="solid"/>
                      <a:round/>
                      <a:headEnd type="none" w="med" len="med"/>
                      <a:tailEnd type="none" w="med" len="med"/>
                    </a:lnL>
                    <a:solidFill>
                      <a:srgbClr val="CAC8C8"/>
                    </a:solidFill>
                  </a:tcPr>
                </a:tc>
                <a:tc>
                  <a:txBody>
                    <a:bodyPr/>
                    <a:lstStyle/>
                    <a:p>
                      <a:r>
                        <a:rPr lang="en-US" sz="1400" dirty="0">
                          <a:solidFill>
                            <a:srgbClr val="A75248"/>
                          </a:solidFill>
                          <a:latin typeface="Proxima Nova"/>
                        </a:rPr>
                        <a:t>Oconee</a:t>
                      </a:r>
                    </a:p>
                  </a:txBody>
                  <a:tcPr>
                    <a:lnR w="38100" cap="flat" cmpd="sng" algn="ctr">
                      <a:solidFill>
                        <a:schemeClr val="tx1"/>
                      </a:solidFill>
                      <a:prstDash val="solid"/>
                      <a:round/>
                      <a:headEnd type="none" w="med" len="med"/>
                      <a:tailEnd type="none" w="med" len="med"/>
                    </a:lnR>
                    <a:solidFill>
                      <a:srgbClr val="CAC8C8"/>
                    </a:solidFill>
                  </a:tcPr>
                </a:tc>
                <a:tc>
                  <a:txBody>
                    <a:bodyPr/>
                    <a:lstStyle/>
                    <a:p>
                      <a:r>
                        <a:rPr lang="en-US" sz="1400" b="1" dirty="0">
                          <a:latin typeface="Proxima Nova"/>
                        </a:rPr>
                        <a:t>Power Generation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CAC8C8"/>
                    </a:solidFill>
                  </a:tcPr>
                </a:tc>
                <a:tc>
                  <a:txBody>
                    <a:bodyPr/>
                    <a:lstStyle/>
                    <a:p>
                      <a:r>
                        <a:rPr lang="en-US" sz="1400" dirty="0">
                          <a:solidFill>
                            <a:srgbClr val="996633"/>
                          </a:solidFill>
                          <a:latin typeface="Proxima Nova"/>
                        </a:rPr>
                        <a:t>Alan Stuart</a:t>
                      </a:r>
                    </a:p>
                  </a:txBody>
                  <a:tcPr>
                    <a:lnL w="38100" cap="flat" cmpd="sng" algn="ctr">
                      <a:solidFill>
                        <a:schemeClr val="tx1"/>
                      </a:solidFill>
                      <a:prstDash val="solid"/>
                      <a:round/>
                      <a:headEnd type="none" w="med" len="med"/>
                      <a:tailEnd type="none" w="med" len="med"/>
                    </a:lnL>
                    <a:solidFill>
                      <a:srgbClr val="CAC8C8"/>
                    </a:solidFill>
                  </a:tcPr>
                </a:tc>
                <a:tc>
                  <a:txBody>
                    <a:bodyPr/>
                    <a:lstStyle/>
                    <a:p>
                      <a:r>
                        <a:rPr lang="en-US" sz="1400" dirty="0">
                          <a:solidFill>
                            <a:srgbClr val="996633"/>
                          </a:solidFill>
                          <a:latin typeface="Proxima Nova"/>
                        </a:rPr>
                        <a:t>York</a:t>
                      </a:r>
                    </a:p>
                  </a:txBody>
                  <a:tcPr>
                    <a:lnR w="38100" cap="flat" cmpd="sng" algn="ctr">
                      <a:solidFill>
                        <a:schemeClr val="tx1"/>
                      </a:solidFill>
                      <a:prstDash val="solid"/>
                      <a:round/>
                      <a:headEnd type="none" w="med" len="med"/>
                      <a:tailEnd type="none" w="med" len="med"/>
                    </a:lnR>
                    <a:solidFill>
                      <a:srgbClr val="CAC8C8"/>
                    </a:solidFill>
                  </a:tcPr>
                </a:tc>
                <a:extLst>
                  <a:ext uri="{0D108BD9-81ED-4DB2-BD59-A6C34878D82A}">
                    <a16:rowId xmlns:a16="http://schemas.microsoft.com/office/drawing/2014/main" val="4226817048"/>
                  </a:ext>
                </a:extLst>
              </a:tr>
              <a:tr h="383409">
                <a:tc>
                  <a:txBody>
                    <a:bodyPr/>
                    <a:lstStyle/>
                    <a:p>
                      <a:r>
                        <a:rPr lang="en-US" sz="1400" dirty="0">
                          <a:solidFill>
                            <a:srgbClr val="A75248"/>
                          </a:solidFill>
                          <a:latin typeface="Proxima Nova"/>
                        </a:rPr>
                        <a:t>Scott Willett</a:t>
                      </a:r>
                    </a:p>
                  </a:txBody>
                  <a:tcPr>
                    <a:lnL w="38100" cap="flat" cmpd="sng" algn="ctr">
                      <a:solidFill>
                        <a:schemeClr val="tx1"/>
                      </a:solidFill>
                      <a:prstDash val="solid"/>
                      <a:round/>
                      <a:headEnd type="none" w="med" len="med"/>
                      <a:tailEnd type="none" w="med" len="med"/>
                    </a:lnL>
                    <a:solidFill>
                      <a:srgbClr val="F0F0F0"/>
                    </a:solidFill>
                  </a:tcPr>
                </a:tc>
                <a:tc>
                  <a:txBody>
                    <a:bodyPr/>
                    <a:lstStyle/>
                    <a:p>
                      <a:r>
                        <a:rPr lang="en-US" sz="1400" dirty="0">
                          <a:solidFill>
                            <a:srgbClr val="A75248"/>
                          </a:solidFill>
                          <a:latin typeface="Proxima Nova"/>
                        </a:rPr>
                        <a:t>Anderson</a:t>
                      </a:r>
                    </a:p>
                  </a:txBody>
                  <a:tcPr>
                    <a:lnR w="38100" cap="flat" cmpd="sng" algn="ctr">
                      <a:solidFill>
                        <a:schemeClr val="tx1"/>
                      </a:solidFill>
                      <a:prstDash val="solid"/>
                      <a:round/>
                      <a:headEnd type="none" w="med" len="med"/>
                      <a:tailEnd type="none" w="med" len="med"/>
                    </a:lnR>
                    <a:solidFill>
                      <a:srgbClr val="F0F0F0"/>
                    </a:solidFill>
                  </a:tcPr>
                </a:tc>
                <a:tc>
                  <a:txBody>
                    <a:bodyPr/>
                    <a:lstStyle/>
                    <a:p>
                      <a:r>
                        <a:rPr lang="en-US" sz="1400" b="1" dirty="0">
                          <a:latin typeface="Proxima Nova"/>
                        </a:rPr>
                        <a:t>Private Water Supplier</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F0F0F0"/>
                    </a:solidFill>
                  </a:tcPr>
                </a:tc>
                <a:tc>
                  <a:txBody>
                    <a:bodyPr/>
                    <a:lstStyle/>
                    <a:p>
                      <a:r>
                        <a:rPr lang="en-US" sz="1400" dirty="0">
                          <a:solidFill>
                            <a:srgbClr val="996633"/>
                          </a:solidFill>
                          <a:latin typeface="Proxima Nova"/>
                        </a:rPr>
                        <a:t>Brad Powers</a:t>
                      </a:r>
                    </a:p>
                  </a:txBody>
                  <a:tcPr>
                    <a:lnL w="38100" cap="flat" cmpd="sng" algn="ctr">
                      <a:solidFill>
                        <a:schemeClr val="tx1"/>
                      </a:solidFill>
                      <a:prstDash val="solid"/>
                      <a:round/>
                      <a:headEnd type="none" w="med" len="med"/>
                      <a:tailEnd type="none" w="med" len="med"/>
                    </a:lnL>
                    <a:solidFill>
                      <a:srgbClr val="F0F0F0"/>
                    </a:solidFill>
                  </a:tcPr>
                </a:tc>
                <a:tc>
                  <a:txBody>
                    <a:bodyPr/>
                    <a:lstStyle/>
                    <a:p>
                      <a:r>
                        <a:rPr lang="en-US" sz="1400" dirty="0">
                          <a:solidFill>
                            <a:srgbClr val="996633"/>
                          </a:solidFill>
                          <a:latin typeface="Proxima Nova"/>
                        </a:rPr>
                        <a:t>Spartanburg</a:t>
                      </a:r>
                    </a:p>
                  </a:txBody>
                  <a:tcPr>
                    <a:lnR w="38100" cap="flat" cmpd="sng" algn="ctr">
                      <a:solidFill>
                        <a:schemeClr val="tx1"/>
                      </a:solidFill>
                      <a:prstDash val="solid"/>
                      <a:round/>
                      <a:headEnd type="none" w="med" len="med"/>
                      <a:tailEnd type="none" w="med" len="med"/>
                    </a:lnR>
                    <a:solidFill>
                      <a:srgbClr val="F0F0F0"/>
                    </a:solidFill>
                  </a:tcPr>
                </a:tc>
                <a:extLst>
                  <a:ext uri="{0D108BD9-81ED-4DB2-BD59-A6C34878D82A}">
                    <a16:rowId xmlns:a16="http://schemas.microsoft.com/office/drawing/2014/main" val="2691058083"/>
                  </a:ext>
                </a:extLst>
              </a:tr>
              <a:tr h="383409">
                <a:tc>
                  <a:txBody>
                    <a:bodyPr/>
                    <a:lstStyle/>
                    <a:p>
                      <a:r>
                        <a:rPr lang="en-US" sz="1400" dirty="0">
                          <a:solidFill>
                            <a:srgbClr val="A75248"/>
                          </a:solidFill>
                          <a:latin typeface="Proxima Nova"/>
                        </a:rPr>
                        <a:t>Chris Rasco</a:t>
                      </a:r>
                    </a:p>
                  </a:txBody>
                  <a:tcPr>
                    <a:lnL w="38100" cap="flat" cmpd="sng" algn="ctr">
                      <a:solidFill>
                        <a:schemeClr val="tx1"/>
                      </a:solidFill>
                      <a:prstDash val="solid"/>
                      <a:round/>
                      <a:headEnd type="none" w="med" len="med"/>
                      <a:tailEnd type="none" w="med" len="med"/>
                    </a:lnL>
                    <a:solidFill>
                      <a:srgbClr val="CAC8C8"/>
                    </a:solidFill>
                  </a:tcPr>
                </a:tc>
                <a:tc>
                  <a:txBody>
                    <a:bodyPr/>
                    <a:lstStyle/>
                    <a:p>
                      <a:r>
                        <a:rPr lang="en-US" sz="1400" dirty="0">
                          <a:solidFill>
                            <a:srgbClr val="A75248"/>
                          </a:solidFill>
                          <a:latin typeface="Proxima Nova"/>
                        </a:rPr>
                        <a:t>Anderson</a:t>
                      </a:r>
                    </a:p>
                  </a:txBody>
                  <a:tcPr>
                    <a:lnR w="38100" cap="flat" cmpd="sng" algn="ctr">
                      <a:solidFill>
                        <a:schemeClr val="tx1"/>
                      </a:solidFill>
                      <a:prstDash val="solid"/>
                      <a:round/>
                      <a:headEnd type="none" w="med" len="med"/>
                      <a:tailEnd type="none" w="med" len="med"/>
                    </a:lnR>
                    <a:solidFill>
                      <a:srgbClr val="CAC8C8"/>
                    </a:solidFill>
                  </a:tcPr>
                </a:tc>
                <a:tc>
                  <a:txBody>
                    <a:bodyPr/>
                    <a:lstStyle/>
                    <a:p>
                      <a:r>
                        <a:rPr lang="en-US" sz="1400" b="1" dirty="0">
                          <a:latin typeface="Proxima Nova"/>
                        </a:rPr>
                        <a:t>Public Service District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CAC8C8"/>
                    </a:solidFill>
                  </a:tcPr>
                </a:tc>
                <a:tc>
                  <a:txBody>
                    <a:bodyPr/>
                    <a:lstStyle/>
                    <a:p>
                      <a:r>
                        <a:rPr lang="en-US" sz="1400" dirty="0">
                          <a:solidFill>
                            <a:srgbClr val="996633"/>
                          </a:solidFill>
                          <a:latin typeface="Proxima Nova"/>
                        </a:rPr>
                        <a:t>Vacant</a:t>
                      </a:r>
                    </a:p>
                  </a:txBody>
                  <a:tcPr>
                    <a:lnL w="38100" cap="flat" cmpd="sng" algn="ctr">
                      <a:solidFill>
                        <a:schemeClr val="tx1"/>
                      </a:solidFill>
                      <a:prstDash val="solid"/>
                      <a:round/>
                      <a:headEnd type="none" w="med" len="med"/>
                      <a:tailEnd type="none" w="med" len="med"/>
                    </a:lnL>
                    <a:solidFill>
                      <a:srgbClr val="F7F999"/>
                    </a:solidFill>
                  </a:tcPr>
                </a:tc>
                <a:tc>
                  <a:txBody>
                    <a:bodyPr/>
                    <a:lstStyle/>
                    <a:p>
                      <a:endParaRPr lang="en-US" sz="1400" dirty="0">
                        <a:solidFill>
                          <a:srgbClr val="996633"/>
                        </a:solidFill>
                        <a:latin typeface="Proxima Nova"/>
                      </a:endParaRPr>
                    </a:p>
                  </a:txBody>
                  <a:tcPr>
                    <a:lnR w="38100" cap="flat" cmpd="sng" algn="ctr">
                      <a:solidFill>
                        <a:schemeClr val="tx1"/>
                      </a:solidFill>
                      <a:prstDash val="solid"/>
                      <a:round/>
                      <a:headEnd type="none" w="med" len="med"/>
                      <a:tailEnd type="none" w="med" len="med"/>
                    </a:lnR>
                    <a:solidFill>
                      <a:srgbClr val="F7F999"/>
                    </a:solidFill>
                  </a:tcPr>
                </a:tc>
                <a:extLst>
                  <a:ext uri="{0D108BD9-81ED-4DB2-BD59-A6C34878D82A}">
                    <a16:rowId xmlns:a16="http://schemas.microsoft.com/office/drawing/2014/main" val="1737465233"/>
                  </a:ext>
                </a:extLst>
              </a:tr>
              <a:tr h="383409">
                <a:tc>
                  <a:txBody>
                    <a:bodyPr/>
                    <a:lstStyle/>
                    <a:p>
                      <a:r>
                        <a:rPr lang="en-US" sz="1400" dirty="0">
                          <a:solidFill>
                            <a:srgbClr val="A75248"/>
                          </a:solidFill>
                          <a:latin typeface="Proxima Nova"/>
                        </a:rPr>
                        <a:t>Rick Green</a:t>
                      </a:r>
                    </a:p>
                  </a:txBody>
                  <a:tcPr>
                    <a:lnL w="38100" cap="flat" cmpd="sng" algn="ctr">
                      <a:solidFill>
                        <a:schemeClr val="tx1"/>
                      </a:solidFill>
                      <a:prstDash val="solid"/>
                      <a:round/>
                      <a:headEnd type="none" w="med" len="med"/>
                      <a:tailEnd type="none" w="med" len="med"/>
                    </a:lnL>
                    <a:solidFill>
                      <a:srgbClr val="F0F0F0"/>
                    </a:solidFill>
                  </a:tcPr>
                </a:tc>
                <a:tc>
                  <a:txBody>
                    <a:bodyPr/>
                    <a:lstStyle/>
                    <a:p>
                      <a:r>
                        <a:rPr lang="en-US" sz="1400" dirty="0">
                          <a:solidFill>
                            <a:srgbClr val="A75248"/>
                          </a:solidFill>
                          <a:latin typeface="Proxima Nova"/>
                        </a:rPr>
                        <a:t>Edgefield</a:t>
                      </a:r>
                    </a:p>
                  </a:txBody>
                  <a:tcPr>
                    <a:lnR w="38100" cap="flat" cmpd="sng" algn="ctr">
                      <a:solidFill>
                        <a:schemeClr val="tx1"/>
                      </a:solidFill>
                      <a:prstDash val="solid"/>
                      <a:round/>
                      <a:headEnd type="none" w="med" len="med"/>
                      <a:tailEnd type="none" w="med" len="med"/>
                    </a:lnR>
                    <a:solidFill>
                      <a:srgbClr val="F0F0F0"/>
                    </a:solidFill>
                  </a:tcPr>
                </a:tc>
                <a:tc>
                  <a:txBody>
                    <a:bodyPr/>
                    <a:lstStyle/>
                    <a:p>
                      <a:r>
                        <a:rPr lang="en-US" sz="1400" b="1" dirty="0">
                          <a:latin typeface="Proxima Nova"/>
                        </a:rPr>
                        <a:t>Reg. Council of Government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F0F0F0"/>
                    </a:solidFill>
                  </a:tcPr>
                </a:tc>
                <a:tc>
                  <a:txBody>
                    <a:bodyPr/>
                    <a:lstStyle/>
                    <a:p>
                      <a:r>
                        <a:rPr lang="en-US" sz="1400" dirty="0">
                          <a:solidFill>
                            <a:srgbClr val="996633"/>
                          </a:solidFill>
                          <a:latin typeface="Proxima Nova"/>
                        </a:rPr>
                        <a:t>Gregory Sprouse</a:t>
                      </a:r>
                    </a:p>
                  </a:txBody>
                  <a:tcPr>
                    <a:lnL w="38100" cap="flat" cmpd="sng" algn="ctr">
                      <a:solidFill>
                        <a:schemeClr val="tx1"/>
                      </a:solidFill>
                      <a:prstDash val="solid"/>
                      <a:round/>
                      <a:headEnd type="none" w="med" len="med"/>
                      <a:tailEnd type="none" w="med" len="med"/>
                    </a:lnL>
                    <a:solidFill>
                      <a:srgbClr val="F0F0F0"/>
                    </a:solidFill>
                  </a:tcPr>
                </a:tc>
                <a:tc>
                  <a:txBody>
                    <a:bodyPr/>
                    <a:lstStyle/>
                    <a:p>
                      <a:r>
                        <a:rPr lang="en-US" sz="1400" dirty="0">
                          <a:solidFill>
                            <a:srgbClr val="996633"/>
                          </a:solidFill>
                          <a:latin typeface="Proxima Nova"/>
                        </a:rPr>
                        <a:t>Richland</a:t>
                      </a:r>
                    </a:p>
                  </a:txBody>
                  <a:tcPr>
                    <a:lnR w="38100" cap="flat" cmpd="sng" algn="ctr">
                      <a:solidFill>
                        <a:schemeClr val="tx1"/>
                      </a:solidFill>
                      <a:prstDash val="solid"/>
                      <a:round/>
                      <a:headEnd type="none" w="med" len="med"/>
                      <a:tailEnd type="none" w="med" len="med"/>
                    </a:lnR>
                    <a:solidFill>
                      <a:srgbClr val="F0F0F0"/>
                    </a:solidFill>
                  </a:tcPr>
                </a:tc>
                <a:extLst>
                  <a:ext uri="{0D108BD9-81ED-4DB2-BD59-A6C34878D82A}">
                    <a16:rowId xmlns:a16="http://schemas.microsoft.com/office/drawing/2014/main" val="2035996922"/>
                  </a:ext>
                </a:extLst>
              </a:tr>
              <a:tr h="383409">
                <a:tc>
                  <a:txBody>
                    <a:bodyPr/>
                    <a:lstStyle/>
                    <a:p>
                      <a:r>
                        <a:rPr lang="en-US" sz="1400" dirty="0">
                          <a:solidFill>
                            <a:srgbClr val="A75248"/>
                          </a:solidFill>
                          <a:latin typeface="Proxima Nova"/>
                        </a:rPr>
                        <a:t>Yvonne Kling</a:t>
                      </a:r>
                    </a:p>
                  </a:txBody>
                  <a:tcPr>
                    <a:lnL w="38100" cap="flat" cmpd="sng" algn="ctr">
                      <a:solidFill>
                        <a:schemeClr val="tx1"/>
                      </a:solidFill>
                      <a:prstDash val="solid"/>
                      <a:round/>
                      <a:headEnd type="none" w="med" len="med"/>
                      <a:tailEnd type="none" w="med" len="med"/>
                    </a:lnL>
                    <a:solidFill>
                      <a:srgbClr val="CAC8C8"/>
                    </a:solidFill>
                  </a:tcPr>
                </a:tc>
                <a:tc>
                  <a:txBody>
                    <a:bodyPr/>
                    <a:lstStyle/>
                    <a:p>
                      <a:r>
                        <a:rPr lang="en-US" sz="1400" dirty="0">
                          <a:solidFill>
                            <a:srgbClr val="A75248"/>
                          </a:solidFill>
                          <a:latin typeface="Proxima Nova"/>
                        </a:rPr>
                        <a:t>Aiken</a:t>
                      </a:r>
                    </a:p>
                  </a:txBody>
                  <a:tcPr>
                    <a:lnR w="38100" cap="flat" cmpd="sng" algn="ctr">
                      <a:solidFill>
                        <a:schemeClr val="tx1"/>
                      </a:solidFill>
                      <a:prstDash val="solid"/>
                      <a:round/>
                      <a:headEnd type="none" w="med" len="med"/>
                      <a:tailEnd type="none" w="med" len="med"/>
                    </a:lnR>
                    <a:solidFill>
                      <a:srgbClr val="CAC8C8"/>
                    </a:solidFill>
                  </a:tcPr>
                </a:tc>
                <a:tc>
                  <a:txBody>
                    <a:bodyPr/>
                    <a:lstStyle/>
                    <a:p>
                      <a:r>
                        <a:rPr lang="en-US" sz="1400" b="1" dirty="0">
                          <a:latin typeface="Proxima Nova"/>
                        </a:rPr>
                        <a:t>Soil and Water Conservation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CAC8C8"/>
                    </a:solidFill>
                  </a:tcPr>
                </a:tc>
                <a:tc>
                  <a:txBody>
                    <a:bodyPr/>
                    <a:lstStyle/>
                    <a:p>
                      <a:r>
                        <a:rPr lang="en-US" sz="1400" dirty="0">
                          <a:solidFill>
                            <a:srgbClr val="996633"/>
                          </a:solidFill>
                          <a:latin typeface="Proxima Nova"/>
                        </a:rPr>
                        <a:t>John Rivers</a:t>
                      </a:r>
                    </a:p>
                  </a:txBody>
                  <a:tcPr>
                    <a:lnL w="38100" cap="flat" cmpd="sng" algn="ctr">
                      <a:solidFill>
                        <a:schemeClr val="tx1"/>
                      </a:solidFill>
                      <a:prstDash val="solid"/>
                      <a:round/>
                      <a:headEnd type="none" w="med" len="med"/>
                      <a:tailEnd type="none" w="med" len="med"/>
                    </a:lnL>
                    <a:solidFill>
                      <a:srgbClr val="CAC8C8"/>
                    </a:solidFill>
                  </a:tcPr>
                </a:tc>
                <a:tc>
                  <a:txBody>
                    <a:bodyPr/>
                    <a:lstStyle/>
                    <a:p>
                      <a:r>
                        <a:rPr lang="en-US" sz="1400" dirty="0">
                          <a:solidFill>
                            <a:srgbClr val="996633"/>
                          </a:solidFill>
                          <a:latin typeface="Proxima Nova"/>
                        </a:rPr>
                        <a:t>Sumter</a:t>
                      </a:r>
                    </a:p>
                  </a:txBody>
                  <a:tcPr>
                    <a:lnR w="38100" cap="flat" cmpd="sng" algn="ctr">
                      <a:solidFill>
                        <a:schemeClr val="tx1"/>
                      </a:solidFill>
                      <a:prstDash val="solid"/>
                      <a:round/>
                      <a:headEnd type="none" w="med" len="med"/>
                      <a:tailEnd type="none" w="med" len="med"/>
                    </a:lnR>
                    <a:solidFill>
                      <a:srgbClr val="CAC8C8"/>
                    </a:solidFill>
                  </a:tcPr>
                </a:tc>
                <a:extLst>
                  <a:ext uri="{0D108BD9-81ED-4DB2-BD59-A6C34878D82A}">
                    <a16:rowId xmlns:a16="http://schemas.microsoft.com/office/drawing/2014/main" val="1509837144"/>
                  </a:ext>
                </a:extLst>
              </a:tr>
              <a:tr h="383409">
                <a:tc>
                  <a:txBody>
                    <a:bodyPr/>
                    <a:lstStyle/>
                    <a:p>
                      <a:r>
                        <a:rPr lang="en-US" sz="1400" dirty="0">
                          <a:solidFill>
                            <a:srgbClr val="A75248"/>
                          </a:solidFill>
                          <a:latin typeface="Proxima Nova" panose="02000506030000020004"/>
                        </a:rPr>
                        <a:t>Brian Chemsak</a:t>
                      </a:r>
                    </a:p>
                  </a:txBody>
                  <a:tcP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0F0F0"/>
                    </a:solidFill>
                  </a:tcPr>
                </a:tc>
                <a:tc>
                  <a:txBody>
                    <a:bodyPr/>
                    <a:lstStyle/>
                    <a:p>
                      <a:r>
                        <a:rPr lang="en-US" sz="1400" dirty="0">
                          <a:solidFill>
                            <a:srgbClr val="A75248"/>
                          </a:solidFill>
                          <a:latin typeface="Proxima Nova" panose="02000506030000020004"/>
                        </a:rPr>
                        <a:t>Beaufort</a:t>
                      </a:r>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0F0F0"/>
                    </a:solidFill>
                  </a:tcPr>
                </a:tc>
                <a:tc>
                  <a:txBody>
                    <a:bodyPr/>
                    <a:lstStyle/>
                    <a:p>
                      <a:r>
                        <a:rPr lang="en-US" sz="1400" b="1" dirty="0">
                          <a:latin typeface="Proxima Nova" panose="02000506030000020004"/>
                        </a:rPr>
                        <a:t>Special Purpose District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0F0F0"/>
                    </a:solidFill>
                  </a:tcPr>
                </a:tc>
                <a:tc>
                  <a:txBody>
                    <a:bodyPr/>
                    <a:lstStyle/>
                    <a:p>
                      <a:r>
                        <a:rPr lang="en-US" sz="1400" dirty="0">
                          <a:solidFill>
                            <a:srgbClr val="996633"/>
                          </a:solidFill>
                          <a:latin typeface="Proxima Nova" panose="02000506030000020004"/>
                        </a:rPr>
                        <a:t>Fred Castles</a:t>
                      </a:r>
                    </a:p>
                  </a:txBody>
                  <a:tcP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0F0F0"/>
                    </a:solidFill>
                  </a:tcPr>
                </a:tc>
                <a:tc>
                  <a:txBody>
                    <a:bodyPr/>
                    <a:lstStyle/>
                    <a:p>
                      <a:r>
                        <a:rPr lang="en-US" sz="1400" dirty="0">
                          <a:solidFill>
                            <a:srgbClr val="996633"/>
                          </a:solidFill>
                          <a:latin typeface="Proxima Nova"/>
                        </a:rPr>
                        <a:t>Chester</a:t>
                      </a:r>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0F0F0"/>
                    </a:solidFill>
                  </a:tcPr>
                </a:tc>
                <a:extLst>
                  <a:ext uri="{0D108BD9-81ED-4DB2-BD59-A6C34878D82A}">
                    <a16:rowId xmlns:a16="http://schemas.microsoft.com/office/drawing/2014/main" val="1862654503"/>
                  </a:ext>
                </a:extLst>
              </a:tr>
            </a:tbl>
          </a:graphicData>
        </a:graphic>
      </p:graphicFrame>
      <p:pic>
        <p:nvPicPr>
          <p:cNvPr id="7" name="Picture 6">
            <a:extLst>
              <a:ext uri="{FF2B5EF4-FFF2-40B4-BE49-F238E27FC236}">
                <a16:creationId xmlns:a16="http://schemas.microsoft.com/office/drawing/2014/main" id="{062A35FD-BDD3-BB1C-65D5-718EBF6A9A3E}"/>
              </a:ext>
            </a:extLst>
          </p:cNvPr>
          <p:cNvPicPr>
            <a:picLocks noChangeAspect="1"/>
          </p:cNvPicPr>
          <p:nvPr/>
        </p:nvPicPr>
        <p:blipFill>
          <a:blip r:embed="rId5"/>
          <a:srcRect l="8044"/>
          <a:stretch/>
        </p:blipFill>
        <p:spPr>
          <a:xfrm>
            <a:off x="9397878" y="116615"/>
            <a:ext cx="2960118" cy="1902184"/>
          </a:xfrm>
          <a:prstGeom prst="rect">
            <a:avLst/>
          </a:prstGeom>
        </p:spPr>
      </p:pic>
      <p:sp>
        <p:nvSpPr>
          <p:cNvPr id="5" name="TextBox 4">
            <a:extLst>
              <a:ext uri="{FF2B5EF4-FFF2-40B4-BE49-F238E27FC236}">
                <a16:creationId xmlns:a16="http://schemas.microsoft.com/office/drawing/2014/main" id="{EA0307A0-2FA8-39DD-4B5E-18D89AEDE920}"/>
              </a:ext>
            </a:extLst>
          </p:cNvPr>
          <p:cNvSpPr txBox="1"/>
          <p:nvPr/>
        </p:nvSpPr>
        <p:spPr>
          <a:xfrm>
            <a:off x="-21664" y="4510007"/>
            <a:ext cx="2133264" cy="1200329"/>
          </a:xfrm>
          <a:prstGeom prst="rect">
            <a:avLst/>
          </a:prstGeom>
          <a:noFill/>
        </p:spPr>
        <p:txBody>
          <a:bodyPr wrap="square">
            <a:spAutoFit/>
          </a:bodyPr>
          <a:lstStyle/>
          <a:p>
            <a:r>
              <a:rPr lang="en-US" dirty="0"/>
              <a:t>*11 River Basin Council members on the DRC.   </a:t>
            </a:r>
          </a:p>
          <a:p>
            <a:r>
              <a:rPr lang="en-US" dirty="0"/>
              <a:t>                                            </a:t>
            </a:r>
          </a:p>
        </p:txBody>
      </p:sp>
    </p:spTree>
    <p:extLst>
      <p:ext uri="{BB962C8B-B14F-4D97-AF65-F5344CB8AC3E}">
        <p14:creationId xmlns:p14="http://schemas.microsoft.com/office/powerpoint/2010/main" val="3557428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55D7FA-6E28-3024-50D6-2A5BC53BB5F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1BEBFA8-B8AA-E9A9-E605-0555AA929621}"/>
              </a:ext>
            </a:extLst>
          </p:cNvPr>
          <p:cNvPicPr>
            <a:picLocks noChangeAspect="1"/>
          </p:cNvPicPr>
          <p:nvPr/>
        </p:nvPicPr>
        <p:blipFill>
          <a:blip r:embed="rId3"/>
          <a:stretch>
            <a:fillRect/>
          </a:stretch>
        </p:blipFill>
        <p:spPr>
          <a:xfrm>
            <a:off x="9351391" y="-32133"/>
            <a:ext cx="2840610" cy="1758473"/>
          </a:xfrm>
          <a:prstGeom prst="rect">
            <a:avLst/>
          </a:prstGeom>
        </p:spPr>
      </p:pic>
      <p:pic>
        <p:nvPicPr>
          <p:cNvPr id="12" name="Picture 11">
            <a:extLst>
              <a:ext uri="{FF2B5EF4-FFF2-40B4-BE49-F238E27FC236}">
                <a16:creationId xmlns:a16="http://schemas.microsoft.com/office/drawing/2014/main" id="{5A2CD606-B3AE-3FDD-FE63-4BB72CF703BC}"/>
              </a:ext>
            </a:extLst>
          </p:cNvPr>
          <p:cNvPicPr>
            <a:picLocks noChangeAspect="1"/>
          </p:cNvPicPr>
          <p:nvPr/>
        </p:nvPicPr>
        <p:blipFill>
          <a:blip r:embed="rId4"/>
          <a:stretch>
            <a:fillRect/>
          </a:stretch>
        </p:blipFill>
        <p:spPr>
          <a:xfrm>
            <a:off x="9967686" y="6427697"/>
            <a:ext cx="2142284" cy="320856"/>
          </a:xfrm>
          <a:prstGeom prst="rect">
            <a:avLst/>
          </a:prstGeom>
        </p:spPr>
      </p:pic>
      <p:graphicFrame>
        <p:nvGraphicFramePr>
          <p:cNvPr id="2" name="Table 1">
            <a:extLst>
              <a:ext uri="{FF2B5EF4-FFF2-40B4-BE49-F238E27FC236}">
                <a16:creationId xmlns:a16="http://schemas.microsoft.com/office/drawing/2014/main" id="{F5954A50-28CA-B97D-309C-A47FE793A5D1}"/>
              </a:ext>
            </a:extLst>
          </p:cNvPr>
          <p:cNvGraphicFramePr>
            <a:graphicFrameLocks noGrp="1"/>
          </p:cNvGraphicFramePr>
          <p:nvPr/>
        </p:nvGraphicFramePr>
        <p:xfrm>
          <a:off x="2526384" y="12918"/>
          <a:ext cx="7012902" cy="6809415"/>
        </p:xfrm>
        <a:graphic>
          <a:graphicData uri="http://schemas.openxmlformats.org/drawingml/2006/table">
            <a:tbl>
              <a:tblPr firstRow="1" bandRow="1">
                <a:tableStyleId>{5C22544A-7EE6-4342-B048-85BDC9FD1C3A}</a:tableStyleId>
              </a:tblPr>
              <a:tblGrid>
                <a:gridCol w="1205357">
                  <a:extLst>
                    <a:ext uri="{9D8B030D-6E8A-4147-A177-3AD203B41FA5}">
                      <a16:colId xmlns:a16="http://schemas.microsoft.com/office/drawing/2014/main" val="1925671303"/>
                    </a:ext>
                  </a:extLst>
                </a:gridCol>
                <a:gridCol w="1236185">
                  <a:extLst>
                    <a:ext uri="{9D8B030D-6E8A-4147-A177-3AD203B41FA5}">
                      <a16:colId xmlns:a16="http://schemas.microsoft.com/office/drawing/2014/main" val="3845794504"/>
                    </a:ext>
                  </a:extLst>
                </a:gridCol>
                <a:gridCol w="1762388">
                  <a:extLst>
                    <a:ext uri="{9D8B030D-6E8A-4147-A177-3AD203B41FA5}">
                      <a16:colId xmlns:a16="http://schemas.microsoft.com/office/drawing/2014/main" val="3235062596"/>
                    </a:ext>
                  </a:extLst>
                </a:gridCol>
                <a:gridCol w="1589772">
                  <a:extLst>
                    <a:ext uri="{9D8B030D-6E8A-4147-A177-3AD203B41FA5}">
                      <a16:colId xmlns:a16="http://schemas.microsoft.com/office/drawing/2014/main" val="3457794997"/>
                    </a:ext>
                  </a:extLst>
                </a:gridCol>
                <a:gridCol w="1219200">
                  <a:extLst>
                    <a:ext uri="{9D8B030D-6E8A-4147-A177-3AD203B41FA5}">
                      <a16:colId xmlns:a16="http://schemas.microsoft.com/office/drawing/2014/main" val="2176405138"/>
                    </a:ext>
                  </a:extLst>
                </a:gridCol>
              </a:tblGrid>
              <a:tr h="298164">
                <a:tc gridSpan="5">
                  <a:txBody>
                    <a:bodyPr/>
                    <a:lstStyle/>
                    <a:p>
                      <a:r>
                        <a:rPr lang="en-US" sz="1600" dirty="0">
                          <a:solidFill>
                            <a:schemeClr val="tx1"/>
                          </a:solidFill>
                          <a:latin typeface="Proxima Nova"/>
                        </a:rPr>
                        <a:t>Local Drought Response Committee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sz="1600" dirty="0">
                        <a:latin typeface="Proxima Nova"/>
                      </a:endParaRPr>
                    </a:p>
                  </a:txBody>
                  <a:tcPr/>
                </a:tc>
                <a:tc hMerge="1">
                  <a:txBody>
                    <a:bodyPr/>
                    <a:lstStyle/>
                    <a:p>
                      <a:endParaRPr lang="en-US"/>
                    </a:p>
                  </a:txBody>
                  <a:tcPr/>
                </a:tc>
                <a:extLst>
                  <a:ext uri="{0D108BD9-81ED-4DB2-BD59-A6C34878D82A}">
                    <a16:rowId xmlns:a16="http://schemas.microsoft.com/office/drawing/2014/main" val="1527768858"/>
                  </a:ext>
                </a:extLst>
              </a:tr>
              <a:tr h="660468">
                <a:tc gridSpan="2">
                  <a:txBody>
                    <a:bodyPr/>
                    <a:lstStyle/>
                    <a:p>
                      <a:r>
                        <a:rPr lang="en-US" sz="1400" b="1" dirty="0">
                          <a:solidFill>
                            <a:schemeClr val="tx1"/>
                          </a:solidFill>
                          <a:latin typeface="Proxima Nova"/>
                        </a:rPr>
                        <a:t>Southern </a:t>
                      </a:r>
                    </a:p>
                    <a:p>
                      <a:r>
                        <a:rPr lang="en-US" sz="1400" b="1" dirty="0">
                          <a:solidFill>
                            <a:schemeClr val="tx1"/>
                          </a:solidFill>
                          <a:latin typeface="Proxima Nova"/>
                        </a:rPr>
                        <a:t>ACE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1748F"/>
                    </a:solidFill>
                  </a:tcPr>
                </a:tc>
                <a:tc hMerge="1">
                  <a:txBody>
                    <a:bodyPr/>
                    <a:lstStyle/>
                    <a:p>
                      <a:endParaRPr lang="en-US"/>
                    </a:p>
                  </a:txBody>
                  <a:tcPr/>
                </a:tc>
                <a:tc>
                  <a:txBody>
                    <a:bodyPr/>
                    <a:lstStyle/>
                    <a:p>
                      <a:r>
                        <a:rPr lang="en-US" sz="1400" b="1" dirty="0">
                          <a:latin typeface="Proxima Nova"/>
                        </a:rPr>
                        <a:t>Group</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r>
                        <a:rPr lang="en-US" sz="1400" b="1" dirty="0">
                          <a:latin typeface="Proxima Nova"/>
                        </a:rPr>
                        <a:t>Northeast</a:t>
                      </a:r>
                    </a:p>
                    <a:p>
                      <a:r>
                        <a:rPr lang="en-US" sz="1400" b="1" dirty="0">
                          <a:latin typeface="Proxima Nova"/>
                        </a:rPr>
                        <a:t>Pee Dee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en-US"/>
                    </a:p>
                  </a:txBody>
                  <a:tcPr/>
                </a:tc>
                <a:extLst>
                  <a:ext uri="{0D108BD9-81ED-4DB2-BD59-A6C34878D82A}">
                    <a16:rowId xmlns:a16="http://schemas.microsoft.com/office/drawing/2014/main" val="2810937642"/>
                  </a:ext>
                </a:extLst>
              </a:tr>
              <a:tr h="383409">
                <a:tc>
                  <a:txBody>
                    <a:bodyPr/>
                    <a:lstStyle/>
                    <a:p>
                      <a:r>
                        <a:rPr lang="en-US" sz="1400" dirty="0">
                          <a:latin typeface="Proxima Nova"/>
                        </a:rPr>
                        <a:t>Landrum Weathers</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bg1">
                        <a:lumMod val="75000"/>
                      </a:schemeClr>
                    </a:solidFill>
                  </a:tcPr>
                </a:tc>
                <a:tc>
                  <a:txBody>
                    <a:bodyPr/>
                    <a:lstStyle/>
                    <a:p>
                      <a:r>
                        <a:rPr lang="en-US" sz="1400" dirty="0">
                          <a:latin typeface="Proxima Nova"/>
                        </a:rPr>
                        <a:t>Orangeburg</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bg1">
                        <a:lumMod val="75000"/>
                      </a:schemeClr>
                    </a:solidFill>
                  </a:tcPr>
                </a:tc>
                <a:tc>
                  <a:txBody>
                    <a:bodyPr/>
                    <a:lstStyle/>
                    <a:p>
                      <a:r>
                        <a:rPr lang="en-US" sz="1400" b="1" dirty="0">
                          <a:latin typeface="Proxima Nova"/>
                        </a:rPr>
                        <a:t>Agriculture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bg1">
                        <a:lumMod val="75000"/>
                      </a:schemeClr>
                    </a:solidFill>
                  </a:tcPr>
                </a:tc>
                <a:tc>
                  <a:txBody>
                    <a:bodyPr/>
                    <a:lstStyle/>
                    <a:p>
                      <a:r>
                        <a:rPr lang="en-US" sz="1400" dirty="0">
                          <a:solidFill>
                            <a:schemeClr val="accent5"/>
                          </a:solidFill>
                          <a:latin typeface="Proxima Nova"/>
                        </a:rPr>
                        <a:t>Caleb Miller</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bg1">
                        <a:lumMod val="75000"/>
                      </a:schemeClr>
                    </a:solidFill>
                  </a:tcPr>
                </a:tc>
                <a:tc>
                  <a:txBody>
                    <a:bodyPr/>
                    <a:lstStyle/>
                    <a:p>
                      <a:r>
                        <a:rPr lang="en-US" sz="1400" dirty="0">
                          <a:solidFill>
                            <a:schemeClr val="accent5"/>
                          </a:solidFill>
                          <a:latin typeface="Proxima Nova"/>
                        </a:rPr>
                        <a:t>Dillon</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bg1">
                        <a:lumMod val="75000"/>
                      </a:schemeClr>
                    </a:solidFill>
                  </a:tcPr>
                </a:tc>
                <a:extLst>
                  <a:ext uri="{0D108BD9-81ED-4DB2-BD59-A6C34878D82A}">
                    <a16:rowId xmlns:a16="http://schemas.microsoft.com/office/drawing/2014/main" val="1405505102"/>
                  </a:ext>
                </a:extLst>
              </a:tr>
              <a:tr h="508458">
                <a:tc>
                  <a:txBody>
                    <a:bodyPr/>
                    <a:lstStyle/>
                    <a:p>
                      <a:r>
                        <a:rPr lang="en-US" sz="1400" dirty="0">
                          <a:latin typeface="Proxima Nova"/>
                        </a:rPr>
                        <a:t>Jason Thompson</a:t>
                      </a:r>
                    </a:p>
                  </a:txBody>
                  <a:tcPr>
                    <a:lnL w="38100" cap="flat" cmpd="sng" algn="ctr">
                      <a:solidFill>
                        <a:schemeClr val="tx1"/>
                      </a:solidFill>
                      <a:prstDash val="solid"/>
                      <a:round/>
                      <a:headEnd type="none" w="med" len="med"/>
                      <a:tailEnd type="none" w="med" len="med"/>
                    </a:lnL>
                    <a:solidFill>
                      <a:schemeClr val="bg1">
                        <a:lumMod val="95000"/>
                      </a:schemeClr>
                    </a:solidFill>
                  </a:tcPr>
                </a:tc>
                <a:tc>
                  <a:txBody>
                    <a:bodyPr/>
                    <a:lstStyle/>
                    <a:p>
                      <a:r>
                        <a:rPr lang="en-US" sz="1400" dirty="0">
                          <a:latin typeface="Proxima Nova"/>
                        </a:rPr>
                        <a:t>Charleston</a:t>
                      </a:r>
                    </a:p>
                  </a:txBody>
                  <a:tcPr>
                    <a:lnR w="38100" cap="flat" cmpd="sng" algn="ctr">
                      <a:solidFill>
                        <a:schemeClr val="tx1"/>
                      </a:solidFill>
                      <a:prstDash val="solid"/>
                      <a:round/>
                      <a:headEnd type="none" w="med" len="med"/>
                      <a:tailEnd type="none" w="med" len="med"/>
                    </a:lnR>
                    <a:solidFill>
                      <a:schemeClr val="bg1">
                        <a:lumMod val="95000"/>
                      </a:schemeClr>
                    </a:solidFill>
                  </a:tcPr>
                </a:tc>
                <a:tc>
                  <a:txBody>
                    <a:bodyPr/>
                    <a:lstStyle/>
                    <a:p>
                      <a:r>
                        <a:rPr lang="en-US" sz="1400" b="1" dirty="0">
                          <a:latin typeface="Proxima Nova"/>
                        </a:rPr>
                        <a:t>Comm of Public Works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lumMod val="95000"/>
                      </a:schemeClr>
                    </a:solidFill>
                  </a:tcPr>
                </a:tc>
                <a:tc>
                  <a:txBody>
                    <a:bodyPr/>
                    <a:lstStyle/>
                    <a:p>
                      <a:r>
                        <a:rPr lang="en-US" sz="1400" dirty="0">
                          <a:solidFill>
                            <a:schemeClr val="accent5"/>
                          </a:solidFill>
                          <a:latin typeface="Proxima Nova"/>
                        </a:rPr>
                        <a:t>Vacant</a:t>
                      </a:r>
                    </a:p>
                  </a:txBody>
                  <a:tcPr>
                    <a:lnL w="38100" cap="flat" cmpd="sng" algn="ctr">
                      <a:solidFill>
                        <a:schemeClr val="tx1"/>
                      </a:solidFill>
                      <a:prstDash val="solid"/>
                      <a:round/>
                      <a:headEnd type="none" w="med" len="med"/>
                      <a:tailEnd type="none" w="med" len="med"/>
                    </a:lnL>
                    <a:solidFill>
                      <a:srgbClr val="F7F999"/>
                    </a:solidFill>
                  </a:tcPr>
                </a:tc>
                <a:tc>
                  <a:txBody>
                    <a:bodyPr/>
                    <a:lstStyle/>
                    <a:p>
                      <a:endParaRPr lang="en-US" sz="1400" dirty="0">
                        <a:solidFill>
                          <a:schemeClr val="accent5"/>
                        </a:solidFill>
                        <a:latin typeface="Proxima Nova"/>
                      </a:endParaRPr>
                    </a:p>
                  </a:txBody>
                  <a:tcPr>
                    <a:lnR w="38100" cap="flat" cmpd="sng" algn="ctr">
                      <a:solidFill>
                        <a:schemeClr val="tx1"/>
                      </a:solidFill>
                      <a:prstDash val="solid"/>
                      <a:round/>
                      <a:headEnd type="none" w="med" len="med"/>
                      <a:tailEnd type="none" w="med" len="med"/>
                    </a:lnR>
                    <a:solidFill>
                      <a:srgbClr val="F7F999"/>
                    </a:solidFill>
                  </a:tcPr>
                </a:tc>
                <a:extLst>
                  <a:ext uri="{0D108BD9-81ED-4DB2-BD59-A6C34878D82A}">
                    <a16:rowId xmlns:a16="http://schemas.microsoft.com/office/drawing/2014/main" val="1708281070"/>
                  </a:ext>
                </a:extLst>
              </a:tr>
              <a:tr h="383409">
                <a:tc>
                  <a:txBody>
                    <a:bodyPr/>
                    <a:lstStyle/>
                    <a:p>
                      <a:r>
                        <a:rPr lang="en-US" sz="1400" dirty="0">
                          <a:latin typeface="Proxima Nova"/>
                        </a:rPr>
                        <a:t>Vacant</a:t>
                      </a:r>
                    </a:p>
                  </a:txBody>
                  <a:tcPr>
                    <a:lnL w="38100" cap="flat" cmpd="sng" algn="ctr">
                      <a:solidFill>
                        <a:schemeClr val="tx1"/>
                      </a:solidFill>
                      <a:prstDash val="solid"/>
                      <a:round/>
                      <a:headEnd type="none" w="med" len="med"/>
                      <a:tailEnd type="none" w="med" len="med"/>
                    </a:lnL>
                    <a:solidFill>
                      <a:srgbClr val="F7F999"/>
                    </a:solidFill>
                  </a:tcPr>
                </a:tc>
                <a:tc>
                  <a:txBody>
                    <a:bodyPr/>
                    <a:lstStyle/>
                    <a:p>
                      <a:endParaRPr lang="en-US" sz="1400" dirty="0">
                        <a:latin typeface="Proxima Nova"/>
                      </a:endParaRPr>
                    </a:p>
                  </a:txBody>
                  <a:tcPr>
                    <a:lnR w="38100" cap="flat" cmpd="sng" algn="ctr">
                      <a:solidFill>
                        <a:schemeClr val="tx1"/>
                      </a:solidFill>
                      <a:prstDash val="solid"/>
                      <a:round/>
                      <a:headEnd type="none" w="med" len="med"/>
                      <a:tailEnd type="none" w="med" len="med"/>
                    </a:lnR>
                    <a:solidFill>
                      <a:srgbClr val="F7F999"/>
                    </a:solidFill>
                  </a:tcPr>
                </a:tc>
                <a:tc>
                  <a:txBody>
                    <a:bodyPr/>
                    <a:lstStyle/>
                    <a:p>
                      <a:r>
                        <a:rPr lang="en-US" sz="1400" b="1" dirty="0">
                          <a:latin typeface="Proxima Nova"/>
                        </a:rPr>
                        <a:t>Counties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CAC8C8"/>
                    </a:solidFill>
                  </a:tcPr>
                </a:tc>
                <a:tc>
                  <a:txBody>
                    <a:bodyPr/>
                    <a:lstStyle/>
                    <a:p>
                      <a:r>
                        <a:rPr lang="en-US" sz="1400" dirty="0">
                          <a:solidFill>
                            <a:schemeClr val="accent5"/>
                          </a:solidFill>
                          <a:latin typeface="Proxima Nova"/>
                        </a:rPr>
                        <a:t>Alan Watkins</a:t>
                      </a:r>
                    </a:p>
                  </a:txBody>
                  <a:tcPr>
                    <a:lnL w="38100" cap="flat" cmpd="sng" algn="ctr">
                      <a:solidFill>
                        <a:schemeClr val="tx1"/>
                      </a:solidFill>
                      <a:prstDash val="solid"/>
                      <a:round/>
                      <a:headEnd type="none" w="med" len="med"/>
                      <a:tailEnd type="none" w="med" len="med"/>
                    </a:lnL>
                    <a:solidFill>
                      <a:srgbClr val="CAC8C8"/>
                    </a:solidFill>
                  </a:tcPr>
                </a:tc>
                <a:tc>
                  <a:txBody>
                    <a:bodyPr/>
                    <a:lstStyle/>
                    <a:p>
                      <a:r>
                        <a:rPr lang="en-US" sz="1400" dirty="0">
                          <a:solidFill>
                            <a:schemeClr val="accent5"/>
                          </a:solidFill>
                          <a:latin typeface="Proxima Nova"/>
                        </a:rPr>
                        <a:t>Lee</a:t>
                      </a:r>
                    </a:p>
                  </a:txBody>
                  <a:tcPr>
                    <a:lnR w="38100" cap="flat" cmpd="sng" algn="ctr">
                      <a:solidFill>
                        <a:schemeClr val="tx1"/>
                      </a:solidFill>
                      <a:prstDash val="solid"/>
                      <a:round/>
                      <a:headEnd type="none" w="med" len="med"/>
                      <a:tailEnd type="none" w="med" len="med"/>
                    </a:lnR>
                    <a:solidFill>
                      <a:srgbClr val="CAC8C8"/>
                    </a:solidFill>
                  </a:tcPr>
                </a:tc>
                <a:extLst>
                  <a:ext uri="{0D108BD9-81ED-4DB2-BD59-A6C34878D82A}">
                    <a16:rowId xmlns:a16="http://schemas.microsoft.com/office/drawing/2014/main" val="1579961268"/>
                  </a:ext>
                </a:extLst>
              </a:tr>
              <a:tr h="383409">
                <a:tc>
                  <a:txBody>
                    <a:bodyPr/>
                    <a:lstStyle/>
                    <a:p>
                      <a:r>
                        <a:rPr lang="en-US" sz="1400" dirty="0">
                          <a:latin typeface="Proxima Nova"/>
                        </a:rPr>
                        <a:t>Chris Wallace</a:t>
                      </a:r>
                    </a:p>
                  </a:txBody>
                  <a:tcPr>
                    <a:lnL w="38100" cap="flat" cmpd="sng" algn="ctr">
                      <a:solidFill>
                        <a:schemeClr val="tx1"/>
                      </a:solidFill>
                      <a:prstDash val="solid"/>
                      <a:round/>
                      <a:headEnd type="none" w="med" len="med"/>
                      <a:tailEnd type="none" w="med" len="med"/>
                    </a:lnL>
                    <a:solidFill>
                      <a:schemeClr val="bg1">
                        <a:lumMod val="95000"/>
                      </a:schemeClr>
                    </a:solidFill>
                  </a:tcPr>
                </a:tc>
                <a:tc>
                  <a:txBody>
                    <a:bodyPr/>
                    <a:lstStyle/>
                    <a:p>
                      <a:r>
                        <a:rPr lang="en-US" sz="1400" dirty="0">
                          <a:latin typeface="Proxima Nova"/>
                        </a:rPr>
                        <a:t>Bamberg</a:t>
                      </a:r>
                    </a:p>
                  </a:txBody>
                  <a:tcPr>
                    <a:lnR w="38100" cap="flat" cmpd="sng" algn="ctr">
                      <a:solidFill>
                        <a:schemeClr val="tx1"/>
                      </a:solidFill>
                      <a:prstDash val="solid"/>
                      <a:round/>
                      <a:headEnd type="none" w="med" len="med"/>
                      <a:tailEnd type="none" w="med" len="med"/>
                    </a:lnR>
                    <a:solidFill>
                      <a:schemeClr val="bg1">
                        <a:lumMod val="95000"/>
                      </a:schemeClr>
                    </a:solidFill>
                  </a:tcPr>
                </a:tc>
                <a:tc>
                  <a:txBody>
                    <a:bodyPr/>
                    <a:lstStyle/>
                    <a:p>
                      <a:r>
                        <a:rPr lang="en-US" sz="1400" b="1" dirty="0">
                          <a:latin typeface="Proxima Nova"/>
                        </a:rPr>
                        <a:t>Domestic User</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lumMod val="95000"/>
                      </a:schemeClr>
                    </a:solidFill>
                  </a:tcPr>
                </a:tc>
                <a:tc>
                  <a:txBody>
                    <a:bodyPr/>
                    <a:lstStyle/>
                    <a:p>
                      <a:r>
                        <a:rPr lang="en-US" sz="1400" dirty="0">
                          <a:solidFill>
                            <a:schemeClr val="accent5"/>
                          </a:solidFill>
                          <a:latin typeface="Proxima Nova"/>
                        </a:rPr>
                        <a:t>Karolan Ohanesian</a:t>
                      </a:r>
                    </a:p>
                  </a:txBody>
                  <a:tcPr>
                    <a:lnL w="38100" cap="flat" cmpd="sng" algn="ctr">
                      <a:solidFill>
                        <a:schemeClr val="tx1"/>
                      </a:solidFill>
                      <a:prstDash val="solid"/>
                      <a:round/>
                      <a:headEnd type="none" w="med" len="med"/>
                      <a:tailEnd type="none" w="med" len="med"/>
                    </a:lnL>
                    <a:solidFill>
                      <a:schemeClr val="bg1">
                        <a:lumMod val="95000"/>
                      </a:schemeClr>
                    </a:solidFill>
                  </a:tcPr>
                </a:tc>
                <a:tc>
                  <a:txBody>
                    <a:bodyPr/>
                    <a:lstStyle/>
                    <a:p>
                      <a:r>
                        <a:rPr lang="en-US" sz="1400" dirty="0">
                          <a:solidFill>
                            <a:schemeClr val="accent5"/>
                          </a:solidFill>
                          <a:latin typeface="Proxima Nova"/>
                        </a:rPr>
                        <a:t>Horry</a:t>
                      </a:r>
                    </a:p>
                  </a:txBody>
                  <a:tcPr>
                    <a:lnR w="381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535637840"/>
                  </a:ext>
                </a:extLst>
              </a:tr>
              <a:tr h="383409">
                <a:tc>
                  <a:txBody>
                    <a:bodyPr/>
                    <a:lstStyle/>
                    <a:p>
                      <a:r>
                        <a:rPr lang="en-US" sz="1400" dirty="0">
                          <a:latin typeface="Proxima Nova"/>
                        </a:rPr>
                        <a:t>Vacant</a:t>
                      </a:r>
                    </a:p>
                  </a:txBody>
                  <a:tcPr>
                    <a:lnL w="38100" cap="flat" cmpd="sng" algn="ctr">
                      <a:solidFill>
                        <a:schemeClr val="tx1"/>
                      </a:solidFill>
                      <a:prstDash val="solid"/>
                      <a:round/>
                      <a:headEnd type="none" w="med" len="med"/>
                      <a:tailEnd type="none" w="med" len="med"/>
                    </a:lnL>
                    <a:solidFill>
                      <a:srgbClr val="F7F999"/>
                    </a:solidFill>
                  </a:tcPr>
                </a:tc>
                <a:tc>
                  <a:txBody>
                    <a:bodyPr/>
                    <a:lstStyle/>
                    <a:p>
                      <a:endParaRPr lang="en-US" sz="1400" dirty="0">
                        <a:latin typeface="Proxima Nova"/>
                      </a:endParaRPr>
                    </a:p>
                  </a:txBody>
                  <a:tcPr>
                    <a:lnR w="38100" cap="flat" cmpd="sng" algn="ctr">
                      <a:solidFill>
                        <a:schemeClr val="tx1"/>
                      </a:solidFill>
                      <a:prstDash val="solid"/>
                      <a:round/>
                      <a:headEnd type="none" w="med" len="med"/>
                      <a:tailEnd type="none" w="med" len="med"/>
                    </a:lnR>
                    <a:solidFill>
                      <a:srgbClr val="F7F999"/>
                    </a:solidFill>
                  </a:tcPr>
                </a:tc>
                <a:tc>
                  <a:txBody>
                    <a:bodyPr/>
                    <a:lstStyle/>
                    <a:p>
                      <a:r>
                        <a:rPr lang="en-US" sz="1400" b="1" dirty="0">
                          <a:latin typeface="Proxima Nova"/>
                        </a:rPr>
                        <a:t>Industry</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lumMod val="75000"/>
                      </a:schemeClr>
                    </a:solidFill>
                  </a:tcPr>
                </a:tc>
                <a:tc>
                  <a:txBody>
                    <a:bodyPr/>
                    <a:lstStyle/>
                    <a:p>
                      <a:r>
                        <a:rPr lang="en-US" sz="1400" dirty="0">
                          <a:solidFill>
                            <a:schemeClr val="accent5"/>
                          </a:solidFill>
                          <a:latin typeface="Proxima Nova"/>
                        </a:rPr>
                        <a:t>Athena Strickland</a:t>
                      </a:r>
                    </a:p>
                  </a:txBody>
                  <a:tcPr>
                    <a:lnL w="38100" cap="flat" cmpd="sng" algn="ctr">
                      <a:solidFill>
                        <a:schemeClr val="tx1"/>
                      </a:solidFill>
                      <a:prstDash val="solid"/>
                      <a:round/>
                      <a:headEnd type="none" w="med" len="med"/>
                      <a:tailEnd type="none" w="med" len="med"/>
                    </a:lnL>
                    <a:solidFill>
                      <a:schemeClr val="bg1">
                        <a:lumMod val="75000"/>
                      </a:schemeClr>
                    </a:solidFill>
                  </a:tcPr>
                </a:tc>
                <a:tc>
                  <a:txBody>
                    <a:bodyPr/>
                    <a:lstStyle/>
                    <a:p>
                      <a:r>
                        <a:rPr lang="en-US" sz="1400" dirty="0">
                          <a:solidFill>
                            <a:schemeClr val="accent5"/>
                          </a:solidFill>
                          <a:latin typeface="Proxima Nova"/>
                        </a:rPr>
                        <a:t>Marlboro</a:t>
                      </a:r>
                    </a:p>
                  </a:txBody>
                  <a:tcPr>
                    <a:lnR w="38100" cap="flat" cmpd="sng" algn="ctr">
                      <a:solidFill>
                        <a:schemeClr val="tx1"/>
                      </a:solidFill>
                      <a:prstDash val="solid"/>
                      <a:round/>
                      <a:headEnd type="none" w="med" len="med"/>
                      <a:tailEnd type="none" w="med" len="med"/>
                    </a:lnR>
                    <a:solidFill>
                      <a:schemeClr val="bg1">
                        <a:lumMod val="75000"/>
                      </a:schemeClr>
                    </a:solidFill>
                  </a:tcPr>
                </a:tc>
                <a:extLst>
                  <a:ext uri="{0D108BD9-81ED-4DB2-BD59-A6C34878D82A}">
                    <a16:rowId xmlns:a16="http://schemas.microsoft.com/office/drawing/2014/main" val="1776073364"/>
                  </a:ext>
                </a:extLst>
              </a:tr>
              <a:tr h="383409">
                <a:tc>
                  <a:txBody>
                    <a:bodyPr/>
                    <a:lstStyle/>
                    <a:p>
                      <a:r>
                        <a:rPr lang="en-US" sz="1400" dirty="0">
                          <a:latin typeface="Proxima Nova"/>
                        </a:rPr>
                        <a:t>Eric Odom</a:t>
                      </a:r>
                    </a:p>
                  </a:txBody>
                  <a:tcPr>
                    <a:lnL w="38100" cap="flat" cmpd="sng" algn="ctr">
                      <a:solidFill>
                        <a:schemeClr val="tx1"/>
                      </a:solidFill>
                      <a:prstDash val="solid"/>
                      <a:round/>
                      <a:headEnd type="none" w="med" len="med"/>
                      <a:tailEnd type="none" w="med" len="med"/>
                    </a:lnL>
                    <a:solidFill>
                      <a:srgbClr val="F0F0F0"/>
                    </a:solidFill>
                  </a:tcPr>
                </a:tc>
                <a:tc>
                  <a:txBody>
                    <a:bodyPr/>
                    <a:lstStyle/>
                    <a:p>
                      <a:r>
                        <a:rPr lang="en-US" sz="1400" dirty="0">
                          <a:latin typeface="Proxima Nova"/>
                        </a:rPr>
                        <a:t>Orangeburg</a:t>
                      </a:r>
                    </a:p>
                  </a:txBody>
                  <a:tcPr>
                    <a:lnR w="38100" cap="flat" cmpd="sng" algn="ctr">
                      <a:solidFill>
                        <a:schemeClr val="tx1"/>
                      </a:solidFill>
                      <a:prstDash val="solid"/>
                      <a:round/>
                      <a:headEnd type="none" w="med" len="med"/>
                      <a:tailEnd type="none" w="med" len="med"/>
                    </a:lnR>
                    <a:solidFill>
                      <a:srgbClr val="F0F0F0"/>
                    </a:solidFill>
                  </a:tcPr>
                </a:tc>
                <a:tc>
                  <a:txBody>
                    <a:bodyPr/>
                    <a:lstStyle/>
                    <a:p>
                      <a:r>
                        <a:rPr lang="en-US" sz="1400" b="1" dirty="0">
                          <a:latin typeface="Proxima Nova"/>
                        </a:rPr>
                        <a:t>Municipalities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F0F0F0"/>
                    </a:solidFill>
                  </a:tcPr>
                </a:tc>
                <a:tc>
                  <a:txBody>
                    <a:bodyPr/>
                    <a:lstStyle/>
                    <a:p>
                      <a:r>
                        <a:rPr lang="en-US" sz="1400" dirty="0">
                          <a:solidFill>
                            <a:schemeClr val="accent5"/>
                          </a:solidFill>
                          <a:latin typeface="Proxima Nova"/>
                        </a:rPr>
                        <a:t>Clint Elliot</a:t>
                      </a:r>
                    </a:p>
                  </a:txBody>
                  <a:tcPr>
                    <a:lnL w="38100" cap="flat" cmpd="sng" algn="ctr">
                      <a:solidFill>
                        <a:schemeClr val="tx1"/>
                      </a:solidFill>
                      <a:prstDash val="solid"/>
                      <a:round/>
                      <a:headEnd type="none" w="med" len="med"/>
                      <a:tailEnd type="none" w="med" len="med"/>
                    </a:lnL>
                    <a:solidFill>
                      <a:srgbClr val="F0F0F0"/>
                    </a:solidFill>
                  </a:tcPr>
                </a:tc>
                <a:tc>
                  <a:txBody>
                    <a:bodyPr/>
                    <a:lstStyle/>
                    <a:p>
                      <a:r>
                        <a:rPr lang="en-US" sz="1400" dirty="0">
                          <a:solidFill>
                            <a:schemeClr val="accent5"/>
                          </a:solidFill>
                          <a:latin typeface="Proxima Nova"/>
                        </a:rPr>
                        <a:t>Horry</a:t>
                      </a:r>
                    </a:p>
                  </a:txBody>
                  <a:tcPr>
                    <a:lnR w="38100" cap="flat" cmpd="sng" algn="ctr">
                      <a:solidFill>
                        <a:schemeClr val="tx1"/>
                      </a:solidFill>
                      <a:prstDash val="solid"/>
                      <a:round/>
                      <a:headEnd type="none" w="med" len="med"/>
                      <a:tailEnd type="none" w="med" len="med"/>
                    </a:lnR>
                    <a:solidFill>
                      <a:srgbClr val="F0F0F0"/>
                    </a:solidFill>
                  </a:tcPr>
                </a:tc>
                <a:extLst>
                  <a:ext uri="{0D108BD9-81ED-4DB2-BD59-A6C34878D82A}">
                    <a16:rowId xmlns:a16="http://schemas.microsoft.com/office/drawing/2014/main" val="3921113620"/>
                  </a:ext>
                </a:extLst>
              </a:tr>
              <a:tr h="339299">
                <a:tc>
                  <a:txBody>
                    <a:bodyPr/>
                    <a:lstStyle/>
                    <a:p>
                      <a:r>
                        <a:rPr lang="en-US" sz="1400" dirty="0">
                          <a:latin typeface="Proxima Nova"/>
                        </a:rPr>
                        <a:t>Matthew McCants</a:t>
                      </a:r>
                    </a:p>
                  </a:txBody>
                  <a:tcPr>
                    <a:lnL w="38100" cap="flat" cmpd="sng" algn="ctr">
                      <a:solidFill>
                        <a:schemeClr val="tx1"/>
                      </a:solidFill>
                      <a:prstDash val="solid"/>
                      <a:round/>
                      <a:headEnd type="none" w="med" len="med"/>
                      <a:tailEnd type="none" w="med" len="med"/>
                    </a:lnL>
                    <a:solidFill>
                      <a:srgbClr val="CAC8C8"/>
                    </a:solidFill>
                  </a:tcPr>
                </a:tc>
                <a:tc>
                  <a:txBody>
                    <a:bodyPr/>
                    <a:lstStyle/>
                    <a:p>
                      <a:r>
                        <a:rPr lang="en-US" sz="1400" dirty="0">
                          <a:latin typeface="Proxima Nova"/>
                        </a:rPr>
                        <a:t>Berkeley</a:t>
                      </a:r>
                    </a:p>
                  </a:txBody>
                  <a:tcPr>
                    <a:lnR w="38100" cap="flat" cmpd="sng" algn="ctr">
                      <a:solidFill>
                        <a:schemeClr val="tx1"/>
                      </a:solidFill>
                      <a:prstDash val="solid"/>
                      <a:round/>
                      <a:headEnd type="none" w="med" len="med"/>
                      <a:tailEnd type="none" w="med" len="med"/>
                    </a:lnR>
                    <a:solidFill>
                      <a:srgbClr val="CAC8C8"/>
                    </a:solidFill>
                  </a:tcPr>
                </a:tc>
                <a:tc>
                  <a:txBody>
                    <a:bodyPr/>
                    <a:lstStyle/>
                    <a:p>
                      <a:r>
                        <a:rPr lang="en-US" sz="1400" b="1" dirty="0">
                          <a:latin typeface="Proxima Nova"/>
                        </a:rPr>
                        <a:t>Power Generation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CAC8C8"/>
                    </a:solidFill>
                  </a:tcPr>
                </a:tc>
                <a:tc>
                  <a:txBody>
                    <a:bodyPr/>
                    <a:lstStyle/>
                    <a:p>
                      <a:r>
                        <a:rPr lang="en-US" sz="1400" dirty="0">
                          <a:solidFill>
                            <a:schemeClr val="accent5"/>
                          </a:solidFill>
                          <a:latin typeface="Proxima Nova"/>
                        </a:rPr>
                        <a:t>Vacant</a:t>
                      </a:r>
                    </a:p>
                  </a:txBody>
                  <a:tcPr>
                    <a:lnL w="38100" cap="flat" cmpd="sng" algn="ctr">
                      <a:solidFill>
                        <a:schemeClr val="tx1"/>
                      </a:solidFill>
                      <a:prstDash val="solid"/>
                      <a:round/>
                      <a:headEnd type="none" w="med" len="med"/>
                      <a:tailEnd type="none" w="med" len="med"/>
                    </a:lnL>
                    <a:solidFill>
                      <a:srgbClr val="F7F999"/>
                    </a:solidFill>
                  </a:tcPr>
                </a:tc>
                <a:tc>
                  <a:txBody>
                    <a:bodyPr/>
                    <a:lstStyle/>
                    <a:p>
                      <a:endParaRPr lang="en-US" sz="1400" dirty="0">
                        <a:solidFill>
                          <a:schemeClr val="accent5"/>
                        </a:solidFill>
                        <a:latin typeface="Proxima Nova"/>
                      </a:endParaRPr>
                    </a:p>
                  </a:txBody>
                  <a:tcPr>
                    <a:lnR w="38100" cap="flat" cmpd="sng" algn="ctr">
                      <a:solidFill>
                        <a:schemeClr val="tx1"/>
                      </a:solidFill>
                      <a:prstDash val="solid"/>
                      <a:round/>
                      <a:headEnd type="none" w="med" len="med"/>
                      <a:tailEnd type="none" w="med" len="med"/>
                    </a:lnR>
                    <a:solidFill>
                      <a:srgbClr val="F7F999"/>
                    </a:solidFill>
                  </a:tcPr>
                </a:tc>
                <a:extLst>
                  <a:ext uri="{0D108BD9-81ED-4DB2-BD59-A6C34878D82A}">
                    <a16:rowId xmlns:a16="http://schemas.microsoft.com/office/drawing/2014/main" val="4226817048"/>
                  </a:ext>
                </a:extLst>
              </a:tr>
              <a:tr h="383409">
                <a:tc>
                  <a:txBody>
                    <a:bodyPr/>
                    <a:lstStyle/>
                    <a:p>
                      <a:r>
                        <a:rPr lang="en-US" sz="1400" dirty="0">
                          <a:latin typeface="Proxima Nova"/>
                        </a:rPr>
                        <a:t>Vacant</a:t>
                      </a:r>
                    </a:p>
                  </a:txBody>
                  <a:tcPr>
                    <a:lnL w="38100" cap="flat" cmpd="sng" algn="ctr">
                      <a:solidFill>
                        <a:schemeClr val="tx1"/>
                      </a:solidFill>
                      <a:prstDash val="solid"/>
                      <a:round/>
                      <a:headEnd type="none" w="med" len="med"/>
                      <a:tailEnd type="none" w="med" len="med"/>
                    </a:lnL>
                    <a:solidFill>
                      <a:srgbClr val="F7F999"/>
                    </a:solidFill>
                  </a:tcPr>
                </a:tc>
                <a:tc>
                  <a:txBody>
                    <a:bodyPr/>
                    <a:lstStyle/>
                    <a:p>
                      <a:endParaRPr lang="en-US" sz="1400" dirty="0">
                        <a:latin typeface="Proxima Nova"/>
                      </a:endParaRPr>
                    </a:p>
                  </a:txBody>
                  <a:tcPr>
                    <a:lnR w="38100" cap="flat" cmpd="sng" algn="ctr">
                      <a:solidFill>
                        <a:schemeClr val="tx1"/>
                      </a:solidFill>
                      <a:prstDash val="solid"/>
                      <a:round/>
                      <a:headEnd type="none" w="med" len="med"/>
                      <a:tailEnd type="none" w="med" len="med"/>
                    </a:lnR>
                    <a:solidFill>
                      <a:srgbClr val="F7F999"/>
                    </a:solidFill>
                  </a:tcPr>
                </a:tc>
                <a:tc>
                  <a:txBody>
                    <a:bodyPr/>
                    <a:lstStyle/>
                    <a:p>
                      <a:r>
                        <a:rPr lang="en-US" sz="1400" b="1" dirty="0">
                          <a:latin typeface="Proxima Nova"/>
                        </a:rPr>
                        <a:t>Private Water Supplier</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F0F0F0"/>
                    </a:solidFill>
                  </a:tcPr>
                </a:tc>
                <a:tc>
                  <a:txBody>
                    <a:bodyPr/>
                    <a:lstStyle/>
                    <a:p>
                      <a:r>
                        <a:rPr lang="en-US" sz="1400" dirty="0">
                          <a:solidFill>
                            <a:schemeClr val="accent5"/>
                          </a:solidFill>
                          <a:latin typeface="Proxima Nova"/>
                        </a:rPr>
                        <a:t>Vacant</a:t>
                      </a:r>
                    </a:p>
                  </a:txBody>
                  <a:tcPr>
                    <a:lnL w="38100" cap="flat" cmpd="sng" algn="ctr">
                      <a:solidFill>
                        <a:schemeClr val="tx1"/>
                      </a:solidFill>
                      <a:prstDash val="solid"/>
                      <a:round/>
                      <a:headEnd type="none" w="med" len="med"/>
                      <a:tailEnd type="none" w="med" len="med"/>
                    </a:lnL>
                    <a:solidFill>
                      <a:srgbClr val="F7F999"/>
                    </a:solidFill>
                  </a:tcPr>
                </a:tc>
                <a:tc>
                  <a:txBody>
                    <a:bodyPr/>
                    <a:lstStyle/>
                    <a:p>
                      <a:endParaRPr lang="en-US" sz="1400" dirty="0">
                        <a:solidFill>
                          <a:schemeClr val="accent5"/>
                        </a:solidFill>
                        <a:latin typeface="Proxima Nova"/>
                      </a:endParaRPr>
                    </a:p>
                  </a:txBody>
                  <a:tcPr>
                    <a:lnR w="38100" cap="flat" cmpd="sng" algn="ctr">
                      <a:solidFill>
                        <a:schemeClr val="tx1"/>
                      </a:solidFill>
                      <a:prstDash val="solid"/>
                      <a:round/>
                      <a:headEnd type="none" w="med" len="med"/>
                      <a:tailEnd type="none" w="med" len="med"/>
                    </a:lnR>
                    <a:solidFill>
                      <a:srgbClr val="F7F999"/>
                    </a:solidFill>
                  </a:tcPr>
                </a:tc>
                <a:extLst>
                  <a:ext uri="{0D108BD9-81ED-4DB2-BD59-A6C34878D82A}">
                    <a16:rowId xmlns:a16="http://schemas.microsoft.com/office/drawing/2014/main" val="2691058083"/>
                  </a:ext>
                </a:extLst>
              </a:tr>
              <a:tr h="383409">
                <a:tc>
                  <a:txBody>
                    <a:bodyPr/>
                    <a:lstStyle/>
                    <a:p>
                      <a:r>
                        <a:rPr lang="en-US" sz="1400" dirty="0">
                          <a:latin typeface="Proxima Nova"/>
                        </a:rPr>
                        <a:t>Russell Cornette</a:t>
                      </a:r>
                    </a:p>
                  </a:txBody>
                  <a:tcPr>
                    <a:lnL w="38100" cap="flat" cmpd="sng" algn="ctr">
                      <a:solidFill>
                        <a:schemeClr val="tx1"/>
                      </a:solidFill>
                      <a:prstDash val="solid"/>
                      <a:round/>
                      <a:headEnd type="none" w="med" len="med"/>
                      <a:tailEnd type="none" w="med" len="med"/>
                    </a:lnL>
                    <a:solidFill>
                      <a:srgbClr val="CAC8C8"/>
                    </a:solidFill>
                  </a:tcPr>
                </a:tc>
                <a:tc>
                  <a:txBody>
                    <a:bodyPr/>
                    <a:lstStyle/>
                    <a:p>
                      <a:r>
                        <a:rPr lang="en-US" sz="1400" dirty="0">
                          <a:latin typeface="Proxima Nova"/>
                        </a:rPr>
                        <a:t>Berkely</a:t>
                      </a:r>
                    </a:p>
                  </a:txBody>
                  <a:tcPr>
                    <a:lnR w="38100" cap="flat" cmpd="sng" algn="ctr">
                      <a:solidFill>
                        <a:schemeClr val="tx1"/>
                      </a:solidFill>
                      <a:prstDash val="solid"/>
                      <a:round/>
                      <a:headEnd type="none" w="med" len="med"/>
                      <a:tailEnd type="none" w="med" len="med"/>
                    </a:lnR>
                    <a:solidFill>
                      <a:srgbClr val="CAC8C8"/>
                    </a:solidFill>
                  </a:tcPr>
                </a:tc>
                <a:tc>
                  <a:txBody>
                    <a:bodyPr/>
                    <a:lstStyle/>
                    <a:p>
                      <a:r>
                        <a:rPr lang="en-US" sz="1400" b="1" dirty="0">
                          <a:latin typeface="Proxima Nova"/>
                        </a:rPr>
                        <a:t>Public Service District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CAC8C8"/>
                    </a:solidFill>
                  </a:tcPr>
                </a:tc>
                <a:tc>
                  <a:txBody>
                    <a:bodyPr/>
                    <a:lstStyle/>
                    <a:p>
                      <a:r>
                        <a:rPr lang="en-US" sz="1400" dirty="0">
                          <a:solidFill>
                            <a:schemeClr val="accent5"/>
                          </a:solidFill>
                          <a:latin typeface="Proxima Nova"/>
                        </a:rPr>
                        <a:t>Elbert Warren</a:t>
                      </a:r>
                    </a:p>
                  </a:txBody>
                  <a:tcPr>
                    <a:lnL w="38100" cap="flat" cmpd="sng" algn="ctr">
                      <a:solidFill>
                        <a:schemeClr val="tx1"/>
                      </a:solidFill>
                      <a:prstDash val="solid"/>
                      <a:round/>
                      <a:headEnd type="none" w="med" len="med"/>
                      <a:tailEnd type="none" w="med" len="med"/>
                    </a:lnL>
                    <a:solidFill>
                      <a:schemeClr val="bg1">
                        <a:lumMod val="75000"/>
                      </a:schemeClr>
                    </a:solidFill>
                  </a:tcPr>
                </a:tc>
                <a:tc>
                  <a:txBody>
                    <a:bodyPr/>
                    <a:lstStyle/>
                    <a:p>
                      <a:r>
                        <a:rPr lang="en-US" sz="1400" dirty="0">
                          <a:solidFill>
                            <a:schemeClr val="accent5"/>
                          </a:solidFill>
                          <a:latin typeface="Proxima Nova"/>
                        </a:rPr>
                        <a:t>Darlington</a:t>
                      </a:r>
                    </a:p>
                  </a:txBody>
                  <a:tcPr>
                    <a:lnR w="38100" cap="flat" cmpd="sng" algn="ctr">
                      <a:solidFill>
                        <a:schemeClr val="tx1"/>
                      </a:solidFill>
                      <a:prstDash val="solid"/>
                      <a:round/>
                      <a:headEnd type="none" w="med" len="med"/>
                      <a:tailEnd type="none" w="med" len="med"/>
                    </a:lnR>
                    <a:solidFill>
                      <a:schemeClr val="bg1">
                        <a:lumMod val="75000"/>
                      </a:schemeClr>
                    </a:solidFill>
                  </a:tcPr>
                </a:tc>
                <a:extLst>
                  <a:ext uri="{0D108BD9-81ED-4DB2-BD59-A6C34878D82A}">
                    <a16:rowId xmlns:a16="http://schemas.microsoft.com/office/drawing/2014/main" val="1737465233"/>
                  </a:ext>
                </a:extLst>
              </a:tr>
              <a:tr h="383409">
                <a:tc>
                  <a:txBody>
                    <a:bodyPr/>
                    <a:lstStyle/>
                    <a:p>
                      <a:r>
                        <a:rPr lang="en-US" sz="1400" dirty="0">
                          <a:latin typeface="Proxima Nova"/>
                        </a:rPr>
                        <a:t>Ronald Mitchum</a:t>
                      </a:r>
                    </a:p>
                  </a:txBody>
                  <a:tcPr>
                    <a:lnL w="38100" cap="flat" cmpd="sng" algn="ctr">
                      <a:solidFill>
                        <a:schemeClr val="tx1"/>
                      </a:solidFill>
                      <a:prstDash val="solid"/>
                      <a:round/>
                      <a:headEnd type="none" w="med" len="med"/>
                      <a:tailEnd type="none" w="med" len="med"/>
                    </a:lnL>
                    <a:solidFill>
                      <a:srgbClr val="F0F0F0"/>
                    </a:solidFill>
                  </a:tcPr>
                </a:tc>
                <a:tc>
                  <a:txBody>
                    <a:bodyPr/>
                    <a:lstStyle/>
                    <a:p>
                      <a:r>
                        <a:rPr lang="en-US" sz="1400" dirty="0">
                          <a:latin typeface="Proxima Nova"/>
                        </a:rPr>
                        <a:t>Charleston</a:t>
                      </a:r>
                    </a:p>
                  </a:txBody>
                  <a:tcPr>
                    <a:lnR w="38100" cap="flat" cmpd="sng" algn="ctr">
                      <a:solidFill>
                        <a:schemeClr val="tx1"/>
                      </a:solidFill>
                      <a:prstDash val="solid"/>
                      <a:round/>
                      <a:headEnd type="none" w="med" len="med"/>
                      <a:tailEnd type="none" w="med" len="med"/>
                    </a:lnR>
                    <a:solidFill>
                      <a:srgbClr val="F0F0F0"/>
                    </a:solidFill>
                  </a:tcPr>
                </a:tc>
                <a:tc>
                  <a:txBody>
                    <a:bodyPr/>
                    <a:lstStyle/>
                    <a:p>
                      <a:r>
                        <a:rPr lang="en-US" sz="1400" b="1" dirty="0">
                          <a:latin typeface="Proxima Nova"/>
                        </a:rPr>
                        <a:t>Reg. Council of Government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F0F0F0"/>
                    </a:solidFill>
                  </a:tcPr>
                </a:tc>
                <a:tc>
                  <a:txBody>
                    <a:bodyPr/>
                    <a:lstStyle/>
                    <a:p>
                      <a:r>
                        <a:rPr lang="en-US" sz="1400" dirty="0">
                          <a:solidFill>
                            <a:schemeClr val="accent5"/>
                          </a:solidFill>
                          <a:latin typeface="Proxima Nova"/>
                        </a:rPr>
                        <a:t>Lindsay Privette</a:t>
                      </a:r>
                    </a:p>
                  </a:txBody>
                  <a:tcPr>
                    <a:lnL w="38100" cap="flat" cmpd="sng" algn="ctr">
                      <a:solidFill>
                        <a:schemeClr val="tx1"/>
                      </a:solidFill>
                      <a:prstDash val="solid"/>
                      <a:round/>
                      <a:headEnd type="none" w="med" len="med"/>
                      <a:tailEnd type="none" w="med" len="med"/>
                    </a:lnL>
                    <a:solidFill>
                      <a:srgbClr val="F0F0F0"/>
                    </a:solidFill>
                  </a:tcPr>
                </a:tc>
                <a:tc>
                  <a:txBody>
                    <a:bodyPr/>
                    <a:lstStyle/>
                    <a:p>
                      <a:r>
                        <a:rPr lang="en-US" sz="1400" dirty="0">
                          <a:solidFill>
                            <a:schemeClr val="accent5"/>
                          </a:solidFill>
                          <a:latin typeface="Proxima Nova"/>
                        </a:rPr>
                        <a:t>Florence</a:t>
                      </a:r>
                    </a:p>
                  </a:txBody>
                  <a:tcPr>
                    <a:lnR w="38100" cap="flat" cmpd="sng" algn="ctr">
                      <a:solidFill>
                        <a:schemeClr val="tx1"/>
                      </a:solidFill>
                      <a:prstDash val="solid"/>
                      <a:round/>
                      <a:headEnd type="none" w="med" len="med"/>
                      <a:tailEnd type="none" w="med" len="med"/>
                    </a:lnR>
                    <a:solidFill>
                      <a:srgbClr val="F0F0F0"/>
                    </a:solidFill>
                  </a:tcPr>
                </a:tc>
                <a:extLst>
                  <a:ext uri="{0D108BD9-81ED-4DB2-BD59-A6C34878D82A}">
                    <a16:rowId xmlns:a16="http://schemas.microsoft.com/office/drawing/2014/main" val="2035996922"/>
                  </a:ext>
                </a:extLst>
              </a:tr>
              <a:tr h="383409">
                <a:tc>
                  <a:txBody>
                    <a:bodyPr/>
                    <a:lstStyle/>
                    <a:p>
                      <a:r>
                        <a:rPr lang="en-US" sz="1400" dirty="0">
                          <a:latin typeface="Proxima Nova"/>
                        </a:rPr>
                        <a:t>Marion Rizer</a:t>
                      </a:r>
                    </a:p>
                  </a:txBody>
                  <a:tcPr>
                    <a:lnL w="38100" cap="flat" cmpd="sng" algn="ctr">
                      <a:solidFill>
                        <a:schemeClr val="tx1"/>
                      </a:solidFill>
                      <a:prstDash val="solid"/>
                      <a:round/>
                      <a:headEnd type="none" w="med" len="med"/>
                      <a:tailEnd type="none" w="med" len="med"/>
                    </a:lnL>
                    <a:solidFill>
                      <a:srgbClr val="CAC8C8"/>
                    </a:solidFill>
                  </a:tcPr>
                </a:tc>
                <a:tc>
                  <a:txBody>
                    <a:bodyPr/>
                    <a:lstStyle/>
                    <a:p>
                      <a:r>
                        <a:rPr lang="en-US" sz="1400" dirty="0">
                          <a:latin typeface="Proxima Nova"/>
                        </a:rPr>
                        <a:t>Colleton</a:t>
                      </a:r>
                    </a:p>
                  </a:txBody>
                  <a:tcPr>
                    <a:lnR w="38100" cap="flat" cmpd="sng" algn="ctr">
                      <a:solidFill>
                        <a:schemeClr val="tx1"/>
                      </a:solidFill>
                      <a:prstDash val="solid"/>
                      <a:round/>
                      <a:headEnd type="none" w="med" len="med"/>
                      <a:tailEnd type="none" w="med" len="med"/>
                    </a:lnR>
                    <a:solidFill>
                      <a:srgbClr val="CAC8C8"/>
                    </a:solidFill>
                  </a:tcPr>
                </a:tc>
                <a:tc>
                  <a:txBody>
                    <a:bodyPr/>
                    <a:lstStyle/>
                    <a:p>
                      <a:r>
                        <a:rPr lang="en-US" sz="1400" b="1" dirty="0">
                          <a:latin typeface="Proxima Nova"/>
                        </a:rPr>
                        <a:t>Soil and Water Conservation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rgbClr val="CAC8C8"/>
                    </a:solidFill>
                  </a:tcPr>
                </a:tc>
                <a:tc>
                  <a:txBody>
                    <a:bodyPr/>
                    <a:lstStyle/>
                    <a:p>
                      <a:r>
                        <a:rPr lang="en-US" sz="1400" dirty="0">
                          <a:solidFill>
                            <a:schemeClr val="accent5"/>
                          </a:solidFill>
                          <a:latin typeface="Proxima Nova"/>
                        </a:rPr>
                        <a:t>Joe Ghent</a:t>
                      </a:r>
                    </a:p>
                  </a:txBody>
                  <a:tcPr>
                    <a:lnL w="38100" cap="flat" cmpd="sng" algn="ctr">
                      <a:solidFill>
                        <a:schemeClr val="tx1"/>
                      </a:solidFill>
                      <a:prstDash val="solid"/>
                      <a:round/>
                      <a:headEnd type="none" w="med" len="med"/>
                      <a:tailEnd type="none" w="med" len="med"/>
                    </a:lnL>
                    <a:solidFill>
                      <a:srgbClr val="CAC8C8"/>
                    </a:solidFill>
                  </a:tcPr>
                </a:tc>
                <a:tc>
                  <a:txBody>
                    <a:bodyPr/>
                    <a:lstStyle/>
                    <a:p>
                      <a:r>
                        <a:rPr lang="en-US" sz="1400" dirty="0">
                          <a:solidFill>
                            <a:schemeClr val="accent5"/>
                          </a:solidFill>
                          <a:latin typeface="Proxima Nova"/>
                        </a:rPr>
                        <a:t>Lancaster</a:t>
                      </a:r>
                    </a:p>
                  </a:txBody>
                  <a:tcPr>
                    <a:lnR w="38100" cap="flat" cmpd="sng" algn="ctr">
                      <a:solidFill>
                        <a:schemeClr val="tx1"/>
                      </a:solidFill>
                      <a:prstDash val="solid"/>
                      <a:round/>
                      <a:headEnd type="none" w="med" len="med"/>
                      <a:tailEnd type="none" w="med" len="med"/>
                    </a:lnR>
                    <a:solidFill>
                      <a:srgbClr val="CAC8C8"/>
                    </a:solidFill>
                  </a:tcPr>
                </a:tc>
                <a:extLst>
                  <a:ext uri="{0D108BD9-81ED-4DB2-BD59-A6C34878D82A}">
                    <a16:rowId xmlns:a16="http://schemas.microsoft.com/office/drawing/2014/main" val="1509837144"/>
                  </a:ext>
                </a:extLst>
              </a:tr>
              <a:tr h="383409">
                <a:tc>
                  <a:txBody>
                    <a:bodyPr/>
                    <a:lstStyle/>
                    <a:p>
                      <a:r>
                        <a:rPr lang="en-US" sz="1400" dirty="0">
                          <a:latin typeface="Proxima Nova" panose="02000506030000020004"/>
                        </a:rPr>
                        <a:t>Vacant</a:t>
                      </a:r>
                    </a:p>
                  </a:txBody>
                  <a:tcP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7F999"/>
                    </a:solidFill>
                  </a:tcPr>
                </a:tc>
                <a:tc>
                  <a:txBody>
                    <a:bodyPr/>
                    <a:lstStyle/>
                    <a:p>
                      <a:endParaRPr lang="en-US" sz="1400" dirty="0">
                        <a:latin typeface="Proxima Nova" panose="02000506030000020004"/>
                      </a:endParaRPr>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7F999"/>
                    </a:solidFill>
                  </a:tcPr>
                </a:tc>
                <a:tc>
                  <a:txBody>
                    <a:bodyPr/>
                    <a:lstStyle/>
                    <a:p>
                      <a:r>
                        <a:rPr lang="en-US" sz="1400" b="1" dirty="0">
                          <a:latin typeface="Proxima Nova" panose="02000506030000020004"/>
                        </a:rPr>
                        <a:t>Special Purpose District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0F0F0"/>
                    </a:solidFill>
                  </a:tcPr>
                </a:tc>
                <a:tc>
                  <a:txBody>
                    <a:bodyPr/>
                    <a:lstStyle/>
                    <a:p>
                      <a:r>
                        <a:rPr lang="en-US" sz="1400" dirty="0">
                          <a:solidFill>
                            <a:schemeClr val="accent5"/>
                          </a:solidFill>
                          <a:latin typeface="Proxima Nova" panose="02000506030000020004"/>
                        </a:rPr>
                        <a:t>Nathan Ward</a:t>
                      </a:r>
                    </a:p>
                  </a:txBody>
                  <a:tcP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0F0F0"/>
                    </a:solidFill>
                  </a:tcPr>
                </a:tc>
                <a:tc>
                  <a:txBody>
                    <a:bodyPr/>
                    <a:lstStyle/>
                    <a:p>
                      <a:r>
                        <a:rPr lang="en-US" sz="1400" dirty="0">
                          <a:solidFill>
                            <a:schemeClr val="accent5"/>
                          </a:solidFill>
                          <a:latin typeface="Proxima Nova"/>
                        </a:rPr>
                        <a:t>Kershaw</a:t>
                      </a:r>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0F0F0"/>
                    </a:solidFill>
                  </a:tcPr>
                </a:tc>
                <a:extLst>
                  <a:ext uri="{0D108BD9-81ED-4DB2-BD59-A6C34878D82A}">
                    <a16:rowId xmlns:a16="http://schemas.microsoft.com/office/drawing/2014/main" val="1862654503"/>
                  </a:ext>
                </a:extLst>
              </a:tr>
            </a:tbl>
          </a:graphicData>
        </a:graphic>
      </p:graphicFrame>
      <p:pic>
        <p:nvPicPr>
          <p:cNvPr id="8" name="Picture 7">
            <a:extLst>
              <a:ext uri="{FF2B5EF4-FFF2-40B4-BE49-F238E27FC236}">
                <a16:creationId xmlns:a16="http://schemas.microsoft.com/office/drawing/2014/main" id="{DD6C9FF3-2277-157F-B802-D53DD595A6B4}"/>
              </a:ext>
            </a:extLst>
          </p:cNvPr>
          <p:cNvPicPr>
            <a:picLocks noChangeAspect="1"/>
          </p:cNvPicPr>
          <p:nvPr/>
        </p:nvPicPr>
        <p:blipFill>
          <a:blip r:embed="rId5"/>
          <a:stretch>
            <a:fillRect/>
          </a:stretch>
        </p:blipFill>
        <p:spPr>
          <a:xfrm>
            <a:off x="0" y="94740"/>
            <a:ext cx="2393185" cy="1653473"/>
          </a:xfrm>
          <a:prstGeom prst="rect">
            <a:avLst/>
          </a:prstGeom>
        </p:spPr>
      </p:pic>
    </p:spTree>
    <p:extLst>
      <p:ext uri="{BB962C8B-B14F-4D97-AF65-F5344CB8AC3E}">
        <p14:creationId xmlns:p14="http://schemas.microsoft.com/office/powerpoint/2010/main" val="4197155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F9B68EA-56DB-0277-0147-EB54D9C86322}"/>
              </a:ext>
            </a:extLst>
          </p:cNvPr>
          <p:cNvGraphicFramePr>
            <a:graphicFrameLocks noGrp="1"/>
          </p:cNvGraphicFramePr>
          <p:nvPr/>
        </p:nvGraphicFramePr>
        <p:xfrm>
          <a:off x="1489434" y="1183211"/>
          <a:ext cx="9323110" cy="2377440"/>
        </p:xfrm>
        <a:graphic>
          <a:graphicData uri="http://schemas.openxmlformats.org/drawingml/2006/table">
            <a:tbl>
              <a:tblPr firstRow="1" bandRow="1">
                <a:tableStyleId>{5C22544A-7EE6-4342-B048-85BDC9FD1C3A}</a:tableStyleId>
              </a:tblPr>
              <a:tblGrid>
                <a:gridCol w="4661555">
                  <a:extLst>
                    <a:ext uri="{9D8B030D-6E8A-4147-A177-3AD203B41FA5}">
                      <a16:colId xmlns:a16="http://schemas.microsoft.com/office/drawing/2014/main" val="4245433126"/>
                    </a:ext>
                  </a:extLst>
                </a:gridCol>
                <a:gridCol w="4661555">
                  <a:extLst>
                    <a:ext uri="{9D8B030D-6E8A-4147-A177-3AD203B41FA5}">
                      <a16:colId xmlns:a16="http://schemas.microsoft.com/office/drawing/2014/main" val="710128772"/>
                    </a:ext>
                  </a:extLst>
                </a:gridCol>
              </a:tblGrid>
              <a:tr h="370840">
                <a:tc>
                  <a:txBody>
                    <a:bodyPr/>
                    <a:lstStyle/>
                    <a:p>
                      <a:r>
                        <a:rPr lang="en-US" sz="2000" dirty="0"/>
                        <a:t>Committee Member</a:t>
                      </a:r>
                    </a:p>
                  </a:txBody>
                  <a:tcPr/>
                </a:tc>
                <a:tc>
                  <a:txBody>
                    <a:bodyPr/>
                    <a:lstStyle/>
                    <a:p>
                      <a:r>
                        <a:rPr lang="en-US" sz="2000" dirty="0"/>
                        <a:t>State Agency</a:t>
                      </a:r>
                    </a:p>
                  </a:txBody>
                  <a:tcPr/>
                </a:tc>
                <a:extLst>
                  <a:ext uri="{0D108BD9-81ED-4DB2-BD59-A6C34878D82A}">
                    <a16:rowId xmlns:a16="http://schemas.microsoft.com/office/drawing/2014/main" val="1468310786"/>
                  </a:ext>
                </a:extLst>
              </a:tr>
              <a:tr h="370840">
                <a:tc>
                  <a:txBody>
                    <a:bodyPr/>
                    <a:lstStyle/>
                    <a:p>
                      <a:r>
                        <a:rPr lang="en-US" sz="2000" dirty="0"/>
                        <a:t>Ken Rentiers   (Drought Committee Chair)</a:t>
                      </a:r>
                    </a:p>
                  </a:txBody>
                  <a:tcPr/>
                </a:tc>
                <a:tc>
                  <a:txBody>
                    <a:bodyPr/>
                    <a:lstStyle/>
                    <a:p>
                      <a:r>
                        <a:rPr lang="en-US" sz="2000" dirty="0"/>
                        <a:t>SC Department of Natural Resources</a:t>
                      </a:r>
                    </a:p>
                  </a:txBody>
                  <a:tcPr/>
                </a:tc>
                <a:extLst>
                  <a:ext uri="{0D108BD9-81ED-4DB2-BD59-A6C34878D82A}">
                    <a16:rowId xmlns:a16="http://schemas.microsoft.com/office/drawing/2014/main" val="1930084696"/>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Darryl Jones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SC Forestry Commission </a:t>
                      </a:r>
                    </a:p>
                  </a:txBody>
                  <a:tcPr/>
                </a:tc>
                <a:extLst>
                  <a:ext uri="{0D108BD9-81ED-4DB2-BD59-A6C34878D82A}">
                    <a16:rowId xmlns:a16="http://schemas.microsoft.com/office/drawing/2014/main" val="3865182109"/>
                  </a:ext>
                </a:extLst>
              </a:tr>
              <a:tr h="185420">
                <a:tc>
                  <a:txBody>
                    <a:bodyPr/>
                    <a:lstStyle/>
                    <a:p>
                      <a:r>
                        <a:rPr lang="en-US" sz="2000" dirty="0"/>
                        <a:t>Joe Koon</a:t>
                      </a:r>
                    </a:p>
                  </a:txBody>
                  <a:tcPr/>
                </a:tc>
                <a:tc>
                  <a:txBody>
                    <a:bodyPr/>
                    <a:lstStyle/>
                    <a:p>
                      <a:r>
                        <a:rPr lang="en-US" sz="2000" dirty="0"/>
                        <a:t>SC Department of Environmental Services</a:t>
                      </a:r>
                    </a:p>
                  </a:txBody>
                  <a:tcPr/>
                </a:tc>
                <a:extLst>
                  <a:ext uri="{0D108BD9-81ED-4DB2-BD59-A6C34878D82A}">
                    <a16:rowId xmlns:a16="http://schemas.microsoft.com/office/drawing/2014/main" val="3930015901"/>
                  </a:ext>
                </a:extLst>
              </a:tr>
              <a:tr h="185420">
                <a:tc>
                  <a:txBody>
                    <a:bodyPr/>
                    <a:lstStyle/>
                    <a:p>
                      <a:r>
                        <a:rPr lang="en-US" sz="2000" dirty="0"/>
                        <a:t>Sam Quinney</a:t>
                      </a:r>
                    </a:p>
                  </a:txBody>
                  <a:tcPr/>
                </a:tc>
                <a:tc>
                  <a:txBody>
                    <a:bodyPr/>
                    <a:lstStyle/>
                    <a:p>
                      <a:r>
                        <a:rPr lang="en-US" sz="2000" dirty="0"/>
                        <a:t>SC Department of Agriculture</a:t>
                      </a:r>
                    </a:p>
                  </a:txBody>
                  <a:tcPr/>
                </a:tc>
                <a:extLst>
                  <a:ext uri="{0D108BD9-81ED-4DB2-BD59-A6C34878D82A}">
                    <a16:rowId xmlns:a16="http://schemas.microsoft.com/office/drawing/2014/main" val="2226827979"/>
                  </a:ext>
                </a:extLst>
              </a:tr>
              <a:tr h="185420">
                <a:tc>
                  <a:txBody>
                    <a:bodyPr/>
                    <a:lstStyle/>
                    <a:p>
                      <a:r>
                        <a:rPr lang="en-US" sz="2000" dirty="0"/>
                        <a:t>Jordan Van Delden</a:t>
                      </a:r>
                    </a:p>
                  </a:txBody>
                  <a:tcPr/>
                </a:tc>
                <a:tc>
                  <a:txBody>
                    <a:bodyPr/>
                    <a:lstStyle/>
                    <a:p>
                      <a:r>
                        <a:rPr lang="en-US" sz="2000" dirty="0"/>
                        <a:t>SC Emergency Management Division</a:t>
                      </a:r>
                    </a:p>
                  </a:txBody>
                  <a:tcPr/>
                </a:tc>
                <a:extLst>
                  <a:ext uri="{0D108BD9-81ED-4DB2-BD59-A6C34878D82A}">
                    <a16:rowId xmlns:a16="http://schemas.microsoft.com/office/drawing/2014/main" val="3482338799"/>
                  </a:ext>
                </a:extLst>
              </a:tr>
            </a:tbl>
          </a:graphicData>
        </a:graphic>
      </p:graphicFrame>
      <p:sp>
        <p:nvSpPr>
          <p:cNvPr id="3" name="TextBox 2">
            <a:extLst>
              <a:ext uri="{FF2B5EF4-FFF2-40B4-BE49-F238E27FC236}">
                <a16:creationId xmlns:a16="http://schemas.microsoft.com/office/drawing/2014/main" id="{B5E23687-4238-CA7B-F1B5-6D8E8CFFA2E4}"/>
              </a:ext>
            </a:extLst>
          </p:cNvPr>
          <p:cNvSpPr txBox="1"/>
          <p:nvPr/>
        </p:nvSpPr>
        <p:spPr>
          <a:xfrm>
            <a:off x="78623" y="128301"/>
            <a:ext cx="117834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rPr>
              <a:t>SC State Agency Drought Response Committee Members</a:t>
            </a:r>
            <a:endParaRPr kumimoji="0" lang="en-US" sz="28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endParaRPr>
          </a:p>
        </p:txBody>
      </p:sp>
      <p:pic>
        <p:nvPicPr>
          <p:cNvPr id="1026" name="Picture 2" descr="South Carolina Forestry Commission | South Carolina Coastal Information ...">
            <a:extLst>
              <a:ext uri="{FF2B5EF4-FFF2-40B4-BE49-F238E27FC236}">
                <a16:creationId xmlns:a16="http://schemas.microsoft.com/office/drawing/2014/main" id="{0D5B8589-35E8-22D1-DE26-B666014B7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8619" y="4177606"/>
            <a:ext cx="1645920" cy="15764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 Emergency Management Division: Be Aware of Safety and Health Dangers ...">
            <a:extLst>
              <a:ext uri="{FF2B5EF4-FFF2-40B4-BE49-F238E27FC236}">
                <a16:creationId xmlns:a16="http://schemas.microsoft.com/office/drawing/2014/main" id="{008907CC-8714-FF9C-C51B-541EF3249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4198" y="4290991"/>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04C1DD8-FDE7-6F50-8540-F3C0FBA1CB40}"/>
              </a:ext>
            </a:extLst>
          </p:cNvPr>
          <p:cNvPicPr>
            <a:picLocks noChangeAspect="1"/>
          </p:cNvPicPr>
          <p:nvPr/>
        </p:nvPicPr>
        <p:blipFill>
          <a:blip r:embed="rId4"/>
          <a:srcRect b="9491"/>
          <a:stretch>
            <a:fillRect/>
          </a:stretch>
        </p:blipFill>
        <p:spPr>
          <a:xfrm>
            <a:off x="3814539" y="4451562"/>
            <a:ext cx="3307482" cy="1005840"/>
          </a:xfrm>
          <a:prstGeom prst="rect">
            <a:avLst/>
          </a:prstGeom>
        </p:spPr>
      </p:pic>
      <p:pic>
        <p:nvPicPr>
          <p:cNvPr id="6" name="Picture 1">
            <a:extLst>
              <a:ext uri="{FF2B5EF4-FFF2-40B4-BE49-F238E27FC236}">
                <a16:creationId xmlns:a16="http://schemas.microsoft.com/office/drawing/2014/main" id="{5813F3DA-996C-574A-A94F-B7F0257968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4342" y="4290991"/>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62ACB6A-4E7D-CE76-F314-0B0F7B3FB542}"/>
              </a:ext>
            </a:extLst>
          </p:cNvPr>
          <p:cNvPicPr>
            <a:picLocks noChangeAspect="1"/>
          </p:cNvPicPr>
          <p:nvPr/>
        </p:nvPicPr>
        <p:blipFill>
          <a:blip r:embed="rId6"/>
          <a:stretch>
            <a:fillRect/>
          </a:stretch>
        </p:blipFill>
        <p:spPr>
          <a:xfrm>
            <a:off x="119746" y="4092341"/>
            <a:ext cx="1761161" cy="1737360"/>
          </a:xfrm>
          <a:prstGeom prst="rect">
            <a:avLst/>
          </a:prstGeom>
        </p:spPr>
      </p:pic>
      <p:pic>
        <p:nvPicPr>
          <p:cNvPr id="4" name="Picture 3">
            <a:extLst>
              <a:ext uri="{FF2B5EF4-FFF2-40B4-BE49-F238E27FC236}">
                <a16:creationId xmlns:a16="http://schemas.microsoft.com/office/drawing/2014/main" id="{37AB3E81-DE2E-1018-6535-3A063FE42615}"/>
              </a:ext>
            </a:extLst>
          </p:cNvPr>
          <p:cNvPicPr>
            <a:picLocks noChangeAspect="1"/>
          </p:cNvPicPr>
          <p:nvPr/>
        </p:nvPicPr>
        <p:blipFill>
          <a:blip r:embed="rId7"/>
          <a:stretch>
            <a:fillRect/>
          </a:stretch>
        </p:blipFill>
        <p:spPr>
          <a:xfrm>
            <a:off x="9967686" y="6427697"/>
            <a:ext cx="2142284" cy="320856"/>
          </a:xfrm>
          <a:prstGeom prst="rect">
            <a:avLst/>
          </a:prstGeom>
        </p:spPr>
      </p:pic>
    </p:spTree>
    <p:extLst>
      <p:ext uri="{BB962C8B-B14F-4D97-AF65-F5344CB8AC3E}">
        <p14:creationId xmlns:p14="http://schemas.microsoft.com/office/powerpoint/2010/main" val="2674605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1E34-214D-81D6-F202-C34C88F938E1}"/>
              </a:ext>
            </a:extLst>
          </p:cNvPr>
          <p:cNvSpPr>
            <a:spLocks noGrp="1"/>
          </p:cNvSpPr>
          <p:nvPr>
            <p:ph type="title"/>
          </p:nvPr>
        </p:nvSpPr>
        <p:spPr/>
        <p:txBody>
          <a:bodyPr/>
          <a:lstStyle/>
          <a:p>
            <a:r>
              <a:rPr lang="en-US"/>
              <a:t>The Charge for </a:t>
            </a:r>
            <a:r>
              <a:rPr lang="en-US" err="1"/>
              <a:t>WaterSC</a:t>
            </a:r>
            <a:br>
              <a:rPr lang="en-US"/>
            </a:br>
            <a:r>
              <a:rPr lang="en-US" sz="2800" b="0"/>
              <a:t>Executive Order No. 2024-22</a:t>
            </a:r>
            <a:endParaRPr lang="en-US" b="0"/>
          </a:p>
        </p:txBody>
      </p:sp>
      <p:sp>
        <p:nvSpPr>
          <p:cNvPr id="3" name="Content Placeholder 2">
            <a:extLst>
              <a:ext uri="{FF2B5EF4-FFF2-40B4-BE49-F238E27FC236}">
                <a16:creationId xmlns:a16="http://schemas.microsoft.com/office/drawing/2014/main" id="{0DCCC60D-9B47-FBA1-F469-480AF3030455}"/>
              </a:ext>
            </a:extLst>
          </p:cNvPr>
          <p:cNvSpPr>
            <a:spLocks noGrp="1"/>
          </p:cNvSpPr>
          <p:nvPr>
            <p:ph idx="1"/>
          </p:nvPr>
        </p:nvSpPr>
        <p:spPr/>
        <p:txBody>
          <a:bodyPr>
            <a:normAutofit fontScale="92500"/>
          </a:bodyPr>
          <a:lstStyle/>
          <a:p>
            <a:pPr marL="342900" marR="0" lvl="0" indent="-342900">
              <a:lnSpc>
                <a:spcPct val="150000"/>
              </a:lnSpc>
              <a:spcBef>
                <a:spcPts val="0"/>
              </a:spcBef>
              <a:spcAft>
                <a:spcPts val="0"/>
              </a:spcAft>
              <a:buFont typeface="Symbol" panose="05050102010706020507" pitchFamily="18" charset="2"/>
              <a:buChar char=""/>
            </a:pPr>
            <a:r>
              <a:rPr lang="en-US">
                <a:effectLst/>
                <a:latin typeface="Aptos" panose="020B0004020202020204" pitchFamily="34" charset="0"/>
                <a:ea typeface="Open Sans" panose="020B0606030504020204" pitchFamily="34" charset="0"/>
                <a:cs typeface="Arial" panose="020B0604020202020204" pitchFamily="34" charset="0"/>
              </a:rPr>
              <a:t>Balance the State’s </a:t>
            </a:r>
            <a:r>
              <a:rPr lang="en-US" b="1" i="1">
                <a:effectLst/>
                <a:latin typeface="Aptos" panose="020B0004020202020204" pitchFamily="34" charset="0"/>
                <a:ea typeface="Open Sans" panose="020B0606030504020204" pitchFamily="34" charset="0"/>
                <a:cs typeface="Arial" panose="020B0604020202020204" pitchFamily="34" charset="0"/>
              </a:rPr>
              <a:t>economic, environmental, and social needs</a:t>
            </a:r>
            <a:r>
              <a:rPr lang="en-US">
                <a:effectLst/>
                <a:latin typeface="Aptos" panose="020B0004020202020204" pitchFamily="34" charset="0"/>
                <a:ea typeface="Open Sans" panose="020B0606030504020204" pitchFamily="34" charset="0"/>
                <a:cs typeface="Arial" panose="020B0604020202020204" pitchFamily="34" charset="0"/>
              </a:rPr>
              <a:t>; </a:t>
            </a:r>
            <a:endParaRPr lang="en-US">
              <a:effectLst/>
              <a:latin typeface="Aptos" panose="020B000402020202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a:latin typeface="Aptos" panose="020B0004020202020204" pitchFamily="34" charset="0"/>
                <a:ea typeface="Open Sans" panose="020B0606030504020204" pitchFamily="34" charset="0"/>
                <a:cs typeface="Arial" panose="020B0604020202020204" pitchFamily="34" charset="0"/>
              </a:rPr>
              <a:t>E</a:t>
            </a:r>
            <a:r>
              <a:rPr lang="en-US">
                <a:effectLst/>
                <a:latin typeface="Aptos" panose="020B0004020202020204" pitchFamily="34" charset="0"/>
                <a:ea typeface="Open Sans" panose="020B0606030504020204" pitchFamily="34" charset="0"/>
                <a:cs typeface="Arial" panose="020B0604020202020204" pitchFamily="34" charset="0"/>
              </a:rPr>
              <a:t>nsure the </a:t>
            </a:r>
            <a:r>
              <a:rPr lang="en-US" b="1" i="1">
                <a:effectLst/>
                <a:latin typeface="Aptos" panose="020B0004020202020204" pitchFamily="34" charset="0"/>
                <a:ea typeface="Open Sans" panose="020B0606030504020204" pitchFamily="34" charset="0"/>
                <a:cs typeface="Arial" panose="020B0604020202020204" pitchFamily="34" charset="0"/>
              </a:rPr>
              <a:t>reliability, resiliency, sustainability, and sufficiency </a:t>
            </a:r>
            <a:r>
              <a:rPr lang="en-US">
                <a:effectLst/>
                <a:latin typeface="Aptos" panose="020B0004020202020204" pitchFamily="34" charset="0"/>
                <a:ea typeface="Open Sans" panose="020B0606030504020204" pitchFamily="34" charset="0"/>
                <a:cs typeface="Arial" panose="020B0604020202020204" pitchFamily="34" charset="0"/>
              </a:rPr>
              <a:t>of the State’s water resources </a:t>
            </a:r>
            <a:r>
              <a:rPr lang="en-US" b="1" i="1">
                <a:effectLst/>
                <a:latin typeface="Aptos" panose="020B0004020202020204" pitchFamily="34" charset="0"/>
                <a:ea typeface="Open Sans" panose="020B0606030504020204" pitchFamily="34" charset="0"/>
                <a:cs typeface="Arial" panose="020B0604020202020204" pitchFamily="34" charset="0"/>
              </a:rPr>
              <a:t>for all existing and future uses</a:t>
            </a:r>
            <a:r>
              <a:rPr lang="en-US">
                <a:effectLst/>
                <a:latin typeface="Aptos" panose="020B0004020202020204" pitchFamily="34" charset="0"/>
                <a:ea typeface="Open Sans" panose="020B0606030504020204" pitchFamily="34" charset="0"/>
                <a:cs typeface="Arial" panose="020B0604020202020204" pitchFamily="34" charset="0"/>
              </a:rPr>
              <a:t>, while simultaneously </a:t>
            </a:r>
            <a:r>
              <a:rPr lang="en-US" b="1" i="1">
                <a:effectLst/>
                <a:latin typeface="Aptos" panose="020B0004020202020204" pitchFamily="34" charset="0"/>
                <a:ea typeface="Open Sans" panose="020B0606030504020204" pitchFamily="34" charset="0"/>
                <a:cs typeface="Arial" panose="020B0604020202020204" pitchFamily="34" charset="0"/>
              </a:rPr>
              <a:t>protecting the environment</a:t>
            </a:r>
            <a:r>
              <a:rPr lang="en-US">
                <a:effectLst/>
                <a:latin typeface="Aptos" panose="020B0004020202020204" pitchFamily="34" charset="0"/>
                <a:ea typeface="Open Sans" panose="020B0606030504020204" pitchFamily="34" charset="0"/>
                <a:cs typeface="Arial" panose="020B0604020202020204" pitchFamily="34" charset="0"/>
              </a:rPr>
              <a:t>; and </a:t>
            </a:r>
            <a:endParaRPr lang="en-US">
              <a:effectLst/>
              <a:latin typeface="Aptos" panose="020B000402020202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800"/>
              </a:spcAft>
              <a:buFont typeface="Symbol" panose="05050102010706020507" pitchFamily="18" charset="2"/>
              <a:buChar char=""/>
            </a:pPr>
            <a:r>
              <a:rPr lang="en-US">
                <a:latin typeface="Aptos" panose="020B0004020202020204" pitchFamily="34" charset="0"/>
                <a:ea typeface="Open Sans" panose="020B0606030504020204" pitchFamily="34" charset="0"/>
                <a:cs typeface="Arial" panose="020B0604020202020204" pitchFamily="34" charset="0"/>
              </a:rPr>
              <a:t>S</a:t>
            </a:r>
            <a:r>
              <a:rPr lang="en-US">
                <a:effectLst/>
                <a:latin typeface="Aptos" panose="020B0004020202020204" pitchFamily="34" charset="0"/>
                <a:ea typeface="Open Sans" panose="020B0606030504020204" pitchFamily="34" charset="0"/>
                <a:cs typeface="Arial" panose="020B0604020202020204" pitchFamily="34" charset="0"/>
              </a:rPr>
              <a:t>upport and facilitate additional </a:t>
            </a:r>
            <a:r>
              <a:rPr lang="en-US" b="1" i="1">
                <a:effectLst/>
                <a:latin typeface="Aptos" panose="020B0004020202020204" pitchFamily="34" charset="0"/>
                <a:ea typeface="Open Sans" panose="020B0606030504020204" pitchFamily="34" charset="0"/>
                <a:cs typeface="Arial" panose="020B0604020202020204" pitchFamily="34" charset="0"/>
              </a:rPr>
              <a:t>collaboration</a:t>
            </a:r>
            <a:r>
              <a:rPr lang="en-US">
                <a:effectLst/>
                <a:latin typeface="Aptos" panose="020B0004020202020204" pitchFamily="34" charset="0"/>
                <a:ea typeface="Open Sans" panose="020B0606030504020204" pitchFamily="34" charset="0"/>
                <a:cs typeface="Arial" panose="020B0604020202020204" pitchFamily="34" charset="0"/>
              </a:rPr>
              <a:t> with ongoing efforts and existing initiatives. </a:t>
            </a:r>
            <a:endParaRPr lang="en-US">
              <a:effectLst/>
              <a:latin typeface="Aptos" panose="020B0004020202020204" pitchFamily="34" charset="0"/>
              <a:ea typeface="Calibri" panose="020F0502020204030204" pitchFamily="34" charset="0"/>
              <a:cs typeface="Arial" panose="020B0604020202020204" pitchFamily="34" charset="0"/>
            </a:endParaRPr>
          </a:p>
          <a:p>
            <a:endParaRPr lang="en-US"/>
          </a:p>
        </p:txBody>
      </p:sp>
      <p:pic>
        <p:nvPicPr>
          <p:cNvPr id="4" name="Picture 3">
            <a:extLst>
              <a:ext uri="{FF2B5EF4-FFF2-40B4-BE49-F238E27FC236}">
                <a16:creationId xmlns:a16="http://schemas.microsoft.com/office/drawing/2014/main" id="{230D6FBE-C7A6-ACFD-EDF0-0CEB5A0798A7}"/>
              </a:ext>
            </a:extLst>
          </p:cNvPr>
          <p:cNvPicPr>
            <a:picLocks noChangeAspect="1"/>
          </p:cNvPicPr>
          <p:nvPr/>
        </p:nvPicPr>
        <p:blipFill>
          <a:blip r:embed="rId2"/>
          <a:stretch>
            <a:fillRect/>
          </a:stretch>
        </p:blipFill>
        <p:spPr>
          <a:xfrm>
            <a:off x="8649476" y="5603673"/>
            <a:ext cx="2977389" cy="889202"/>
          </a:xfrm>
          <a:prstGeom prst="rect">
            <a:avLst/>
          </a:prstGeom>
        </p:spPr>
      </p:pic>
    </p:spTree>
    <p:extLst>
      <p:ext uri="{BB962C8B-B14F-4D97-AF65-F5344CB8AC3E}">
        <p14:creationId xmlns:p14="http://schemas.microsoft.com/office/powerpoint/2010/main" val="132014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6DAD19-2A19-4522-B753-555196C98344}"/>
              </a:ext>
            </a:extLst>
          </p:cNvPr>
          <p:cNvSpPr/>
          <p:nvPr/>
        </p:nvSpPr>
        <p:spPr>
          <a:xfrm>
            <a:off x="0" y="0"/>
            <a:ext cx="40856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C28385C-C1CC-E228-E48E-71A1BCCD59E3}"/>
              </a:ext>
            </a:extLst>
          </p:cNvPr>
          <p:cNvSpPr/>
          <p:nvPr/>
        </p:nvSpPr>
        <p:spPr>
          <a:xfrm>
            <a:off x="866484" y="5302223"/>
            <a:ext cx="2495020" cy="750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0506EA37-0110-2065-611D-89606453F6DD}"/>
              </a:ext>
            </a:extLst>
          </p:cNvPr>
          <p:cNvSpPr/>
          <p:nvPr/>
        </p:nvSpPr>
        <p:spPr>
          <a:xfrm>
            <a:off x="4686871" y="5302223"/>
            <a:ext cx="1472629" cy="473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D42EB506-DFAC-7E49-F464-6BFC7112F691}"/>
              </a:ext>
            </a:extLst>
          </p:cNvPr>
          <p:cNvSpPr/>
          <p:nvPr/>
        </p:nvSpPr>
        <p:spPr>
          <a:xfrm>
            <a:off x="5765657" y="1785495"/>
            <a:ext cx="1173710" cy="949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569305D-BFA3-DA6A-35D5-C4DC9E1BB11D}"/>
              </a:ext>
            </a:extLst>
          </p:cNvPr>
          <p:cNvSpPr/>
          <p:nvPr/>
        </p:nvSpPr>
        <p:spPr>
          <a:xfrm>
            <a:off x="3822700" y="2075377"/>
            <a:ext cx="635000" cy="20073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B61795A-D9FA-A865-B55D-F273708A136F}"/>
              </a:ext>
            </a:extLst>
          </p:cNvPr>
          <p:cNvSpPr txBox="1"/>
          <p:nvPr/>
        </p:nvSpPr>
        <p:spPr>
          <a:xfrm>
            <a:off x="408562" y="109447"/>
            <a:ext cx="117834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rPr>
              <a:t>Drought Monitoring and Response in SC</a:t>
            </a:r>
            <a:r>
              <a:rPr kumimoji="0" lang="en-US" sz="32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rPr>
              <a:t> </a:t>
            </a:r>
          </a:p>
        </p:txBody>
      </p:sp>
      <p:sp>
        <p:nvSpPr>
          <p:cNvPr id="11" name="Rectangle 10">
            <a:extLst>
              <a:ext uri="{FF2B5EF4-FFF2-40B4-BE49-F238E27FC236}">
                <a16:creationId xmlns:a16="http://schemas.microsoft.com/office/drawing/2014/main" id="{092E1D0D-1626-5FF1-C656-BC922EEFD069}"/>
              </a:ext>
            </a:extLst>
          </p:cNvPr>
          <p:cNvSpPr/>
          <p:nvPr/>
        </p:nvSpPr>
        <p:spPr>
          <a:xfrm>
            <a:off x="1913458" y="921072"/>
            <a:ext cx="92229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Proxima Nova" panose="02000506030000020004"/>
                <a:ea typeface="+mn-ea"/>
                <a:cs typeface="Aharoni" panose="02010803020104030203" pitchFamily="2" charset="-79"/>
              </a:rPr>
              <a:t>How: </a:t>
            </a:r>
            <a:r>
              <a:rPr kumimoji="0" lang="en-US" sz="2400" b="0" i="0" u="none" strike="noStrike" kern="1200" cap="none" spc="0" normalizeH="0" baseline="0" noProof="0" dirty="0">
                <a:ln>
                  <a:noFill/>
                </a:ln>
                <a:solidFill>
                  <a:prstClr val="black"/>
                </a:solidFill>
                <a:effectLst/>
                <a:uLnTx/>
                <a:uFillTx/>
                <a:latin typeface="Proxima Nova" panose="02000506030000020004"/>
                <a:ea typeface="+mn-ea"/>
                <a:cs typeface="Aharoni" panose="02010803020104030203" pitchFamily="2" charset="-79"/>
              </a:rPr>
              <a:t>The State uses multiple indicators and indices to monitor drought and determine drought severity levels. </a:t>
            </a:r>
          </a:p>
        </p:txBody>
      </p:sp>
      <p:pic>
        <p:nvPicPr>
          <p:cNvPr id="12" name="Picture 11">
            <a:extLst>
              <a:ext uri="{FF2B5EF4-FFF2-40B4-BE49-F238E27FC236}">
                <a16:creationId xmlns:a16="http://schemas.microsoft.com/office/drawing/2014/main" id="{CBF99762-9369-D812-97C2-4DCFA5B94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756" y="1935359"/>
            <a:ext cx="8751050" cy="4702997"/>
          </a:xfrm>
          <a:prstGeom prst="rect">
            <a:avLst/>
          </a:prstGeom>
        </p:spPr>
      </p:pic>
    </p:spTree>
    <p:extLst>
      <p:ext uri="{BB962C8B-B14F-4D97-AF65-F5344CB8AC3E}">
        <p14:creationId xmlns:p14="http://schemas.microsoft.com/office/powerpoint/2010/main" val="2671158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CD31DF7E-EFEA-60A3-349D-9A99D3CA9545}"/>
              </a:ext>
            </a:extLst>
          </p:cNvPr>
          <p:cNvSpPr txBox="1"/>
          <p:nvPr/>
        </p:nvSpPr>
        <p:spPr>
          <a:xfrm>
            <a:off x="14135" y="-9"/>
            <a:ext cx="1936584" cy="5863144"/>
          </a:xfrm>
          <a:prstGeom prst="rect">
            <a:avLst/>
          </a:prstGeom>
          <a:solidFill>
            <a:schemeClr val="tx1"/>
          </a:solidFill>
          <a:ln w="25400">
            <a:solidFill>
              <a:srgbClr val="FC9302"/>
            </a:solidFill>
          </a:ln>
        </p:spPr>
        <p:txBody>
          <a:bodyPr wrap="square" rtlCol="0">
            <a:spAutoFit/>
          </a:bodyPr>
          <a:lstStyle/>
          <a:p>
            <a:pPr algn="ctr"/>
            <a:endParaRPr lang="en-US" sz="1500" b="1" dirty="0">
              <a:solidFill>
                <a:srgbClr val="FFFF00"/>
              </a:solidFill>
              <a:latin typeface="Arial" panose="020B0604020202020204" pitchFamily="34" charset="0"/>
              <a:cs typeface="Arial" panose="020B0604020202020204" pitchFamily="34" charset="0"/>
            </a:endParaRPr>
          </a:p>
          <a:p>
            <a:pPr algn="ctr"/>
            <a:r>
              <a:rPr lang="en-US" sz="1500" b="1" dirty="0">
                <a:solidFill>
                  <a:srgbClr val="FFFF00"/>
                </a:solidFill>
                <a:latin typeface="Arial" panose="020B0604020202020204" pitchFamily="34" charset="0"/>
                <a:cs typeface="Arial" panose="020B0604020202020204" pitchFamily="34" charset="0"/>
              </a:rPr>
              <a:t>SC Drought Response Act and Regulations</a:t>
            </a: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1DC89BF7-82B3-8E10-EB59-74993A4EBEAD}"/>
              </a:ext>
            </a:extLst>
          </p:cNvPr>
          <p:cNvSpPr/>
          <p:nvPr/>
        </p:nvSpPr>
        <p:spPr>
          <a:xfrm>
            <a:off x="1950720" y="0"/>
            <a:ext cx="10234863" cy="3002707"/>
          </a:xfrm>
          <a:prstGeom prst="rect">
            <a:avLst/>
          </a:prstGeom>
          <a:noFill/>
          <a:ln w="254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5BC84EAB-0350-E8B1-EC40-7341B36F16BE}"/>
              </a:ext>
            </a:extLst>
          </p:cNvPr>
          <p:cNvGrpSpPr/>
          <p:nvPr/>
        </p:nvGrpSpPr>
        <p:grpSpPr>
          <a:xfrm>
            <a:off x="1964136" y="3473"/>
            <a:ext cx="2587752" cy="5857530"/>
            <a:chOff x="1964136" y="3473"/>
            <a:chExt cx="2587752" cy="5830168"/>
          </a:xfrm>
        </p:grpSpPr>
        <p:sp>
          <p:nvSpPr>
            <p:cNvPr id="46" name="Rectangle 45">
              <a:extLst>
                <a:ext uri="{FF2B5EF4-FFF2-40B4-BE49-F238E27FC236}">
                  <a16:creationId xmlns:a16="http://schemas.microsoft.com/office/drawing/2014/main" id="{24329701-980E-4447-EC4A-F3B2C7FD965F}"/>
                </a:ext>
              </a:extLst>
            </p:cNvPr>
            <p:cNvSpPr/>
            <p:nvPr/>
          </p:nvSpPr>
          <p:spPr>
            <a:xfrm>
              <a:off x="1964136" y="3473"/>
              <a:ext cx="2587752" cy="5830168"/>
            </a:xfrm>
            <a:prstGeom prst="rect">
              <a:avLst/>
            </a:prstGeom>
            <a:gradFill flip="none" rotWithShape="1">
              <a:gsLst>
                <a:gs pos="0">
                  <a:srgbClr val="F0BD73"/>
                </a:gs>
                <a:gs pos="74000">
                  <a:srgbClr val="EDCD9B"/>
                </a:gs>
                <a:gs pos="83000">
                  <a:srgbClr val="E7CD9F"/>
                </a:gs>
                <a:gs pos="100000">
                  <a:srgbClr val="EAD9B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ounded Rectangle 8">
              <a:extLst>
                <a:ext uri="{FF2B5EF4-FFF2-40B4-BE49-F238E27FC236}">
                  <a16:creationId xmlns:a16="http://schemas.microsoft.com/office/drawing/2014/main" id="{C663180A-97C4-D3B9-0E9B-B5EE3EBD3AD3}"/>
                </a:ext>
              </a:extLst>
            </p:cNvPr>
            <p:cNvSpPr/>
            <p:nvPr/>
          </p:nvSpPr>
          <p:spPr>
            <a:xfrm>
              <a:off x="2662473" y="187851"/>
              <a:ext cx="1179576" cy="644577"/>
            </a:xfrm>
            <a:prstGeom prst="roundRect">
              <a:avLst/>
            </a:prstGeom>
            <a:solidFill>
              <a:srgbClr val="FDCD5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n w="0">
                    <a:noFill/>
                  </a:ln>
                  <a:solidFill>
                    <a:schemeClr val="bg1"/>
                  </a:solidFill>
                  <a:latin typeface="Arial" panose="020B0604020202020204" pitchFamily="34" charset="0"/>
                  <a:cs typeface="Arial" panose="020B0604020202020204" pitchFamily="34" charset="0"/>
                </a:rPr>
                <a:t>Incipient</a:t>
              </a:r>
            </a:p>
          </p:txBody>
        </p:sp>
        <p:sp>
          <p:nvSpPr>
            <p:cNvPr id="48" name="TextBox 47">
              <a:extLst>
                <a:ext uri="{FF2B5EF4-FFF2-40B4-BE49-F238E27FC236}">
                  <a16:creationId xmlns:a16="http://schemas.microsoft.com/office/drawing/2014/main" id="{2E7A29BA-D868-272A-4BAA-E5FB2BF4B80E}"/>
                </a:ext>
              </a:extLst>
            </p:cNvPr>
            <p:cNvSpPr txBox="1"/>
            <p:nvPr/>
          </p:nvSpPr>
          <p:spPr>
            <a:xfrm>
              <a:off x="1964136" y="937360"/>
              <a:ext cx="2587752"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Drier than normal</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Soil moisture declines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Water demand increases</a:t>
              </a:r>
            </a:p>
          </p:txBody>
        </p:sp>
      </p:grpSp>
      <p:grpSp>
        <p:nvGrpSpPr>
          <p:cNvPr id="49" name="Group 48">
            <a:extLst>
              <a:ext uri="{FF2B5EF4-FFF2-40B4-BE49-F238E27FC236}">
                <a16:creationId xmlns:a16="http://schemas.microsoft.com/office/drawing/2014/main" id="{0B9AFC26-92CF-05E8-2E1A-9C16E5BC254C}"/>
              </a:ext>
            </a:extLst>
          </p:cNvPr>
          <p:cNvGrpSpPr/>
          <p:nvPr/>
        </p:nvGrpSpPr>
        <p:grpSpPr>
          <a:xfrm>
            <a:off x="4538472" y="3471"/>
            <a:ext cx="2601168" cy="5857529"/>
            <a:chOff x="4538472" y="3471"/>
            <a:chExt cx="2601168" cy="5830165"/>
          </a:xfrm>
        </p:grpSpPr>
        <p:sp>
          <p:nvSpPr>
            <p:cNvPr id="50" name="Rectangle 49">
              <a:extLst>
                <a:ext uri="{FF2B5EF4-FFF2-40B4-BE49-F238E27FC236}">
                  <a16:creationId xmlns:a16="http://schemas.microsoft.com/office/drawing/2014/main" id="{60629029-0C26-7E0E-10E3-26F9A94F5B72}"/>
                </a:ext>
              </a:extLst>
            </p:cNvPr>
            <p:cNvSpPr/>
            <p:nvPr/>
          </p:nvSpPr>
          <p:spPr>
            <a:xfrm>
              <a:off x="4551888" y="3471"/>
              <a:ext cx="2587752" cy="5830165"/>
            </a:xfrm>
            <a:prstGeom prst="rect">
              <a:avLst/>
            </a:prstGeom>
            <a:gradFill flip="none" rotWithShape="1">
              <a:gsLst>
                <a:gs pos="0">
                  <a:srgbClr val="EBA759"/>
                </a:gs>
                <a:gs pos="74000">
                  <a:srgbClr val="E8BF8B"/>
                </a:gs>
                <a:gs pos="82000">
                  <a:srgbClr val="ECCEAA"/>
                </a:gs>
                <a:gs pos="99000">
                  <a:srgbClr val="E9D4BA"/>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9">
              <a:extLst>
                <a:ext uri="{FF2B5EF4-FFF2-40B4-BE49-F238E27FC236}">
                  <a16:creationId xmlns:a16="http://schemas.microsoft.com/office/drawing/2014/main" id="{4F5F0293-0CE7-BC8D-7EC3-FD2483CB5CD6}"/>
                </a:ext>
              </a:extLst>
            </p:cNvPr>
            <p:cNvSpPr/>
            <p:nvPr/>
          </p:nvSpPr>
          <p:spPr>
            <a:xfrm>
              <a:off x="5251081" y="187851"/>
              <a:ext cx="1183597" cy="644577"/>
            </a:xfrm>
            <a:prstGeom prst="roundRect">
              <a:avLst/>
            </a:prstGeom>
            <a:solidFill>
              <a:srgbClr val="F78D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n w="0">
                    <a:noFill/>
                  </a:ln>
                  <a:solidFill>
                    <a:schemeClr val="bg1"/>
                  </a:solidFill>
                  <a:latin typeface="Arial" panose="020B0604020202020204" pitchFamily="34" charset="0"/>
                  <a:cs typeface="Arial" panose="020B0604020202020204" pitchFamily="34" charset="0"/>
                </a:rPr>
                <a:t>Moderate</a:t>
              </a:r>
            </a:p>
          </p:txBody>
        </p:sp>
        <p:sp>
          <p:nvSpPr>
            <p:cNvPr id="52" name="TextBox 51">
              <a:extLst>
                <a:ext uri="{FF2B5EF4-FFF2-40B4-BE49-F238E27FC236}">
                  <a16:creationId xmlns:a16="http://schemas.microsoft.com/office/drawing/2014/main" id="{4FC1A521-56CC-F59B-998D-B3C6E879EBDF}"/>
                </a:ext>
              </a:extLst>
            </p:cNvPr>
            <p:cNvSpPr txBox="1"/>
            <p:nvPr/>
          </p:nvSpPr>
          <p:spPr>
            <a:xfrm>
              <a:off x="4538472" y="937360"/>
              <a:ext cx="2523432" cy="202183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Water levels decrease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Crops and plants wither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Irrigation increases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Poor grazing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024DFD50-1DB3-A618-88C0-35CDB0B4E702}"/>
              </a:ext>
            </a:extLst>
          </p:cNvPr>
          <p:cNvGrpSpPr/>
          <p:nvPr/>
        </p:nvGrpSpPr>
        <p:grpSpPr>
          <a:xfrm>
            <a:off x="7075320" y="3470"/>
            <a:ext cx="2652072" cy="5857527"/>
            <a:chOff x="7075320" y="3471"/>
            <a:chExt cx="2652072" cy="5830162"/>
          </a:xfrm>
        </p:grpSpPr>
        <p:sp>
          <p:nvSpPr>
            <p:cNvPr id="54" name="Rectangle 53">
              <a:extLst>
                <a:ext uri="{FF2B5EF4-FFF2-40B4-BE49-F238E27FC236}">
                  <a16:creationId xmlns:a16="http://schemas.microsoft.com/office/drawing/2014/main" id="{E4777071-1533-E815-6517-5E54FB72874E}"/>
                </a:ext>
              </a:extLst>
            </p:cNvPr>
            <p:cNvSpPr/>
            <p:nvPr/>
          </p:nvSpPr>
          <p:spPr>
            <a:xfrm>
              <a:off x="7075320" y="3471"/>
              <a:ext cx="2652072" cy="5830162"/>
            </a:xfrm>
            <a:prstGeom prst="rect">
              <a:avLst/>
            </a:prstGeom>
            <a:gradFill flip="none" rotWithShape="1">
              <a:gsLst>
                <a:gs pos="0">
                  <a:srgbClr val="E87660"/>
                </a:gs>
                <a:gs pos="73000">
                  <a:srgbClr val="EA9D87"/>
                </a:gs>
                <a:gs pos="82000">
                  <a:srgbClr val="E1A797"/>
                </a:gs>
                <a:gs pos="100000">
                  <a:srgbClr val="E5D6C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ounded Rectangle 10">
              <a:extLst>
                <a:ext uri="{FF2B5EF4-FFF2-40B4-BE49-F238E27FC236}">
                  <a16:creationId xmlns:a16="http://schemas.microsoft.com/office/drawing/2014/main" id="{D0B92BAE-0E66-C2ED-7BFA-D6371090C183}"/>
                </a:ext>
              </a:extLst>
            </p:cNvPr>
            <p:cNvSpPr/>
            <p:nvPr/>
          </p:nvSpPr>
          <p:spPr>
            <a:xfrm>
              <a:off x="7804529" y="187850"/>
              <a:ext cx="1183597" cy="644577"/>
            </a:xfrm>
            <a:prstGeom prst="roundRect">
              <a:avLst/>
            </a:prstGeom>
            <a:solidFill>
              <a:srgbClr val="EF3A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n w="0">
                    <a:noFill/>
                  </a:ln>
                  <a:solidFill>
                    <a:schemeClr val="bg1"/>
                  </a:solidFill>
                  <a:latin typeface="Arial" panose="020B0604020202020204" pitchFamily="34" charset="0"/>
                  <a:cs typeface="Arial" panose="020B0604020202020204" pitchFamily="34" charset="0"/>
                </a:rPr>
                <a:t>Severe</a:t>
              </a:r>
            </a:p>
          </p:txBody>
        </p:sp>
        <p:sp>
          <p:nvSpPr>
            <p:cNvPr id="56" name="TextBox 55">
              <a:extLst>
                <a:ext uri="{FF2B5EF4-FFF2-40B4-BE49-F238E27FC236}">
                  <a16:creationId xmlns:a16="http://schemas.microsoft.com/office/drawing/2014/main" id="{03EDFAE2-24B1-C3AB-A687-29D0173CAC49}"/>
                </a:ext>
              </a:extLst>
            </p:cNvPr>
            <p:cNvSpPr txBox="1"/>
            <p:nvPr/>
          </p:nvSpPr>
          <p:spPr>
            <a:xfrm>
              <a:off x="7088736" y="937360"/>
              <a:ext cx="2569308" cy="17461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Water levels continue to drop</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Number of wildfires increase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Significant impacts to agriculture</a:t>
              </a:r>
            </a:p>
          </p:txBody>
        </p:sp>
      </p:grpSp>
      <p:grpSp>
        <p:nvGrpSpPr>
          <p:cNvPr id="75" name="Group 74">
            <a:extLst>
              <a:ext uri="{FF2B5EF4-FFF2-40B4-BE49-F238E27FC236}">
                <a16:creationId xmlns:a16="http://schemas.microsoft.com/office/drawing/2014/main" id="{A8917C37-C6A8-F5FF-EB24-3E584E0CFD9B}"/>
              </a:ext>
            </a:extLst>
          </p:cNvPr>
          <p:cNvGrpSpPr/>
          <p:nvPr/>
        </p:nvGrpSpPr>
        <p:grpSpPr>
          <a:xfrm>
            <a:off x="9671460" y="-9124"/>
            <a:ext cx="2520540" cy="5870121"/>
            <a:chOff x="9671460" y="-9124"/>
            <a:chExt cx="2520540" cy="5833633"/>
          </a:xfrm>
        </p:grpSpPr>
        <p:sp>
          <p:nvSpPr>
            <p:cNvPr id="40" name="Rectangle 39">
              <a:extLst>
                <a:ext uri="{FF2B5EF4-FFF2-40B4-BE49-F238E27FC236}">
                  <a16:creationId xmlns:a16="http://schemas.microsoft.com/office/drawing/2014/main" id="{086ADCAB-5D92-29BB-2A93-EDD41D070F38}"/>
                </a:ext>
              </a:extLst>
            </p:cNvPr>
            <p:cNvSpPr/>
            <p:nvPr/>
          </p:nvSpPr>
          <p:spPr>
            <a:xfrm>
              <a:off x="9677906" y="-9124"/>
              <a:ext cx="2499960" cy="5833633"/>
            </a:xfrm>
            <a:prstGeom prst="rect">
              <a:avLst/>
            </a:prstGeom>
            <a:gradFill flip="none" rotWithShape="1">
              <a:gsLst>
                <a:gs pos="0">
                  <a:srgbClr val="C45F52"/>
                </a:gs>
                <a:gs pos="74000">
                  <a:srgbClr val="CE8373"/>
                </a:gs>
                <a:gs pos="83000">
                  <a:srgbClr val="D1ACA2"/>
                </a:gs>
                <a:gs pos="99000">
                  <a:srgbClr val="DBC5B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oup 56">
              <a:extLst>
                <a:ext uri="{FF2B5EF4-FFF2-40B4-BE49-F238E27FC236}">
                  <a16:creationId xmlns:a16="http://schemas.microsoft.com/office/drawing/2014/main" id="{D46D537C-A42C-EEA9-F40A-787AF68A173C}"/>
                </a:ext>
              </a:extLst>
            </p:cNvPr>
            <p:cNvGrpSpPr/>
            <p:nvPr/>
          </p:nvGrpSpPr>
          <p:grpSpPr>
            <a:xfrm>
              <a:off x="9671460" y="187850"/>
              <a:ext cx="2520540" cy="2503835"/>
              <a:chOff x="9671460" y="187850"/>
              <a:chExt cx="2520540" cy="2503835"/>
            </a:xfrm>
          </p:grpSpPr>
          <p:sp>
            <p:nvSpPr>
              <p:cNvPr id="58" name="Rounded Rectangle 11">
                <a:extLst>
                  <a:ext uri="{FF2B5EF4-FFF2-40B4-BE49-F238E27FC236}">
                    <a16:creationId xmlns:a16="http://schemas.microsoft.com/office/drawing/2014/main" id="{4503874E-EE4F-DC70-AB1F-DBC8E1FA3DE3}"/>
                  </a:ext>
                </a:extLst>
              </p:cNvPr>
              <p:cNvSpPr/>
              <p:nvPr/>
            </p:nvSpPr>
            <p:spPr>
              <a:xfrm>
                <a:off x="10368034" y="187850"/>
                <a:ext cx="1183597" cy="644577"/>
              </a:xfrm>
              <a:prstGeom prst="roundRect">
                <a:avLst/>
              </a:prstGeom>
              <a:solidFill>
                <a:srgbClr val="BF202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n w="0">
                      <a:noFill/>
                    </a:ln>
                    <a:solidFill>
                      <a:schemeClr val="bg1"/>
                    </a:solidFill>
                    <a:latin typeface="Arial" panose="020B0604020202020204" pitchFamily="34" charset="0"/>
                    <a:cs typeface="Arial" panose="020B0604020202020204" pitchFamily="34" charset="0"/>
                  </a:rPr>
                  <a:t>Extreme</a:t>
                </a:r>
              </a:p>
            </p:txBody>
          </p:sp>
          <p:sp>
            <p:nvSpPr>
              <p:cNvPr id="59" name="TextBox 58">
                <a:extLst>
                  <a:ext uri="{FF2B5EF4-FFF2-40B4-BE49-F238E27FC236}">
                    <a16:creationId xmlns:a16="http://schemas.microsoft.com/office/drawing/2014/main" id="{2641716A-C0E6-40DA-D1E1-74EBF53A27B1}"/>
                  </a:ext>
                </a:extLst>
              </p:cNvPr>
              <p:cNvSpPr txBox="1"/>
              <p:nvPr/>
            </p:nvSpPr>
            <p:spPr>
              <a:xfrm>
                <a:off x="9671460" y="937359"/>
                <a:ext cx="2520540"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Widespread impacts to agriculture, forestry, water utilities, and water-dependent businesses</a:t>
                </a:r>
              </a:p>
            </p:txBody>
          </p:sp>
        </p:grpSp>
      </p:grpSp>
      <p:sp>
        <p:nvSpPr>
          <p:cNvPr id="61" name="TextBox 60">
            <a:extLst>
              <a:ext uri="{FF2B5EF4-FFF2-40B4-BE49-F238E27FC236}">
                <a16:creationId xmlns:a16="http://schemas.microsoft.com/office/drawing/2014/main" id="{C49FCA93-CEC8-1031-A983-6C3A7B80130D}"/>
              </a:ext>
            </a:extLst>
          </p:cNvPr>
          <p:cNvSpPr txBox="1"/>
          <p:nvPr/>
        </p:nvSpPr>
        <p:spPr>
          <a:xfrm>
            <a:off x="1944303" y="3002707"/>
            <a:ext cx="10447721" cy="584775"/>
          </a:xfrm>
          <a:prstGeom prst="rect">
            <a:avLst/>
          </a:prstGeom>
          <a:noFill/>
        </p:spPr>
        <p:txBody>
          <a:bodyPr wrap="square" rtlCol="0">
            <a:spAutoFit/>
          </a:bodyPr>
          <a:lstStyle/>
          <a:p>
            <a:pPr marL="114300" indent="-114300">
              <a:buFont typeface="Arial" panose="020B0604020202020204" pitchFamily="34" charset="0"/>
              <a:buChar char="•"/>
            </a:pPr>
            <a:r>
              <a:rPr lang="en-US" sz="1600" dirty="0">
                <a:latin typeface="Arial" panose="020B0604020202020204" pitchFamily="34" charset="0"/>
                <a:cs typeface="Arial" panose="020B0604020202020204" pitchFamily="34" charset="0"/>
              </a:rPr>
              <a:t>SCDNR and DRC monitor conditions, share information, and make recommendations to manage drought. </a:t>
            </a:r>
          </a:p>
          <a:p>
            <a:pPr marL="114300" indent="-114300">
              <a:buFont typeface="Arial" panose="020B0604020202020204" pitchFamily="34" charset="0"/>
              <a:buChar char="•"/>
            </a:pPr>
            <a:r>
              <a:rPr lang="en-US" sz="1600" dirty="0">
                <a:latin typeface="Arial" panose="020B0604020202020204" pitchFamily="34" charset="0"/>
                <a:cs typeface="Arial" panose="020B0604020202020204" pitchFamily="34" charset="0"/>
              </a:rPr>
              <a:t>State and federal agencies, water utilities, and reservoir managers monitor conditions.  </a:t>
            </a:r>
          </a:p>
        </p:txBody>
      </p:sp>
      <p:cxnSp>
        <p:nvCxnSpPr>
          <p:cNvPr id="62" name="Straight Connector 61">
            <a:extLst>
              <a:ext uri="{FF2B5EF4-FFF2-40B4-BE49-F238E27FC236}">
                <a16:creationId xmlns:a16="http://schemas.microsoft.com/office/drawing/2014/main" id="{4580F61D-0821-64CE-626D-482E7CAF18B4}"/>
              </a:ext>
            </a:extLst>
          </p:cNvPr>
          <p:cNvCxnSpPr>
            <a:cxnSpLocks/>
          </p:cNvCxnSpPr>
          <p:nvPr/>
        </p:nvCxnSpPr>
        <p:spPr>
          <a:xfrm>
            <a:off x="2085912" y="3587482"/>
            <a:ext cx="100236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D7B339A-E72D-090C-C112-4E8D366F5EFF}"/>
              </a:ext>
            </a:extLst>
          </p:cNvPr>
          <p:cNvCxnSpPr>
            <a:cxnSpLocks/>
          </p:cNvCxnSpPr>
          <p:nvPr/>
        </p:nvCxnSpPr>
        <p:spPr>
          <a:xfrm>
            <a:off x="4551888" y="3669175"/>
            <a:ext cx="0" cy="718845"/>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49D6C335-9654-0BDF-0996-DF90305C7EF2}"/>
              </a:ext>
            </a:extLst>
          </p:cNvPr>
          <p:cNvSpPr txBox="1"/>
          <p:nvPr/>
        </p:nvSpPr>
        <p:spPr>
          <a:xfrm>
            <a:off x="2074545" y="3613098"/>
            <a:ext cx="2338086" cy="830997"/>
          </a:xfrm>
          <a:prstGeom prst="rect">
            <a:avLst/>
          </a:prstGeom>
          <a:noFill/>
        </p:spPr>
        <p:txBody>
          <a:bodyPr wrap="square" rtlCol="0">
            <a:spAutoFit/>
          </a:bodyPr>
          <a:lstStyle/>
          <a:p>
            <a:pPr indent="-1737360"/>
            <a:r>
              <a:rPr lang="en-US" sz="1600" dirty="0">
                <a:latin typeface="Arial" panose="020B0604020202020204" pitchFamily="34" charset="0"/>
                <a:cs typeface="Arial" panose="020B0604020202020204" pitchFamily="34" charset="0"/>
              </a:rPr>
              <a:t>Water utilities review drought plans and ordinances.</a:t>
            </a:r>
          </a:p>
        </p:txBody>
      </p:sp>
      <p:sp>
        <p:nvSpPr>
          <p:cNvPr id="65" name="TextBox 64">
            <a:extLst>
              <a:ext uri="{FF2B5EF4-FFF2-40B4-BE49-F238E27FC236}">
                <a16:creationId xmlns:a16="http://schemas.microsoft.com/office/drawing/2014/main" id="{226DF537-01EA-1F70-6291-D9AFA76A9692}"/>
              </a:ext>
            </a:extLst>
          </p:cNvPr>
          <p:cNvSpPr txBox="1"/>
          <p:nvPr/>
        </p:nvSpPr>
        <p:spPr>
          <a:xfrm>
            <a:off x="4675066" y="3651782"/>
            <a:ext cx="7442521"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Water utilities implement drought plans and ordinances.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DRC may recommend voluntary or mandatory water conservation.</a:t>
            </a:r>
          </a:p>
        </p:txBody>
      </p:sp>
      <p:sp>
        <p:nvSpPr>
          <p:cNvPr id="66" name="TextBox 65">
            <a:extLst>
              <a:ext uri="{FF2B5EF4-FFF2-40B4-BE49-F238E27FC236}">
                <a16:creationId xmlns:a16="http://schemas.microsoft.com/office/drawing/2014/main" id="{BD9774BE-A557-0A25-7F54-E2589223B0A9}"/>
              </a:ext>
            </a:extLst>
          </p:cNvPr>
          <p:cNvSpPr txBox="1"/>
          <p:nvPr/>
        </p:nvSpPr>
        <p:spPr>
          <a:xfrm>
            <a:off x="2257785" y="4673984"/>
            <a:ext cx="4571429" cy="830997"/>
          </a:xfrm>
          <a:prstGeom prst="rect">
            <a:avLst/>
          </a:prstGeom>
          <a:noFill/>
        </p:spPr>
        <p:txBody>
          <a:bodyPr wrap="square" rtlCol="0">
            <a:spAutoFit/>
          </a:bodyPr>
          <a:lstStyle/>
          <a:p>
            <a:pPr algn="ctr"/>
            <a:r>
              <a:rPr lang="en-US" sz="1600" i="1" dirty="0">
                <a:latin typeface="Arial" panose="020B0604020202020204" pitchFamily="34" charset="0"/>
                <a:cs typeface="Arial" panose="020B0604020202020204" pitchFamily="34" charset="0"/>
              </a:rPr>
              <a:t>As drought conditions and</a:t>
            </a:r>
          </a:p>
          <a:p>
            <a:pPr algn="ctr"/>
            <a:r>
              <a:rPr lang="en-US" sz="1600" i="1" dirty="0">
                <a:latin typeface="Arial" panose="020B0604020202020204" pitchFamily="34" charset="0"/>
                <a:cs typeface="Arial" panose="020B0604020202020204" pitchFamily="34" charset="0"/>
              </a:rPr>
              <a:t>impacts become more severe,</a:t>
            </a:r>
          </a:p>
          <a:p>
            <a:pPr algn="ctr"/>
            <a:r>
              <a:rPr lang="en-US" sz="1600" i="1" dirty="0">
                <a:latin typeface="Arial" panose="020B0604020202020204" pitchFamily="34" charset="0"/>
                <a:cs typeface="Arial" panose="020B0604020202020204" pitchFamily="34" charset="0"/>
              </a:rPr>
              <a:t>response actions increase accordingly.</a:t>
            </a:r>
          </a:p>
        </p:txBody>
      </p:sp>
      <p:cxnSp>
        <p:nvCxnSpPr>
          <p:cNvPr id="67" name="Straight Arrow Connector 66">
            <a:extLst>
              <a:ext uri="{FF2B5EF4-FFF2-40B4-BE49-F238E27FC236}">
                <a16:creationId xmlns:a16="http://schemas.microsoft.com/office/drawing/2014/main" id="{69758953-6AEE-320A-69FE-F9E7F9AA07E9}"/>
              </a:ext>
            </a:extLst>
          </p:cNvPr>
          <p:cNvCxnSpPr>
            <a:cxnSpLocks/>
          </p:cNvCxnSpPr>
          <p:nvPr/>
        </p:nvCxnSpPr>
        <p:spPr>
          <a:xfrm>
            <a:off x="2968085" y="5596919"/>
            <a:ext cx="3167605" cy="0"/>
          </a:xfrm>
          <a:prstGeom prst="straightConnector1">
            <a:avLst/>
          </a:prstGeom>
          <a:ln>
            <a:gradFill flip="none" rotWithShape="1">
              <a:gsLst>
                <a:gs pos="0">
                  <a:schemeClr val="bg2">
                    <a:lumMod val="90000"/>
                  </a:schemeClr>
                </a:gs>
                <a:gs pos="73000">
                  <a:schemeClr val="bg2">
                    <a:lumMod val="50000"/>
                  </a:schemeClr>
                </a:gs>
                <a:gs pos="82000">
                  <a:schemeClr val="tx1">
                    <a:lumMod val="65000"/>
                    <a:lumOff val="35000"/>
                  </a:schemeClr>
                </a:gs>
                <a:gs pos="99000">
                  <a:schemeClr val="tx1"/>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FFB2F9A-98C7-6210-825C-0FCFE0C58CD9}"/>
              </a:ext>
            </a:extLst>
          </p:cNvPr>
          <p:cNvCxnSpPr>
            <a:cxnSpLocks/>
          </p:cNvCxnSpPr>
          <p:nvPr/>
        </p:nvCxnSpPr>
        <p:spPr>
          <a:xfrm>
            <a:off x="7071360" y="4629874"/>
            <a:ext cx="0" cy="1067991"/>
          </a:xfrm>
          <a:prstGeom prst="line">
            <a:avLst/>
          </a:prstGeom>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2280C366-FCE7-FFA3-70CD-AEEE06AE3ACF}"/>
              </a:ext>
            </a:extLst>
          </p:cNvPr>
          <p:cNvSpPr/>
          <p:nvPr/>
        </p:nvSpPr>
        <p:spPr>
          <a:xfrm>
            <a:off x="1957138" y="3014040"/>
            <a:ext cx="10228444" cy="1476696"/>
          </a:xfrm>
          <a:prstGeom prst="rect">
            <a:avLst/>
          </a:prstGeom>
          <a:noFill/>
          <a:ln w="25400">
            <a:solidFill>
              <a:srgbClr val="FC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299FF12C-BB87-269D-2400-C956453F8F7B}"/>
              </a:ext>
            </a:extLst>
          </p:cNvPr>
          <p:cNvSpPr/>
          <p:nvPr/>
        </p:nvSpPr>
        <p:spPr>
          <a:xfrm>
            <a:off x="1950718" y="4489450"/>
            <a:ext cx="10234863" cy="1362426"/>
          </a:xfrm>
          <a:prstGeom prst="rect">
            <a:avLst/>
          </a:prstGeom>
          <a:noFill/>
          <a:ln w="25400">
            <a:solidFill>
              <a:srgbClr val="FC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7" name="Group 76">
            <a:extLst>
              <a:ext uri="{FF2B5EF4-FFF2-40B4-BE49-F238E27FC236}">
                <a16:creationId xmlns:a16="http://schemas.microsoft.com/office/drawing/2014/main" id="{717FE182-15A1-5EFF-B404-841C3B18B662}"/>
              </a:ext>
            </a:extLst>
          </p:cNvPr>
          <p:cNvGrpSpPr/>
          <p:nvPr/>
        </p:nvGrpSpPr>
        <p:grpSpPr>
          <a:xfrm>
            <a:off x="0" y="5834544"/>
            <a:ext cx="12177866" cy="1024807"/>
            <a:chOff x="-19337" y="7061957"/>
            <a:chExt cx="12192737" cy="1024807"/>
          </a:xfrm>
        </p:grpSpPr>
        <p:sp>
          <p:nvSpPr>
            <p:cNvPr id="37" name="Rectangle 36">
              <a:extLst>
                <a:ext uri="{FF2B5EF4-FFF2-40B4-BE49-F238E27FC236}">
                  <a16:creationId xmlns:a16="http://schemas.microsoft.com/office/drawing/2014/main" id="{12D4CA4C-C84F-DF40-8A90-2DA56145E895}"/>
                </a:ext>
              </a:extLst>
            </p:cNvPr>
            <p:cNvSpPr/>
            <p:nvPr/>
          </p:nvSpPr>
          <p:spPr>
            <a:xfrm>
              <a:off x="1950408" y="7061957"/>
              <a:ext cx="10222992" cy="1014984"/>
            </a:xfrm>
            <a:prstGeom prst="rect">
              <a:avLst/>
            </a:prstGeom>
            <a:solidFill>
              <a:srgbClr val="C67264"/>
            </a:solidFill>
            <a:ln w="25400">
              <a:solidFill>
                <a:srgbClr val="FC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B6CC9DAD-A38C-4E6A-A315-BD96E3B04197}"/>
                </a:ext>
              </a:extLst>
            </p:cNvPr>
            <p:cNvSpPr txBox="1"/>
            <p:nvPr/>
          </p:nvSpPr>
          <p:spPr>
            <a:xfrm>
              <a:off x="-19337" y="7071101"/>
              <a:ext cx="1953151" cy="1015663"/>
            </a:xfrm>
            <a:prstGeom prst="rect">
              <a:avLst/>
            </a:prstGeom>
            <a:solidFill>
              <a:schemeClr val="tx1"/>
            </a:solidFill>
            <a:ln w="25400">
              <a:solidFill>
                <a:srgbClr val="FC9302"/>
              </a:solidFill>
            </a:ln>
          </p:spPr>
          <p:txBody>
            <a:bodyPr wrap="square" rtlCol="0">
              <a:spAutoFit/>
            </a:bodyPr>
            <a:lstStyle/>
            <a:p>
              <a:pPr algn="ctr"/>
              <a:r>
                <a:rPr lang="en-US" sz="1500" b="1" dirty="0">
                  <a:solidFill>
                    <a:srgbClr val="FFFF00"/>
                  </a:solidFill>
                  <a:latin typeface="Arial" panose="020B0604020202020204" pitchFamily="34" charset="0"/>
                  <a:cs typeface="Arial" panose="020B0604020202020204" pitchFamily="34" charset="0"/>
                </a:rPr>
                <a:t>State Emergency Operations Plan</a:t>
              </a:r>
            </a:p>
            <a:p>
              <a:pPr algn="ctr"/>
              <a:endParaRPr lang="en-US" sz="1500" b="1" dirty="0">
                <a:solidFill>
                  <a:srgbClr val="FFFF00"/>
                </a:solidFill>
                <a:latin typeface="Arial" panose="020B0604020202020204" pitchFamily="34" charset="0"/>
                <a:cs typeface="Arial" panose="020B0604020202020204" pitchFamily="34" charset="0"/>
              </a:endParaRPr>
            </a:p>
            <a:p>
              <a:pPr algn="ctr"/>
              <a:endParaRPr lang="en-US" sz="1500" b="1" dirty="0">
                <a:solidFill>
                  <a:srgbClr val="FFFF00"/>
                </a:solidFill>
                <a:latin typeface="Arial" panose="020B0604020202020204" pitchFamily="34" charset="0"/>
                <a:cs typeface="Arial" panose="020B0604020202020204" pitchFamily="34" charset="0"/>
              </a:endParaRPr>
            </a:p>
          </p:txBody>
        </p:sp>
        <p:pic>
          <p:nvPicPr>
            <p:cNvPr id="73" name="Picture 72">
              <a:extLst>
                <a:ext uri="{FF2B5EF4-FFF2-40B4-BE49-F238E27FC236}">
                  <a16:creationId xmlns:a16="http://schemas.microsoft.com/office/drawing/2014/main" id="{7264F559-4D1E-0157-7F66-3CC7A2118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757" y="7110471"/>
              <a:ext cx="1244600" cy="927100"/>
            </a:xfrm>
            <a:prstGeom prst="rect">
              <a:avLst/>
            </a:prstGeom>
          </p:spPr>
        </p:pic>
        <p:sp>
          <p:nvSpPr>
            <p:cNvPr id="72" name="TextBox 71">
              <a:extLst>
                <a:ext uri="{FF2B5EF4-FFF2-40B4-BE49-F238E27FC236}">
                  <a16:creationId xmlns:a16="http://schemas.microsoft.com/office/drawing/2014/main" id="{595BF722-A0A0-99D2-B59F-0F6E2C02C0B8}"/>
                </a:ext>
              </a:extLst>
            </p:cNvPr>
            <p:cNvSpPr txBox="1"/>
            <p:nvPr/>
          </p:nvSpPr>
          <p:spPr>
            <a:xfrm>
              <a:off x="3251951" y="7089324"/>
              <a:ext cx="8840733" cy="969496"/>
            </a:xfrm>
            <a:prstGeom prst="rect">
              <a:avLst/>
            </a:prstGeom>
            <a:solidFill>
              <a:srgbClr val="C67264"/>
            </a:solidFill>
          </p:spPr>
          <p:txBody>
            <a:bodyPr wrap="square" rtlCol="0">
              <a:spAutoFit/>
            </a:bodyPr>
            <a:lstStyle/>
            <a:p>
              <a:pPr marL="114300" indent="-114300">
                <a:buFont typeface="Arial" panose="020B0604020202020204" pitchFamily="34" charset="0"/>
                <a:buChar char="•"/>
              </a:pPr>
              <a:r>
                <a:rPr lang="en-US" sz="1400" dirty="0">
                  <a:latin typeface="Arial" panose="020B0604020202020204" pitchFamily="34" charset="0"/>
                  <a:cs typeface="Arial" panose="020B0604020202020204" pitchFamily="34" charset="0"/>
                </a:rPr>
                <a:t>Water systems and citizens are without, or losing access to water.</a:t>
              </a:r>
            </a:p>
            <a:p>
              <a:pPr marL="114300" indent="-114300">
                <a:buFont typeface="Arial" panose="020B0604020202020204" pitchFamily="34" charset="0"/>
                <a:buChar char="•"/>
              </a:pPr>
              <a:r>
                <a:rPr lang="en-US" sz="1400" dirty="0">
                  <a:latin typeface="Arial" panose="020B0604020202020204" pitchFamily="34" charset="0"/>
                  <a:cs typeface="Arial" panose="020B0604020202020204" pitchFamily="34" charset="0"/>
                </a:rPr>
                <a:t>Public safety, health, and welfare are threatened.</a:t>
              </a:r>
            </a:p>
            <a:p>
              <a:pPr marL="114300" indent="-114300">
                <a:buFont typeface="Arial" panose="020B0604020202020204" pitchFamily="34" charset="0"/>
                <a:buChar char="•"/>
              </a:pPr>
              <a:r>
                <a:rPr lang="en-US" sz="1400" dirty="0">
                  <a:latin typeface="Arial" panose="020B0604020202020204" pitchFamily="34" charset="0"/>
                  <a:cs typeface="Arial" panose="020B0604020202020204" pitchFamily="34" charset="0"/>
                </a:rPr>
                <a:t>The State Emergency Response Team (SERT) is activated to lead state-level response to the  drought emergency</a:t>
              </a:r>
              <a:r>
                <a:rPr lang="en-US" sz="1500" dirty="0">
                  <a:latin typeface="Arial" panose="020B0604020202020204" pitchFamily="34" charset="0"/>
                  <a:cs typeface="Arial" panose="020B0604020202020204" pitchFamily="34" charset="0"/>
                </a:rPr>
                <a:t>.</a:t>
              </a:r>
            </a:p>
          </p:txBody>
        </p:sp>
      </p:grpSp>
      <p:sp>
        <p:nvSpPr>
          <p:cNvPr id="2" name="TextBox 1">
            <a:extLst>
              <a:ext uri="{FF2B5EF4-FFF2-40B4-BE49-F238E27FC236}">
                <a16:creationId xmlns:a16="http://schemas.microsoft.com/office/drawing/2014/main" id="{467E3913-C92F-9E23-D4EF-0A363F028239}"/>
              </a:ext>
            </a:extLst>
          </p:cNvPr>
          <p:cNvSpPr txBox="1"/>
          <p:nvPr/>
        </p:nvSpPr>
        <p:spPr>
          <a:xfrm>
            <a:off x="7077440" y="4491492"/>
            <a:ext cx="5127975" cy="1238801"/>
          </a:xfrm>
          <a:prstGeom prst="rect">
            <a:avLst/>
          </a:prstGeom>
          <a:noFill/>
        </p:spPr>
        <p:txBody>
          <a:bodyPr wrap="square" rtlCol="0">
            <a:spAutoFit/>
          </a:bodyPr>
          <a:lstStyle/>
          <a:p>
            <a:pPr marL="171450" indent="-171450">
              <a:buSzPct val="150000"/>
              <a:buFont typeface="Arial" panose="020B0604020202020204" pitchFamily="34" charset="0"/>
              <a:buChar char="•"/>
            </a:pPr>
            <a:r>
              <a:rPr lang="en-US" sz="1050" dirty="0">
                <a:latin typeface="Arial" panose="020B0604020202020204" pitchFamily="34" charset="0"/>
                <a:cs typeface="Arial" panose="020B0604020202020204" pitchFamily="34" charset="0"/>
              </a:rPr>
              <a:t>State agencies increase monitoring and communications. </a:t>
            </a:r>
          </a:p>
          <a:p>
            <a:pPr marL="171450" indent="-171450">
              <a:buSzPct val="150000"/>
              <a:buFont typeface="Arial" panose="020B0604020202020204" pitchFamily="34" charset="0"/>
              <a:buChar char="•"/>
            </a:pPr>
            <a:r>
              <a:rPr lang="en-US" sz="1050" dirty="0">
                <a:latin typeface="Arial" panose="020B0604020202020204" pitchFamily="34" charset="0"/>
                <a:cs typeface="Arial" panose="020B0604020202020204" pitchFamily="34" charset="0"/>
              </a:rPr>
              <a:t>Citizens may see burn bans, boat ramp closings, and water use restrictions. </a:t>
            </a:r>
          </a:p>
          <a:p>
            <a:pPr marL="171450" indent="-171450">
              <a:buSzPct val="150000"/>
              <a:buFont typeface="Arial" panose="020B0604020202020204" pitchFamily="34" charset="0"/>
              <a:buChar char="•"/>
            </a:pPr>
            <a:r>
              <a:rPr lang="en-US" sz="1050" dirty="0">
                <a:latin typeface="Arial" panose="020B0604020202020204" pitchFamily="34" charset="0"/>
                <a:cs typeface="Arial" panose="020B0604020202020204" pitchFamily="34" charset="0"/>
              </a:rPr>
              <a:t>The Governor may:</a:t>
            </a:r>
          </a:p>
          <a:p>
            <a:pPr marL="285750" lvl="1" indent="-171450">
              <a:buFont typeface="Courier New" panose="02070309020205020404" pitchFamily="49" charset="0"/>
              <a:buChar char="o"/>
            </a:pPr>
            <a:r>
              <a:rPr lang="en-US" sz="1050" dirty="0">
                <a:latin typeface="Arial" panose="020B0604020202020204" pitchFamily="34" charset="0"/>
                <a:cs typeface="Arial" panose="020B0604020202020204" pitchFamily="34" charset="0"/>
              </a:rPr>
              <a:t>request voluntary or mandatory water conservation.</a:t>
            </a:r>
          </a:p>
          <a:p>
            <a:pPr marL="285750" lvl="1" indent="-171450">
              <a:buFont typeface="Courier New" panose="02070309020205020404" pitchFamily="49" charset="0"/>
              <a:buChar char="o"/>
            </a:pPr>
            <a:r>
              <a:rPr lang="en-US" sz="1050" dirty="0">
                <a:latin typeface="Arial" panose="020B0604020202020204" pitchFamily="34" charset="0"/>
                <a:cs typeface="Arial" panose="020B0604020202020204" pitchFamily="34" charset="0"/>
              </a:rPr>
              <a:t>assist with managing impacts, including requesting disaster declarations by the US Dept. of Agriculture and activating the National Guard to assist with wildfire suppression</a:t>
            </a:r>
            <a:r>
              <a:rPr lang="en-US" sz="115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8800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7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67"/>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1" grpId="0"/>
      <p:bldP spid="64" grpId="0"/>
      <p:bldP spid="65" grpId="0"/>
      <p:bldP spid="66" grpId="0"/>
      <p:bldP spid="70" grpId="0" animBg="1"/>
      <p:bldP spid="71"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9794C4-0C2F-803F-C7FA-55BDB80DAABC}"/>
              </a:ext>
            </a:extLst>
          </p:cNvPr>
          <p:cNvSpPr/>
          <p:nvPr/>
        </p:nvSpPr>
        <p:spPr>
          <a:xfrm>
            <a:off x="354841" y="303647"/>
            <a:ext cx="11570426" cy="6554353"/>
          </a:xfrm>
          <a:prstGeom prst="rect">
            <a:avLst/>
          </a:prstGeom>
          <a:solidFill>
            <a:srgbClr val="FE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5E28D0C-B147-F3C5-306B-634E574FAC50}"/>
              </a:ext>
            </a:extLst>
          </p:cNvPr>
          <p:cNvSpPr txBox="1"/>
          <p:nvPr/>
        </p:nvSpPr>
        <p:spPr>
          <a:xfrm>
            <a:off x="121859" y="-38706"/>
            <a:ext cx="11803408" cy="400110"/>
          </a:xfrm>
          <a:prstGeom prst="rect">
            <a:avLst/>
          </a:prstGeom>
          <a:solidFill>
            <a:srgbClr val="FFF3CC"/>
          </a:solidFill>
        </p:spPr>
        <p:txBody>
          <a:bodyPr wrap="square" rtlCol="0">
            <a:spAutoFit/>
          </a:bodyPr>
          <a:lstStyle/>
          <a:p>
            <a:pPr algn="ctr"/>
            <a:r>
              <a:rPr lang="en-US" sz="2000" b="1" dirty="0">
                <a:latin typeface="Arial" panose="020B0604020202020204" pitchFamily="34" charset="0"/>
                <a:cs typeface="Arial" panose="020B0604020202020204" pitchFamily="34" charset="0"/>
              </a:rPr>
              <a:t>Components of South Carolina Drought Response Program</a:t>
            </a:r>
          </a:p>
        </p:txBody>
      </p:sp>
      <p:sp>
        <p:nvSpPr>
          <p:cNvPr id="6" name="TextBox 5">
            <a:extLst>
              <a:ext uri="{FF2B5EF4-FFF2-40B4-BE49-F238E27FC236}">
                <a16:creationId xmlns:a16="http://schemas.microsoft.com/office/drawing/2014/main" id="{C24FE87A-76AC-672A-0CE6-74670379F4AC}"/>
              </a:ext>
            </a:extLst>
          </p:cNvPr>
          <p:cNvSpPr txBox="1"/>
          <p:nvPr/>
        </p:nvSpPr>
        <p:spPr>
          <a:xfrm rot="-5400000">
            <a:off x="-672862" y="673418"/>
            <a:ext cx="1713053" cy="369332"/>
          </a:xfrm>
          <a:prstGeom prst="rect">
            <a:avLst/>
          </a:prstGeom>
          <a:solidFill>
            <a:srgbClr val="FEFF00"/>
          </a:solidFill>
        </p:spPr>
        <p:txBody>
          <a:bodyPr wrap="square" rtlCol="0">
            <a:spAutoFit/>
          </a:bodyPr>
          <a:lstStyle/>
          <a:p>
            <a:pPr algn="ctr"/>
            <a:r>
              <a:rPr lang="en-US" dirty="0">
                <a:latin typeface="Arial" panose="020B0604020202020204" pitchFamily="34" charset="0"/>
                <a:cs typeface="Arial" panose="020B0604020202020204" pitchFamily="34" charset="0"/>
              </a:rPr>
              <a:t>Incipient</a:t>
            </a:r>
          </a:p>
        </p:txBody>
      </p:sp>
      <p:sp>
        <p:nvSpPr>
          <p:cNvPr id="7" name="TextBox 6">
            <a:extLst>
              <a:ext uri="{FF2B5EF4-FFF2-40B4-BE49-F238E27FC236}">
                <a16:creationId xmlns:a16="http://schemas.microsoft.com/office/drawing/2014/main" id="{DD9759CC-5E01-F1E1-BA62-F4310C17A81D}"/>
              </a:ext>
            </a:extLst>
          </p:cNvPr>
          <p:cNvSpPr txBox="1"/>
          <p:nvPr/>
        </p:nvSpPr>
        <p:spPr>
          <a:xfrm rot="-5400000">
            <a:off x="-671861" y="2384915"/>
            <a:ext cx="1713054" cy="369332"/>
          </a:xfrm>
          <a:prstGeom prst="rect">
            <a:avLst/>
          </a:prstGeom>
          <a:solidFill>
            <a:srgbClr val="FDC001"/>
          </a:solidFill>
        </p:spPr>
        <p:txBody>
          <a:bodyPr wrap="square" rtlCol="0">
            <a:spAutoFit/>
          </a:bodyPr>
          <a:lstStyle/>
          <a:p>
            <a:pPr algn="ctr"/>
            <a:r>
              <a:rPr lang="en-US" dirty="0">
                <a:latin typeface="Arial" panose="020B0604020202020204" pitchFamily="34" charset="0"/>
                <a:cs typeface="Arial" panose="020B0604020202020204" pitchFamily="34" charset="0"/>
              </a:rPr>
              <a:t>Moderate</a:t>
            </a:r>
          </a:p>
        </p:txBody>
      </p:sp>
      <p:sp>
        <p:nvSpPr>
          <p:cNvPr id="8" name="TextBox 7">
            <a:extLst>
              <a:ext uri="{FF2B5EF4-FFF2-40B4-BE49-F238E27FC236}">
                <a16:creationId xmlns:a16="http://schemas.microsoft.com/office/drawing/2014/main" id="{448FC7CD-3352-E490-0C7D-B76F5414985A}"/>
              </a:ext>
            </a:extLst>
          </p:cNvPr>
          <p:cNvSpPr txBox="1"/>
          <p:nvPr/>
        </p:nvSpPr>
        <p:spPr>
          <a:xfrm rot="-5400000">
            <a:off x="-671862" y="4097970"/>
            <a:ext cx="1713055" cy="369332"/>
          </a:xfrm>
          <a:prstGeom prst="rect">
            <a:avLst/>
          </a:prstGeom>
          <a:solidFill>
            <a:srgbClr val="FB1500"/>
          </a:solidFill>
        </p:spPr>
        <p:txBody>
          <a:bodyPr wrap="square" rtlCol="0">
            <a:spAutoFit/>
          </a:bodyPr>
          <a:lstStyle/>
          <a:p>
            <a:pPr algn="ctr"/>
            <a:r>
              <a:rPr lang="en-US" dirty="0">
                <a:latin typeface="Arial" panose="020B0604020202020204" pitchFamily="34" charset="0"/>
                <a:cs typeface="Arial" panose="020B0604020202020204" pitchFamily="34" charset="0"/>
              </a:rPr>
              <a:t>Severe</a:t>
            </a:r>
          </a:p>
        </p:txBody>
      </p:sp>
      <p:sp>
        <p:nvSpPr>
          <p:cNvPr id="9" name="TextBox 8">
            <a:extLst>
              <a:ext uri="{FF2B5EF4-FFF2-40B4-BE49-F238E27FC236}">
                <a16:creationId xmlns:a16="http://schemas.microsoft.com/office/drawing/2014/main" id="{0CEC194F-2169-8503-90B8-B872BAD61900}"/>
              </a:ext>
            </a:extLst>
          </p:cNvPr>
          <p:cNvSpPr txBox="1"/>
          <p:nvPr/>
        </p:nvSpPr>
        <p:spPr>
          <a:xfrm rot="-5400000">
            <a:off x="-674755" y="5813915"/>
            <a:ext cx="1718838" cy="369332"/>
          </a:xfrm>
          <a:prstGeom prst="rect">
            <a:avLst/>
          </a:prstGeom>
          <a:solidFill>
            <a:srgbClr val="702FA0"/>
          </a:solidFill>
        </p:spPr>
        <p:txBody>
          <a:bodyPr wrap="square" rtlCol="0">
            <a:spAutoFit/>
          </a:bodyPr>
          <a:lstStyle/>
          <a:p>
            <a:pPr algn="ctr"/>
            <a:r>
              <a:rPr lang="en-US" dirty="0">
                <a:latin typeface="Arial" panose="020B0604020202020204" pitchFamily="34" charset="0"/>
                <a:cs typeface="Arial" panose="020B0604020202020204" pitchFamily="34" charset="0"/>
              </a:rPr>
              <a:t>Extreme</a:t>
            </a:r>
          </a:p>
        </p:txBody>
      </p:sp>
      <p:sp>
        <p:nvSpPr>
          <p:cNvPr id="23" name="TextBox 22">
            <a:extLst>
              <a:ext uri="{FF2B5EF4-FFF2-40B4-BE49-F238E27FC236}">
                <a16:creationId xmlns:a16="http://schemas.microsoft.com/office/drawing/2014/main" id="{D646F913-F391-C156-DD9F-6324AC590F0F}"/>
              </a:ext>
            </a:extLst>
          </p:cNvPr>
          <p:cNvSpPr txBox="1"/>
          <p:nvPr/>
        </p:nvSpPr>
        <p:spPr>
          <a:xfrm>
            <a:off x="7203588" y="503291"/>
            <a:ext cx="3864799" cy="646331"/>
          </a:xfrm>
          <a:prstGeom prst="rect">
            <a:avLst/>
          </a:prstGeom>
          <a:solidFill>
            <a:srgbClr val="F9B459"/>
          </a:solidFill>
        </p:spPr>
        <p:txBody>
          <a:bodyPr wrap="square" rtlCol="0">
            <a:spAutoFit/>
          </a:bodyPr>
          <a:lstStyle/>
          <a:p>
            <a:pPr algn="ctr"/>
            <a:r>
              <a:rPr lang="en-US" b="1" dirty="0">
                <a:latin typeface="Arial" panose="020B0604020202020204" pitchFamily="34" charset="0"/>
                <a:cs typeface="Arial" panose="020B0604020202020204" pitchFamily="34" charset="0"/>
              </a:rPr>
              <a:t>SC Drought Response Committee</a:t>
            </a:r>
          </a:p>
          <a:p>
            <a:pPr algn="ctr"/>
            <a:r>
              <a:rPr lang="en-US" b="1" dirty="0">
                <a:latin typeface="Arial" panose="020B0604020202020204" pitchFamily="34" charset="0"/>
                <a:cs typeface="Arial" panose="020B0604020202020204" pitchFamily="34" charset="0"/>
              </a:rPr>
              <a:t>(state and local members)</a:t>
            </a:r>
          </a:p>
        </p:txBody>
      </p:sp>
      <p:sp>
        <p:nvSpPr>
          <p:cNvPr id="24" name="TextBox 23">
            <a:extLst>
              <a:ext uri="{FF2B5EF4-FFF2-40B4-BE49-F238E27FC236}">
                <a16:creationId xmlns:a16="http://schemas.microsoft.com/office/drawing/2014/main" id="{6FC6F7A5-CDED-4351-58BF-047D0A4AA41E}"/>
              </a:ext>
            </a:extLst>
          </p:cNvPr>
          <p:cNvSpPr txBox="1"/>
          <p:nvPr/>
        </p:nvSpPr>
        <p:spPr>
          <a:xfrm>
            <a:off x="1705452" y="494082"/>
            <a:ext cx="2849199" cy="646331"/>
          </a:xfrm>
          <a:prstGeom prst="rect">
            <a:avLst/>
          </a:prstGeom>
          <a:solidFill>
            <a:srgbClr val="F9B459"/>
          </a:solidFill>
        </p:spPr>
        <p:txBody>
          <a:bodyPr wrap="square" rtlCol="0">
            <a:spAutoFit/>
          </a:bodyPr>
          <a:lstStyle/>
          <a:p>
            <a:pPr algn="ctr"/>
            <a:r>
              <a:rPr lang="en-US" b="1" dirty="0">
                <a:latin typeface="Arial" panose="020B0604020202020204" pitchFamily="34" charset="0"/>
                <a:cs typeface="Arial" panose="020B0604020202020204" pitchFamily="34" charset="0"/>
              </a:rPr>
              <a:t>SC Dept. of</a:t>
            </a:r>
          </a:p>
          <a:p>
            <a:pPr algn="ctr"/>
            <a:r>
              <a:rPr lang="en-US" b="1" dirty="0">
                <a:latin typeface="Arial" panose="020B0604020202020204" pitchFamily="34" charset="0"/>
                <a:cs typeface="Arial" panose="020B0604020202020204" pitchFamily="34" charset="0"/>
              </a:rPr>
              <a:t>Natural Resources</a:t>
            </a:r>
          </a:p>
        </p:txBody>
      </p:sp>
      <p:sp>
        <p:nvSpPr>
          <p:cNvPr id="64" name="Arrow: Down 63">
            <a:extLst>
              <a:ext uri="{FF2B5EF4-FFF2-40B4-BE49-F238E27FC236}">
                <a16:creationId xmlns:a16="http://schemas.microsoft.com/office/drawing/2014/main" id="{BAF49613-7C7F-7E1D-CDC2-8A53F0B34821}"/>
              </a:ext>
            </a:extLst>
          </p:cNvPr>
          <p:cNvSpPr/>
          <p:nvPr/>
        </p:nvSpPr>
        <p:spPr>
          <a:xfrm>
            <a:off x="2969443" y="1149622"/>
            <a:ext cx="96510" cy="29800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6784E33-AD65-A928-FD57-8ED4360AA8E9}"/>
              </a:ext>
            </a:extLst>
          </p:cNvPr>
          <p:cNvSpPr txBox="1"/>
          <p:nvPr/>
        </p:nvSpPr>
        <p:spPr>
          <a:xfrm>
            <a:off x="1673993" y="1477902"/>
            <a:ext cx="2862878" cy="369332"/>
          </a:xfrm>
          <a:prstGeom prst="rect">
            <a:avLst/>
          </a:prstGeom>
          <a:solidFill>
            <a:srgbClr val="F9B459"/>
          </a:solidFill>
        </p:spPr>
        <p:txBody>
          <a:bodyPr wrap="square" rtlCol="0">
            <a:spAutoFit/>
          </a:bodyPr>
          <a:lstStyle/>
          <a:p>
            <a:pPr algn="ctr"/>
            <a:r>
              <a:rPr lang="en-US" dirty="0">
                <a:latin typeface="Arial" panose="020B0604020202020204" pitchFamily="34" charset="0"/>
                <a:cs typeface="Arial" panose="020B0604020202020204" pitchFamily="34" charset="0"/>
              </a:rPr>
              <a:t>Chairs DRC</a:t>
            </a:r>
          </a:p>
        </p:txBody>
      </p:sp>
      <p:sp>
        <p:nvSpPr>
          <p:cNvPr id="2" name="TextBox 1">
            <a:extLst>
              <a:ext uri="{FF2B5EF4-FFF2-40B4-BE49-F238E27FC236}">
                <a16:creationId xmlns:a16="http://schemas.microsoft.com/office/drawing/2014/main" id="{63D2BA21-209B-FDF2-F356-9CB735159E14}"/>
              </a:ext>
            </a:extLst>
          </p:cNvPr>
          <p:cNvSpPr txBox="1"/>
          <p:nvPr/>
        </p:nvSpPr>
        <p:spPr>
          <a:xfrm>
            <a:off x="1673993" y="2169235"/>
            <a:ext cx="2862878" cy="646331"/>
          </a:xfrm>
          <a:prstGeom prst="rect">
            <a:avLst/>
          </a:prstGeom>
          <a:solidFill>
            <a:srgbClr val="F9B459"/>
          </a:solidFill>
        </p:spPr>
        <p:txBody>
          <a:bodyPr wrap="square" rtlCol="0">
            <a:spAutoFit/>
          </a:bodyPr>
          <a:lstStyle/>
          <a:p>
            <a:pPr algn="ctr"/>
            <a:r>
              <a:rPr lang="en-US" dirty="0">
                <a:latin typeface="Arial" panose="020B0604020202020204" pitchFamily="34" charset="0"/>
                <a:cs typeface="Arial" panose="020B0604020202020204" pitchFamily="34" charset="0"/>
              </a:rPr>
              <a:t>Provides support and coordinates response</a:t>
            </a:r>
          </a:p>
        </p:txBody>
      </p:sp>
      <p:sp>
        <p:nvSpPr>
          <p:cNvPr id="11" name="TextBox 10">
            <a:extLst>
              <a:ext uri="{FF2B5EF4-FFF2-40B4-BE49-F238E27FC236}">
                <a16:creationId xmlns:a16="http://schemas.microsoft.com/office/drawing/2014/main" id="{7770C7D0-C39F-F158-749A-F80610AE0108}"/>
              </a:ext>
            </a:extLst>
          </p:cNvPr>
          <p:cNvSpPr txBox="1"/>
          <p:nvPr/>
        </p:nvSpPr>
        <p:spPr>
          <a:xfrm>
            <a:off x="1643088" y="3334591"/>
            <a:ext cx="2862878" cy="369332"/>
          </a:xfrm>
          <a:prstGeom prst="rect">
            <a:avLst/>
          </a:prstGeom>
          <a:solidFill>
            <a:srgbClr val="F9B459"/>
          </a:solidFill>
        </p:spPr>
        <p:txBody>
          <a:bodyPr wrap="square" rtlCol="0">
            <a:spAutoFit/>
          </a:bodyPr>
          <a:lstStyle/>
          <a:p>
            <a:pPr algn="ctr"/>
            <a:r>
              <a:rPr lang="en-US" dirty="0">
                <a:latin typeface="Arial" panose="020B0604020202020204" pitchFamily="34" charset="0"/>
                <a:cs typeface="Arial" panose="020B0604020202020204" pitchFamily="34" charset="0"/>
              </a:rPr>
              <a:t>Review variance requests</a:t>
            </a:r>
          </a:p>
        </p:txBody>
      </p:sp>
      <p:sp>
        <p:nvSpPr>
          <p:cNvPr id="15" name="TextBox 14">
            <a:extLst>
              <a:ext uri="{FF2B5EF4-FFF2-40B4-BE49-F238E27FC236}">
                <a16:creationId xmlns:a16="http://schemas.microsoft.com/office/drawing/2014/main" id="{36228692-C4FE-DBD7-B5C1-5B5F2903A68D}"/>
              </a:ext>
            </a:extLst>
          </p:cNvPr>
          <p:cNvSpPr txBox="1"/>
          <p:nvPr/>
        </p:nvSpPr>
        <p:spPr>
          <a:xfrm>
            <a:off x="1643088" y="4129651"/>
            <a:ext cx="2862878" cy="369332"/>
          </a:xfrm>
          <a:prstGeom prst="rect">
            <a:avLst/>
          </a:prstGeom>
          <a:solidFill>
            <a:srgbClr val="F9B459"/>
          </a:solidFill>
        </p:spPr>
        <p:txBody>
          <a:bodyPr wrap="square" rtlCol="0">
            <a:spAutoFit/>
          </a:bodyPr>
          <a:lstStyle/>
          <a:p>
            <a:pPr algn="ctr"/>
            <a:r>
              <a:rPr lang="en-US" dirty="0">
                <a:latin typeface="Arial" panose="020B0604020202020204" pitchFamily="34" charset="0"/>
                <a:cs typeface="Arial" panose="020B0604020202020204" pitchFamily="34" charset="0"/>
              </a:rPr>
              <a:t>Mediate disputes</a:t>
            </a:r>
          </a:p>
        </p:txBody>
      </p:sp>
      <p:sp>
        <p:nvSpPr>
          <p:cNvPr id="65" name="Arrow: Down 64">
            <a:extLst>
              <a:ext uri="{FF2B5EF4-FFF2-40B4-BE49-F238E27FC236}">
                <a16:creationId xmlns:a16="http://schemas.microsoft.com/office/drawing/2014/main" id="{2E29EA8F-0930-8036-FCE0-A248DB2CAD31}"/>
              </a:ext>
            </a:extLst>
          </p:cNvPr>
          <p:cNvSpPr/>
          <p:nvPr/>
        </p:nvSpPr>
        <p:spPr>
          <a:xfrm>
            <a:off x="9089010" y="1151190"/>
            <a:ext cx="96510" cy="486754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7C0AF28-5F06-50BD-267A-A5CB872DA4F4}"/>
              </a:ext>
            </a:extLst>
          </p:cNvPr>
          <p:cNvSpPr txBox="1"/>
          <p:nvPr/>
        </p:nvSpPr>
        <p:spPr>
          <a:xfrm>
            <a:off x="7213014" y="1411913"/>
            <a:ext cx="3864798" cy="369332"/>
          </a:xfrm>
          <a:prstGeom prst="rect">
            <a:avLst/>
          </a:prstGeom>
          <a:solidFill>
            <a:srgbClr val="F9B459"/>
          </a:solidFill>
        </p:spPr>
        <p:txBody>
          <a:bodyPr wrap="square" rtlCol="0" anchor="ctr">
            <a:spAutoFit/>
          </a:bodyPr>
          <a:lstStyle/>
          <a:p>
            <a:pPr algn="ctr"/>
            <a:r>
              <a:rPr lang="en-US" dirty="0">
                <a:latin typeface="Arial" panose="020B0604020202020204" pitchFamily="34" charset="0"/>
                <a:cs typeface="Arial" panose="020B0604020202020204" pitchFamily="34" charset="0"/>
              </a:rPr>
              <a:t>Consults with stakeholders</a:t>
            </a:r>
          </a:p>
        </p:txBody>
      </p:sp>
      <p:sp>
        <p:nvSpPr>
          <p:cNvPr id="28" name="TextBox 27">
            <a:extLst>
              <a:ext uri="{FF2B5EF4-FFF2-40B4-BE49-F238E27FC236}">
                <a16:creationId xmlns:a16="http://schemas.microsoft.com/office/drawing/2014/main" id="{77AFBB9C-3C81-9C45-3AAA-156021476496}"/>
              </a:ext>
            </a:extLst>
          </p:cNvPr>
          <p:cNvSpPr txBox="1"/>
          <p:nvPr/>
        </p:nvSpPr>
        <p:spPr>
          <a:xfrm>
            <a:off x="7204657" y="2146490"/>
            <a:ext cx="3864798" cy="369332"/>
          </a:xfrm>
          <a:prstGeom prst="rect">
            <a:avLst/>
          </a:prstGeom>
          <a:solidFill>
            <a:srgbClr val="F9B459"/>
          </a:solidFill>
        </p:spPr>
        <p:txBody>
          <a:bodyPr wrap="square" rtlCol="0">
            <a:spAutoFit/>
          </a:bodyPr>
          <a:lstStyle/>
          <a:p>
            <a:pPr algn="ctr"/>
            <a:r>
              <a:rPr lang="en-US" dirty="0">
                <a:latin typeface="Arial" panose="020B0604020202020204" pitchFamily="34" charset="0"/>
                <a:cs typeface="Arial" panose="020B0604020202020204" pitchFamily="34" charset="0"/>
              </a:rPr>
              <a:t>Issues drought declarations</a:t>
            </a:r>
          </a:p>
        </p:txBody>
      </p:sp>
      <p:sp>
        <p:nvSpPr>
          <p:cNvPr id="19" name="TextBox 18">
            <a:extLst>
              <a:ext uri="{FF2B5EF4-FFF2-40B4-BE49-F238E27FC236}">
                <a16:creationId xmlns:a16="http://schemas.microsoft.com/office/drawing/2014/main" id="{2A8E2CC1-798D-08C9-BE82-87D517C87A79}"/>
              </a:ext>
            </a:extLst>
          </p:cNvPr>
          <p:cNvSpPr txBox="1"/>
          <p:nvPr/>
        </p:nvSpPr>
        <p:spPr>
          <a:xfrm>
            <a:off x="7203588" y="2799029"/>
            <a:ext cx="3864798" cy="646331"/>
          </a:xfrm>
          <a:prstGeom prst="rect">
            <a:avLst/>
          </a:prstGeom>
          <a:solidFill>
            <a:srgbClr val="F9B459"/>
          </a:solidFill>
        </p:spPr>
        <p:txBody>
          <a:bodyPr wrap="square" rtlCol="0">
            <a:spAutoFit/>
          </a:bodyPr>
          <a:lstStyle/>
          <a:p>
            <a:pPr algn="ctr"/>
            <a:r>
              <a:rPr lang="en-US" dirty="0">
                <a:latin typeface="Arial" panose="020B0604020202020204" pitchFamily="34" charset="0"/>
                <a:cs typeface="Arial" panose="020B0604020202020204" pitchFamily="34" charset="0"/>
              </a:rPr>
              <a:t>Determines nonessential water use during severe and extreme drought</a:t>
            </a:r>
          </a:p>
        </p:txBody>
      </p:sp>
      <p:sp>
        <p:nvSpPr>
          <p:cNvPr id="20" name="TextBox 19">
            <a:extLst>
              <a:ext uri="{FF2B5EF4-FFF2-40B4-BE49-F238E27FC236}">
                <a16:creationId xmlns:a16="http://schemas.microsoft.com/office/drawing/2014/main" id="{D5C69E8E-D9EF-C2AB-5D6B-56A4F2366489}"/>
              </a:ext>
            </a:extLst>
          </p:cNvPr>
          <p:cNvSpPr txBox="1"/>
          <p:nvPr/>
        </p:nvSpPr>
        <p:spPr>
          <a:xfrm>
            <a:off x="7244089" y="3710439"/>
            <a:ext cx="3864798" cy="923330"/>
          </a:xfrm>
          <a:prstGeom prst="rect">
            <a:avLst/>
          </a:prstGeom>
          <a:solidFill>
            <a:srgbClr val="F9B459"/>
          </a:solidFill>
        </p:spPr>
        <p:txBody>
          <a:bodyPr wrap="square" rtlCol="0">
            <a:spAutoFit/>
          </a:bodyPr>
          <a:lstStyle/>
          <a:p>
            <a:pPr algn="ctr"/>
            <a:r>
              <a:rPr lang="en-US" dirty="0">
                <a:latin typeface="Arial" panose="020B0604020202020204" pitchFamily="34" charset="0"/>
                <a:cs typeface="Arial" panose="020B0604020202020204" pitchFamily="34" charset="0"/>
              </a:rPr>
              <a:t>Issues mandatory curtailment of nonessential water use during severe and extreme drought</a:t>
            </a:r>
          </a:p>
        </p:txBody>
      </p:sp>
      <p:sp>
        <p:nvSpPr>
          <p:cNvPr id="63" name="TextBox 62">
            <a:extLst>
              <a:ext uri="{FF2B5EF4-FFF2-40B4-BE49-F238E27FC236}">
                <a16:creationId xmlns:a16="http://schemas.microsoft.com/office/drawing/2014/main" id="{DE1D9EA9-A60F-E2D1-5520-71C7131D0711}"/>
              </a:ext>
            </a:extLst>
          </p:cNvPr>
          <p:cNvSpPr txBox="1"/>
          <p:nvPr/>
        </p:nvSpPr>
        <p:spPr>
          <a:xfrm>
            <a:off x="6568931" y="5115328"/>
            <a:ext cx="5099548" cy="584775"/>
          </a:xfrm>
          <a:prstGeom prst="rect">
            <a:avLst/>
          </a:prstGeom>
          <a:solidFill>
            <a:srgbClr val="FFF3CC"/>
          </a:solidFill>
          <a:ln>
            <a:solidFill>
              <a:schemeClr val="accent1">
                <a:shade val="50000"/>
              </a:schemeClr>
            </a:solidFill>
          </a:ln>
        </p:spPr>
        <p:txBody>
          <a:bodyPr wrap="square" rtlCol="0">
            <a:spAutoFit/>
          </a:bodyPr>
          <a:lstStyle/>
          <a:p>
            <a:pPr algn="ctr"/>
            <a:r>
              <a:rPr lang="en-US" sz="1600" dirty="0">
                <a:latin typeface="Arial" panose="020B0604020202020204" pitchFamily="34" charset="0"/>
                <a:cs typeface="Arial" panose="020B0604020202020204" pitchFamily="34" charset="0"/>
              </a:rPr>
              <a:t>Affected parties have right to appeal to Administrative Law Court which is immediate stay of declaration</a:t>
            </a:r>
          </a:p>
        </p:txBody>
      </p:sp>
      <p:sp>
        <p:nvSpPr>
          <p:cNvPr id="33" name="TextBox 32">
            <a:extLst>
              <a:ext uri="{FF2B5EF4-FFF2-40B4-BE49-F238E27FC236}">
                <a16:creationId xmlns:a16="http://schemas.microsoft.com/office/drawing/2014/main" id="{6F4DB17F-DB07-9E03-CA33-0C9363DD460A}"/>
              </a:ext>
            </a:extLst>
          </p:cNvPr>
          <p:cNvSpPr txBox="1"/>
          <p:nvPr/>
        </p:nvSpPr>
        <p:spPr>
          <a:xfrm>
            <a:off x="6595639" y="6018733"/>
            <a:ext cx="5099548" cy="338554"/>
          </a:xfrm>
          <a:prstGeom prst="rect">
            <a:avLst/>
          </a:prstGeom>
          <a:solidFill>
            <a:srgbClr val="FFF3CC"/>
          </a:solidFill>
          <a:ln>
            <a:solidFill>
              <a:schemeClr val="accent1">
                <a:shade val="50000"/>
              </a:schemeClr>
            </a:solidFill>
          </a:ln>
        </p:spPr>
        <p:txBody>
          <a:bodyPr wrap="square" rtlCol="0">
            <a:spAutoFit/>
          </a:bodyPr>
          <a:lstStyle/>
          <a:p>
            <a:pPr algn="ctr"/>
            <a:r>
              <a:rPr lang="en-US" sz="1600" dirty="0">
                <a:latin typeface="Arial" panose="020B0604020202020204" pitchFamily="34" charset="0"/>
                <a:cs typeface="Arial" panose="020B0604020202020204" pitchFamily="34" charset="0"/>
              </a:rPr>
              <a:t>Administrative Law Judge hears appeals within 5 days</a:t>
            </a:r>
          </a:p>
        </p:txBody>
      </p:sp>
    </p:spTree>
    <p:extLst>
      <p:ext uri="{BB962C8B-B14F-4D97-AF65-F5344CB8AC3E}">
        <p14:creationId xmlns:p14="http://schemas.microsoft.com/office/powerpoint/2010/main" val="3671823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2467E-DE1D-A803-BE1B-079E03B37A9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067E82A-89C1-EA45-A39A-E423BD3C094A}"/>
              </a:ext>
            </a:extLst>
          </p:cNvPr>
          <p:cNvSpPr/>
          <p:nvPr/>
        </p:nvSpPr>
        <p:spPr>
          <a:xfrm>
            <a:off x="350161" y="-46218"/>
            <a:ext cx="11837159" cy="6904218"/>
          </a:xfrm>
          <a:prstGeom prst="rect">
            <a:avLst/>
          </a:prstGeom>
          <a:solidFill>
            <a:srgbClr val="FE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 name="TextBox 4">
            <a:extLst>
              <a:ext uri="{FF2B5EF4-FFF2-40B4-BE49-F238E27FC236}">
                <a16:creationId xmlns:a16="http://schemas.microsoft.com/office/drawing/2014/main" id="{29085312-CC7B-8722-6029-D1055C5BA2DC}"/>
              </a:ext>
            </a:extLst>
          </p:cNvPr>
          <p:cNvSpPr txBox="1"/>
          <p:nvPr/>
        </p:nvSpPr>
        <p:spPr>
          <a:xfrm>
            <a:off x="0" y="-38706"/>
            <a:ext cx="12191999" cy="400110"/>
          </a:xfrm>
          <a:prstGeom prst="rect">
            <a:avLst/>
          </a:prstGeom>
          <a:solidFill>
            <a:srgbClr val="FFF3CC"/>
          </a:solidFill>
        </p:spPr>
        <p:txBody>
          <a:bodyPr wrap="square" rtlCol="0">
            <a:spAutoFit/>
          </a:bodyPr>
          <a:lstStyle/>
          <a:p>
            <a:pPr algn="ctr"/>
            <a:r>
              <a:rPr lang="en-US" sz="2000" b="1" dirty="0">
                <a:latin typeface="Arial" panose="020B0604020202020204" pitchFamily="34" charset="0"/>
                <a:cs typeface="Arial" panose="020B0604020202020204" pitchFamily="34" charset="0"/>
              </a:rPr>
              <a:t>Components of South Carolina Drought Response Program</a:t>
            </a:r>
          </a:p>
        </p:txBody>
      </p:sp>
      <p:sp>
        <p:nvSpPr>
          <p:cNvPr id="9" name="TextBox 8">
            <a:extLst>
              <a:ext uri="{FF2B5EF4-FFF2-40B4-BE49-F238E27FC236}">
                <a16:creationId xmlns:a16="http://schemas.microsoft.com/office/drawing/2014/main" id="{9A35E403-10B6-5F86-49D8-847AEF166659}"/>
              </a:ext>
            </a:extLst>
          </p:cNvPr>
          <p:cNvSpPr txBox="1"/>
          <p:nvPr/>
        </p:nvSpPr>
        <p:spPr>
          <a:xfrm rot="-5400000">
            <a:off x="-679266" y="1005225"/>
            <a:ext cx="1726350" cy="461665"/>
          </a:xfrm>
          <a:prstGeom prst="rect">
            <a:avLst/>
          </a:prstGeom>
          <a:solidFill>
            <a:srgbClr val="702FA0"/>
          </a:solidFill>
        </p:spPr>
        <p:txBody>
          <a:bodyPr wrap="square" rtlCol="0">
            <a:spAutoFit/>
          </a:bodyPr>
          <a:lstStyle/>
          <a:p>
            <a:pPr algn="ctr"/>
            <a:r>
              <a:rPr lang="en-US" sz="2400" dirty="0">
                <a:latin typeface="Arial" panose="020B0604020202020204" pitchFamily="34" charset="0"/>
                <a:cs typeface="Arial" panose="020B0604020202020204" pitchFamily="34" charset="0"/>
              </a:rPr>
              <a:t>Extreme</a:t>
            </a:r>
          </a:p>
        </p:txBody>
      </p:sp>
      <p:sp>
        <p:nvSpPr>
          <p:cNvPr id="3" name="TextBox 2">
            <a:extLst>
              <a:ext uri="{FF2B5EF4-FFF2-40B4-BE49-F238E27FC236}">
                <a16:creationId xmlns:a16="http://schemas.microsoft.com/office/drawing/2014/main" id="{1AC68FF9-4207-B6FA-D359-95065B333EFB}"/>
              </a:ext>
            </a:extLst>
          </p:cNvPr>
          <p:cNvSpPr txBox="1"/>
          <p:nvPr/>
        </p:nvSpPr>
        <p:spPr>
          <a:xfrm rot="16200000">
            <a:off x="-2190005" y="4247784"/>
            <a:ext cx="4758768" cy="461665"/>
          </a:xfrm>
          <a:prstGeom prst="rect">
            <a:avLst/>
          </a:prstGeom>
          <a:solidFill>
            <a:srgbClr val="CC6600"/>
          </a:solidFill>
        </p:spPr>
        <p:txBody>
          <a:bodyPr wrap="square" rtlCol="0">
            <a:spAutoFit/>
          </a:bodyPr>
          <a:lstStyle/>
          <a:p>
            <a:pPr algn="ctr"/>
            <a:r>
              <a:rPr lang="en-US" sz="2400" dirty="0"/>
              <a:t>Emergency  Operations  Plan</a:t>
            </a:r>
          </a:p>
        </p:txBody>
      </p:sp>
      <p:sp>
        <p:nvSpPr>
          <p:cNvPr id="10" name="TextBox 9">
            <a:extLst>
              <a:ext uri="{FF2B5EF4-FFF2-40B4-BE49-F238E27FC236}">
                <a16:creationId xmlns:a16="http://schemas.microsoft.com/office/drawing/2014/main" id="{E5AE99B7-CC9B-7E1C-E34C-71B40B273BAC}"/>
              </a:ext>
            </a:extLst>
          </p:cNvPr>
          <p:cNvSpPr txBox="1"/>
          <p:nvPr/>
        </p:nvSpPr>
        <p:spPr>
          <a:xfrm>
            <a:off x="1222940" y="848136"/>
            <a:ext cx="10607474" cy="400110"/>
          </a:xfrm>
          <a:prstGeom prst="rect">
            <a:avLst/>
          </a:prstGeom>
          <a:solidFill>
            <a:srgbClr val="CC6600"/>
          </a:solidFill>
        </p:spPr>
        <p:txBody>
          <a:bodyPr wrap="square" rtlCol="0">
            <a:spAutoFit/>
          </a:bodyPr>
          <a:lstStyle/>
          <a:p>
            <a:r>
              <a:rPr lang="en-US" sz="2000" dirty="0"/>
              <a:t>Health &amp; Safety threatened, DRC presents recommended actions to Governor</a:t>
            </a:r>
          </a:p>
        </p:txBody>
      </p:sp>
      <p:sp>
        <p:nvSpPr>
          <p:cNvPr id="12" name="TextBox 11">
            <a:extLst>
              <a:ext uri="{FF2B5EF4-FFF2-40B4-BE49-F238E27FC236}">
                <a16:creationId xmlns:a16="http://schemas.microsoft.com/office/drawing/2014/main" id="{44978ECB-C9EF-7D11-415B-214D214AEA01}"/>
              </a:ext>
            </a:extLst>
          </p:cNvPr>
          <p:cNvSpPr txBox="1"/>
          <p:nvPr/>
        </p:nvSpPr>
        <p:spPr>
          <a:xfrm>
            <a:off x="1586193" y="1686216"/>
            <a:ext cx="9880967" cy="369332"/>
          </a:xfrm>
          <a:prstGeom prst="rect">
            <a:avLst/>
          </a:prstGeom>
          <a:solidFill>
            <a:schemeClr val="bg1"/>
          </a:solidFill>
          <a:ln>
            <a:solidFill>
              <a:schemeClr val="accent1">
                <a:shade val="50000"/>
              </a:schemeClr>
            </a:solidFill>
          </a:ln>
        </p:spPr>
        <p:txBody>
          <a:bodyPr wrap="square" rtlCol="0">
            <a:spAutoFit/>
          </a:bodyPr>
          <a:lstStyle/>
          <a:p>
            <a:pPr algn="ctr"/>
            <a:r>
              <a:rPr lang="en-US" dirty="0">
                <a:latin typeface="Arial" panose="020B0604020202020204" pitchFamily="34" charset="0"/>
                <a:cs typeface="Arial" panose="020B0604020202020204" pitchFamily="34" charset="0"/>
              </a:rPr>
              <a:t>Governor may declare drought emergency and issue water curtailment regulations</a:t>
            </a:r>
          </a:p>
        </p:txBody>
      </p:sp>
      <p:sp>
        <p:nvSpPr>
          <p:cNvPr id="13" name="TextBox 12">
            <a:extLst>
              <a:ext uri="{FF2B5EF4-FFF2-40B4-BE49-F238E27FC236}">
                <a16:creationId xmlns:a16="http://schemas.microsoft.com/office/drawing/2014/main" id="{3E945C8D-E17A-0305-5778-CE8B3134340B}"/>
              </a:ext>
            </a:extLst>
          </p:cNvPr>
          <p:cNvSpPr txBox="1"/>
          <p:nvPr/>
        </p:nvSpPr>
        <p:spPr>
          <a:xfrm>
            <a:off x="1586192" y="2663104"/>
            <a:ext cx="9880967" cy="369332"/>
          </a:xfrm>
          <a:prstGeom prst="rect">
            <a:avLst/>
          </a:prstGeom>
          <a:solidFill>
            <a:schemeClr val="bg1"/>
          </a:solidFill>
          <a:ln>
            <a:solidFill>
              <a:schemeClr val="accent1">
                <a:shade val="50000"/>
              </a:schemeClr>
            </a:solidFill>
          </a:ln>
        </p:spPr>
        <p:txBody>
          <a:bodyPr wrap="square" rtlCol="0">
            <a:spAutoFit/>
          </a:bodyPr>
          <a:lstStyle/>
          <a:p>
            <a:pPr algn="ctr"/>
            <a:r>
              <a:rPr lang="en-US" dirty="0">
                <a:latin typeface="Arial" panose="020B0604020202020204" pitchFamily="34" charset="0"/>
                <a:cs typeface="Arial" panose="020B0604020202020204" pitchFamily="34" charset="0"/>
              </a:rPr>
              <a:t>Emergency</a:t>
            </a:r>
            <a:r>
              <a:rPr lang="en-US" sz="1600" dirty="0">
                <a:latin typeface="Arial" panose="020B0604020202020204" pitchFamily="34" charset="0"/>
                <a:cs typeface="Arial" panose="020B0604020202020204" pitchFamily="34" charset="0"/>
              </a:rPr>
              <a:t> Management Division ad State Emergency Response Team activated</a:t>
            </a:r>
          </a:p>
        </p:txBody>
      </p:sp>
      <p:pic>
        <p:nvPicPr>
          <p:cNvPr id="14" name="Picture 13">
            <a:extLst>
              <a:ext uri="{FF2B5EF4-FFF2-40B4-BE49-F238E27FC236}">
                <a16:creationId xmlns:a16="http://schemas.microsoft.com/office/drawing/2014/main" id="{FAB20EB7-E7AC-7D5F-458F-6EBB3001F573}"/>
              </a:ext>
            </a:extLst>
          </p:cNvPr>
          <p:cNvPicPr>
            <a:picLocks noChangeAspect="1"/>
          </p:cNvPicPr>
          <p:nvPr/>
        </p:nvPicPr>
        <p:blipFill>
          <a:blip r:embed="rId3"/>
          <a:stretch>
            <a:fillRect/>
          </a:stretch>
        </p:blipFill>
        <p:spPr>
          <a:xfrm>
            <a:off x="6095999" y="3566756"/>
            <a:ext cx="4122657" cy="3091993"/>
          </a:xfrm>
          <a:prstGeom prst="snip2DiagRect">
            <a:avLst>
              <a:gd name="adj1" fmla="val 16779"/>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0" name="Picture 2">
            <a:extLst>
              <a:ext uri="{FF2B5EF4-FFF2-40B4-BE49-F238E27FC236}">
                <a16:creationId xmlns:a16="http://schemas.microsoft.com/office/drawing/2014/main" id="{C8CE4FAB-21B7-27A0-EAFF-74BA38AB22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3166" y="3639992"/>
            <a:ext cx="2944124" cy="29441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886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6564B-BD91-03E8-EA99-5489C1E49A3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269AE60-F5C5-8CEF-4A60-B882E9541032}"/>
              </a:ext>
            </a:extLst>
          </p:cNvPr>
          <p:cNvSpPr/>
          <p:nvPr/>
        </p:nvSpPr>
        <p:spPr>
          <a:xfrm>
            <a:off x="361586" y="-333944"/>
            <a:ext cx="11837159" cy="7399335"/>
          </a:xfrm>
          <a:prstGeom prst="rect">
            <a:avLst/>
          </a:prstGeom>
          <a:solidFill>
            <a:srgbClr val="FE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4C7C127-B2C4-2D37-E564-AC6BE646E1B6}"/>
              </a:ext>
            </a:extLst>
          </p:cNvPr>
          <p:cNvSpPr txBox="1"/>
          <p:nvPr/>
        </p:nvSpPr>
        <p:spPr>
          <a:xfrm>
            <a:off x="121858" y="-38706"/>
            <a:ext cx="12070141" cy="400110"/>
          </a:xfrm>
          <a:prstGeom prst="rect">
            <a:avLst/>
          </a:prstGeom>
          <a:solidFill>
            <a:srgbClr val="FFF3CC"/>
          </a:solidFill>
        </p:spPr>
        <p:txBody>
          <a:bodyPr wrap="square" rtlCol="0">
            <a:spAutoFit/>
          </a:bodyPr>
          <a:lstStyle/>
          <a:p>
            <a:pPr algn="ctr"/>
            <a:r>
              <a:rPr lang="en-US" sz="2000" b="1" dirty="0">
                <a:latin typeface="Arial" panose="020B0604020202020204" pitchFamily="34" charset="0"/>
                <a:cs typeface="Arial" panose="020B0604020202020204" pitchFamily="34" charset="0"/>
              </a:rPr>
              <a:t>Components of South Carolina Drought Response Program</a:t>
            </a:r>
          </a:p>
        </p:txBody>
      </p:sp>
      <p:sp>
        <p:nvSpPr>
          <p:cNvPr id="6" name="TextBox 5">
            <a:extLst>
              <a:ext uri="{FF2B5EF4-FFF2-40B4-BE49-F238E27FC236}">
                <a16:creationId xmlns:a16="http://schemas.microsoft.com/office/drawing/2014/main" id="{C6AB6D21-3518-525C-294A-AC0489CE1F11}"/>
              </a:ext>
            </a:extLst>
          </p:cNvPr>
          <p:cNvSpPr txBox="1"/>
          <p:nvPr/>
        </p:nvSpPr>
        <p:spPr>
          <a:xfrm rot="-5400000">
            <a:off x="-672862" y="673418"/>
            <a:ext cx="1713053" cy="369332"/>
          </a:xfrm>
          <a:prstGeom prst="rect">
            <a:avLst/>
          </a:prstGeom>
          <a:solidFill>
            <a:srgbClr val="FEFF00"/>
          </a:solidFill>
        </p:spPr>
        <p:txBody>
          <a:bodyPr wrap="square" rtlCol="0">
            <a:spAutoFit/>
          </a:bodyPr>
          <a:lstStyle/>
          <a:p>
            <a:pPr algn="ctr"/>
            <a:r>
              <a:rPr lang="en-US" dirty="0">
                <a:latin typeface="Arial" panose="020B0604020202020204" pitchFamily="34" charset="0"/>
                <a:cs typeface="Arial" panose="020B0604020202020204" pitchFamily="34" charset="0"/>
              </a:rPr>
              <a:t>Incipient</a:t>
            </a:r>
          </a:p>
        </p:txBody>
      </p:sp>
      <p:sp>
        <p:nvSpPr>
          <p:cNvPr id="7" name="TextBox 6">
            <a:extLst>
              <a:ext uri="{FF2B5EF4-FFF2-40B4-BE49-F238E27FC236}">
                <a16:creationId xmlns:a16="http://schemas.microsoft.com/office/drawing/2014/main" id="{BAC843B9-67E5-88FB-D861-DE6DB7FFF7CA}"/>
              </a:ext>
            </a:extLst>
          </p:cNvPr>
          <p:cNvSpPr txBox="1"/>
          <p:nvPr/>
        </p:nvSpPr>
        <p:spPr>
          <a:xfrm rot="-5400000">
            <a:off x="-671861" y="2384915"/>
            <a:ext cx="1713054" cy="369332"/>
          </a:xfrm>
          <a:prstGeom prst="rect">
            <a:avLst/>
          </a:prstGeom>
          <a:solidFill>
            <a:srgbClr val="FDC001"/>
          </a:solidFill>
        </p:spPr>
        <p:txBody>
          <a:bodyPr wrap="square" rtlCol="0">
            <a:spAutoFit/>
          </a:bodyPr>
          <a:lstStyle/>
          <a:p>
            <a:pPr algn="ctr"/>
            <a:r>
              <a:rPr lang="en-US" dirty="0">
                <a:latin typeface="Arial" panose="020B0604020202020204" pitchFamily="34" charset="0"/>
                <a:cs typeface="Arial" panose="020B0604020202020204" pitchFamily="34" charset="0"/>
              </a:rPr>
              <a:t>Moderate</a:t>
            </a:r>
          </a:p>
        </p:txBody>
      </p:sp>
      <p:sp>
        <p:nvSpPr>
          <p:cNvPr id="8" name="TextBox 7">
            <a:extLst>
              <a:ext uri="{FF2B5EF4-FFF2-40B4-BE49-F238E27FC236}">
                <a16:creationId xmlns:a16="http://schemas.microsoft.com/office/drawing/2014/main" id="{46B655C3-4CB6-7A5B-A181-6BBB00752AD2}"/>
              </a:ext>
            </a:extLst>
          </p:cNvPr>
          <p:cNvSpPr txBox="1"/>
          <p:nvPr/>
        </p:nvSpPr>
        <p:spPr>
          <a:xfrm rot="-5400000">
            <a:off x="-671862" y="4097970"/>
            <a:ext cx="1713055" cy="369332"/>
          </a:xfrm>
          <a:prstGeom prst="rect">
            <a:avLst/>
          </a:prstGeom>
          <a:solidFill>
            <a:srgbClr val="FB1500"/>
          </a:solidFill>
        </p:spPr>
        <p:txBody>
          <a:bodyPr wrap="square" rtlCol="0">
            <a:spAutoFit/>
          </a:bodyPr>
          <a:lstStyle/>
          <a:p>
            <a:pPr algn="ctr"/>
            <a:r>
              <a:rPr lang="en-US" dirty="0">
                <a:latin typeface="Arial" panose="020B0604020202020204" pitchFamily="34" charset="0"/>
                <a:cs typeface="Arial" panose="020B0604020202020204" pitchFamily="34" charset="0"/>
              </a:rPr>
              <a:t>Severe</a:t>
            </a:r>
          </a:p>
        </p:txBody>
      </p:sp>
      <p:sp>
        <p:nvSpPr>
          <p:cNvPr id="9" name="TextBox 8">
            <a:extLst>
              <a:ext uri="{FF2B5EF4-FFF2-40B4-BE49-F238E27FC236}">
                <a16:creationId xmlns:a16="http://schemas.microsoft.com/office/drawing/2014/main" id="{102F185F-2A40-4673-B88D-9686B1CF14B3}"/>
              </a:ext>
            </a:extLst>
          </p:cNvPr>
          <p:cNvSpPr txBox="1"/>
          <p:nvPr/>
        </p:nvSpPr>
        <p:spPr>
          <a:xfrm rot="-5400000">
            <a:off x="-674755" y="5813915"/>
            <a:ext cx="1718838" cy="369332"/>
          </a:xfrm>
          <a:prstGeom prst="rect">
            <a:avLst/>
          </a:prstGeom>
          <a:solidFill>
            <a:srgbClr val="702FA0"/>
          </a:solidFill>
        </p:spPr>
        <p:txBody>
          <a:bodyPr wrap="square" rtlCol="0">
            <a:spAutoFit/>
          </a:bodyPr>
          <a:lstStyle/>
          <a:p>
            <a:pPr algn="ctr"/>
            <a:r>
              <a:rPr lang="en-US" dirty="0">
                <a:latin typeface="Arial" panose="020B0604020202020204" pitchFamily="34" charset="0"/>
                <a:cs typeface="Arial" panose="020B0604020202020204" pitchFamily="34" charset="0"/>
              </a:rPr>
              <a:t>Extreme</a:t>
            </a:r>
          </a:p>
        </p:txBody>
      </p:sp>
      <p:sp>
        <p:nvSpPr>
          <p:cNvPr id="64" name="Arrow: Down 63">
            <a:extLst>
              <a:ext uri="{FF2B5EF4-FFF2-40B4-BE49-F238E27FC236}">
                <a16:creationId xmlns:a16="http://schemas.microsoft.com/office/drawing/2014/main" id="{6A6A13F2-5AA2-5711-22DE-857C30DDA18B}"/>
              </a:ext>
            </a:extLst>
          </p:cNvPr>
          <p:cNvSpPr/>
          <p:nvPr/>
        </p:nvSpPr>
        <p:spPr>
          <a:xfrm>
            <a:off x="2969443" y="1042252"/>
            <a:ext cx="75032" cy="20769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row: Down 64">
            <a:extLst>
              <a:ext uri="{FF2B5EF4-FFF2-40B4-BE49-F238E27FC236}">
                <a16:creationId xmlns:a16="http://schemas.microsoft.com/office/drawing/2014/main" id="{7B888712-6767-257C-2456-E65727092EA7}"/>
              </a:ext>
            </a:extLst>
          </p:cNvPr>
          <p:cNvSpPr/>
          <p:nvPr/>
        </p:nvSpPr>
        <p:spPr>
          <a:xfrm flipH="1">
            <a:off x="9067461" y="703757"/>
            <a:ext cx="75032" cy="24154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C0C7C0A-1701-5BC6-562B-BAE463BC88DF}"/>
              </a:ext>
            </a:extLst>
          </p:cNvPr>
          <p:cNvSpPr txBox="1"/>
          <p:nvPr/>
        </p:nvSpPr>
        <p:spPr>
          <a:xfrm>
            <a:off x="7153073" y="672921"/>
            <a:ext cx="3864799" cy="369332"/>
          </a:xfrm>
          <a:prstGeom prst="rect">
            <a:avLst/>
          </a:prstGeom>
          <a:solidFill>
            <a:schemeClr val="bg2">
              <a:lumMod val="75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Reservoir Managers</a:t>
            </a:r>
          </a:p>
        </p:txBody>
      </p:sp>
      <p:sp>
        <p:nvSpPr>
          <p:cNvPr id="12" name="TextBox 11">
            <a:extLst>
              <a:ext uri="{FF2B5EF4-FFF2-40B4-BE49-F238E27FC236}">
                <a16:creationId xmlns:a16="http://schemas.microsoft.com/office/drawing/2014/main" id="{AD7993B9-089D-7B86-DE3F-81F74086C81D}"/>
              </a:ext>
            </a:extLst>
          </p:cNvPr>
          <p:cNvSpPr txBox="1"/>
          <p:nvPr/>
        </p:nvSpPr>
        <p:spPr>
          <a:xfrm>
            <a:off x="1705452" y="673195"/>
            <a:ext cx="2862878" cy="369332"/>
          </a:xfrm>
          <a:prstGeom prst="rect">
            <a:avLst/>
          </a:prstGeom>
          <a:solidFill>
            <a:schemeClr val="bg2">
              <a:lumMod val="75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Public Water Suppliers</a:t>
            </a:r>
          </a:p>
        </p:txBody>
      </p:sp>
      <p:sp>
        <p:nvSpPr>
          <p:cNvPr id="13" name="TextBox 12">
            <a:extLst>
              <a:ext uri="{FF2B5EF4-FFF2-40B4-BE49-F238E27FC236}">
                <a16:creationId xmlns:a16="http://schemas.microsoft.com/office/drawing/2014/main" id="{663023CA-9447-11E9-9182-46466A206A7C}"/>
              </a:ext>
            </a:extLst>
          </p:cNvPr>
          <p:cNvSpPr txBox="1"/>
          <p:nvPr/>
        </p:nvSpPr>
        <p:spPr>
          <a:xfrm>
            <a:off x="1613036" y="3148037"/>
            <a:ext cx="2862878" cy="923330"/>
          </a:xfrm>
          <a:prstGeom prst="rect">
            <a:avLst/>
          </a:prstGeom>
          <a:solidFill>
            <a:schemeClr val="bg1">
              <a:lumMod val="65000"/>
            </a:schemeClr>
          </a:solidFill>
        </p:spPr>
        <p:txBody>
          <a:bodyPr wrap="square" rtlCol="0">
            <a:spAutoFit/>
          </a:bodyPr>
          <a:lstStyle/>
          <a:p>
            <a:pPr algn="ctr"/>
            <a:r>
              <a:rPr lang="en-US" dirty="0">
                <a:latin typeface="Arial" panose="020B0604020202020204" pitchFamily="34" charset="0"/>
                <a:cs typeface="Arial" panose="020B0604020202020204" pitchFamily="34" charset="0"/>
              </a:rPr>
              <a:t>Implement Drought Response Ordinances or Plans</a:t>
            </a:r>
          </a:p>
        </p:txBody>
      </p:sp>
      <p:sp>
        <p:nvSpPr>
          <p:cNvPr id="14" name="TextBox 13">
            <a:extLst>
              <a:ext uri="{FF2B5EF4-FFF2-40B4-BE49-F238E27FC236}">
                <a16:creationId xmlns:a16="http://schemas.microsoft.com/office/drawing/2014/main" id="{2FA8E44D-BB90-4AE6-998B-DAF8B724BE49}"/>
              </a:ext>
            </a:extLst>
          </p:cNvPr>
          <p:cNvSpPr txBox="1"/>
          <p:nvPr/>
        </p:nvSpPr>
        <p:spPr>
          <a:xfrm>
            <a:off x="7213012" y="3119158"/>
            <a:ext cx="3864798" cy="923330"/>
          </a:xfrm>
          <a:prstGeom prst="rect">
            <a:avLst/>
          </a:prstGeom>
          <a:solidFill>
            <a:schemeClr val="bg1">
              <a:lumMod val="65000"/>
            </a:schemeClr>
          </a:solidFill>
        </p:spPr>
        <p:txBody>
          <a:bodyPr wrap="square" rtlCol="0" anchor="ctr">
            <a:spAutoFit/>
          </a:bodyPr>
          <a:lstStyle/>
          <a:p>
            <a:pPr algn="ctr"/>
            <a:r>
              <a:rPr lang="en-US" dirty="0">
                <a:latin typeface="Arial" panose="020B0604020202020204" pitchFamily="34" charset="0"/>
                <a:cs typeface="Arial" panose="020B0604020202020204" pitchFamily="34" charset="0"/>
              </a:rPr>
              <a:t>Follow Dam Operations, Low Inflow Protocols and Reservoir Management Plans</a:t>
            </a:r>
          </a:p>
        </p:txBody>
      </p:sp>
      <p:pic>
        <p:nvPicPr>
          <p:cNvPr id="22" name="Picture 21">
            <a:extLst>
              <a:ext uri="{FF2B5EF4-FFF2-40B4-BE49-F238E27FC236}">
                <a16:creationId xmlns:a16="http://schemas.microsoft.com/office/drawing/2014/main" id="{65B55117-ED19-DB1E-87E6-BE10754E26E3}"/>
              </a:ext>
            </a:extLst>
          </p:cNvPr>
          <p:cNvPicPr>
            <a:picLocks noChangeAspect="1"/>
          </p:cNvPicPr>
          <p:nvPr/>
        </p:nvPicPr>
        <p:blipFill>
          <a:blip r:embed="rId3"/>
          <a:stretch>
            <a:fillRect/>
          </a:stretch>
        </p:blipFill>
        <p:spPr>
          <a:xfrm>
            <a:off x="9382221" y="4932677"/>
            <a:ext cx="2252655" cy="1861115"/>
          </a:xfrm>
          <a:prstGeom prst="rect">
            <a:avLst/>
          </a:prstGeom>
        </p:spPr>
      </p:pic>
      <p:pic>
        <p:nvPicPr>
          <p:cNvPr id="3074" name="Picture 2" descr="Duke Energy South Carolina">
            <a:extLst>
              <a:ext uri="{FF2B5EF4-FFF2-40B4-BE49-F238E27FC236}">
                <a16:creationId xmlns:a16="http://schemas.microsoft.com/office/drawing/2014/main" id="{092318B2-2CA2-51E0-D330-D63D72BC13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905" b="9667"/>
          <a:stretch>
            <a:fillRect/>
          </a:stretch>
        </p:blipFill>
        <p:spPr bwMode="auto">
          <a:xfrm>
            <a:off x="7875400" y="5694540"/>
            <a:ext cx="1267093" cy="9810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antee Cooper - South Carolina's ...">
            <a:extLst>
              <a:ext uri="{FF2B5EF4-FFF2-40B4-BE49-F238E27FC236}">
                <a16:creationId xmlns:a16="http://schemas.microsoft.com/office/drawing/2014/main" id="{F0F72C8F-D63A-7655-11CC-F26677A902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1555" y="4945550"/>
            <a:ext cx="2047689" cy="61430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0AED094D-E434-50EF-9F4E-7BC8FC60F9BA}"/>
              </a:ext>
            </a:extLst>
          </p:cNvPr>
          <p:cNvPicPr>
            <a:picLocks noChangeAspect="1"/>
          </p:cNvPicPr>
          <p:nvPr/>
        </p:nvPicPr>
        <p:blipFill>
          <a:blip r:embed="rId6"/>
          <a:stretch>
            <a:fillRect/>
          </a:stretch>
        </p:blipFill>
        <p:spPr>
          <a:xfrm>
            <a:off x="6364862" y="5677552"/>
            <a:ext cx="1351226" cy="998065"/>
          </a:xfrm>
          <a:prstGeom prst="rect">
            <a:avLst/>
          </a:prstGeom>
        </p:spPr>
      </p:pic>
      <p:pic>
        <p:nvPicPr>
          <p:cNvPr id="30" name="Picture 29">
            <a:extLst>
              <a:ext uri="{FF2B5EF4-FFF2-40B4-BE49-F238E27FC236}">
                <a16:creationId xmlns:a16="http://schemas.microsoft.com/office/drawing/2014/main" id="{D80E7634-1B0B-160B-8189-6DE18BAD64B1}"/>
              </a:ext>
            </a:extLst>
          </p:cNvPr>
          <p:cNvPicPr>
            <a:picLocks noChangeAspect="1"/>
          </p:cNvPicPr>
          <p:nvPr/>
        </p:nvPicPr>
        <p:blipFill>
          <a:blip r:embed="rId7"/>
          <a:stretch>
            <a:fillRect/>
          </a:stretch>
        </p:blipFill>
        <p:spPr>
          <a:xfrm>
            <a:off x="3006959" y="5028615"/>
            <a:ext cx="2494032" cy="694766"/>
          </a:xfrm>
          <a:prstGeom prst="rect">
            <a:avLst/>
          </a:prstGeom>
        </p:spPr>
      </p:pic>
      <p:pic>
        <p:nvPicPr>
          <p:cNvPr id="31" name="Picture 30">
            <a:extLst>
              <a:ext uri="{FF2B5EF4-FFF2-40B4-BE49-F238E27FC236}">
                <a16:creationId xmlns:a16="http://schemas.microsoft.com/office/drawing/2014/main" id="{9DBE2EEC-18E3-7B4A-CF22-33EBA43C00D9}"/>
              </a:ext>
            </a:extLst>
          </p:cNvPr>
          <p:cNvPicPr>
            <a:picLocks noChangeAspect="1"/>
          </p:cNvPicPr>
          <p:nvPr/>
        </p:nvPicPr>
        <p:blipFill>
          <a:blip r:embed="rId8"/>
          <a:stretch>
            <a:fillRect/>
          </a:stretch>
        </p:blipFill>
        <p:spPr>
          <a:xfrm>
            <a:off x="672092" y="5017634"/>
            <a:ext cx="1779458" cy="749614"/>
          </a:xfrm>
          <a:prstGeom prst="rect">
            <a:avLst/>
          </a:prstGeom>
        </p:spPr>
      </p:pic>
      <p:pic>
        <p:nvPicPr>
          <p:cNvPr id="32" name="Picture 31">
            <a:extLst>
              <a:ext uri="{FF2B5EF4-FFF2-40B4-BE49-F238E27FC236}">
                <a16:creationId xmlns:a16="http://schemas.microsoft.com/office/drawing/2014/main" id="{E1E5ADBB-A5EA-44F9-D385-3F67EE96AF07}"/>
              </a:ext>
            </a:extLst>
          </p:cNvPr>
          <p:cNvPicPr>
            <a:picLocks noChangeAspect="1"/>
          </p:cNvPicPr>
          <p:nvPr/>
        </p:nvPicPr>
        <p:blipFill>
          <a:blip r:embed="rId9"/>
          <a:stretch>
            <a:fillRect/>
          </a:stretch>
        </p:blipFill>
        <p:spPr>
          <a:xfrm>
            <a:off x="2009126" y="6130012"/>
            <a:ext cx="2466788" cy="462919"/>
          </a:xfrm>
          <a:prstGeom prst="rect">
            <a:avLst/>
          </a:prstGeom>
        </p:spPr>
      </p:pic>
      <p:pic>
        <p:nvPicPr>
          <p:cNvPr id="3078" name="Picture 6" descr="Liberty Hill courtesty Brian Gomsak">
            <a:extLst>
              <a:ext uri="{FF2B5EF4-FFF2-40B4-BE49-F238E27FC236}">
                <a16:creationId xmlns:a16="http://schemas.microsoft.com/office/drawing/2014/main" id="{03D7FA54-3C7C-5936-205C-34D963F35A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2794" y="1338129"/>
            <a:ext cx="2630354" cy="18210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254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6DAD19-2A19-4522-B753-555196C98344}"/>
              </a:ext>
            </a:extLst>
          </p:cNvPr>
          <p:cNvSpPr/>
          <p:nvPr/>
        </p:nvSpPr>
        <p:spPr>
          <a:xfrm>
            <a:off x="0" y="0"/>
            <a:ext cx="40856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C28385C-C1CC-E228-E48E-71A1BCCD59E3}"/>
              </a:ext>
            </a:extLst>
          </p:cNvPr>
          <p:cNvSpPr/>
          <p:nvPr/>
        </p:nvSpPr>
        <p:spPr>
          <a:xfrm>
            <a:off x="866484" y="5302223"/>
            <a:ext cx="2495020" cy="750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0506EA37-0110-2065-611D-89606453F6DD}"/>
              </a:ext>
            </a:extLst>
          </p:cNvPr>
          <p:cNvSpPr/>
          <p:nvPr/>
        </p:nvSpPr>
        <p:spPr>
          <a:xfrm>
            <a:off x="4686871" y="5302223"/>
            <a:ext cx="1472629" cy="473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569305D-BFA3-DA6A-35D5-C4DC9E1BB11D}"/>
              </a:ext>
            </a:extLst>
          </p:cNvPr>
          <p:cNvSpPr/>
          <p:nvPr/>
        </p:nvSpPr>
        <p:spPr>
          <a:xfrm>
            <a:off x="3822700" y="2075377"/>
            <a:ext cx="635000" cy="20073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B61795A-D9FA-A865-B55D-F273708A136F}"/>
              </a:ext>
            </a:extLst>
          </p:cNvPr>
          <p:cNvSpPr txBox="1"/>
          <p:nvPr/>
        </p:nvSpPr>
        <p:spPr>
          <a:xfrm>
            <a:off x="6386871" y="0"/>
            <a:ext cx="52585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rPr>
              <a:t>Local Level Drought Plans </a:t>
            </a:r>
          </a:p>
        </p:txBody>
      </p:sp>
      <p:pic>
        <p:nvPicPr>
          <p:cNvPr id="13" name="Picture 12">
            <a:extLst>
              <a:ext uri="{FF2B5EF4-FFF2-40B4-BE49-F238E27FC236}">
                <a16:creationId xmlns:a16="http://schemas.microsoft.com/office/drawing/2014/main" id="{8956EF63-70A0-C344-B949-89401746FFEB}"/>
              </a:ext>
            </a:extLst>
          </p:cNvPr>
          <p:cNvPicPr>
            <a:picLocks noChangeAspect="1"/>
          </p:cNvPicPr>
          <p:nvPr/>
        </p:nvPicPr>
        <p:blipFill>
          <a:blip r:embed="rId3"/>
          <a:stretch>
            <a:fillRect/>
          </a:stretch>
        </p:blipFill>
        <p:spPr>
          <a:xfrm>
            <a:off x="9958977" y="6427697"/>
            <a:ext cx="2142284" cy="320856"/>
          </a:xfrm>
          <a:prstGeom prst="rect">
            <a:avLst/>
          </a:prstGeom>
        </p:spPr>
      </p:pic>
      <p:pic>
        <p:nvPicPr>
          <p:cNvPr id="14" name="Picture 13">
            <a:extLst>
              <a:ext uri="{FF2B5EF4-FFF2-40B4-BE49-F238E27FC236}">
                <a16:creationId xmlns:a16="http://schemas.microsoft.com/office/drawing/2014/main" id="{713CB853-3100-2C56-CF1F-87451469D9D8}"/>
              </a:ext>
            </a:extLst>
          </p:cNvPr>
          <p:cNvPicPr>
            <a:picLocks noChangeAspect="1"/>
          </p:cNvPicPr>
          <p:nvPr/>
        </p:nvPicPr>
        <p:blipFill>
          <a:blip r:embed="rId4"/>
          <a:stretch>
            <a:fillRect/>
          </a:stretch>
        </p:blipFill>
        <p:spPr>
          <a:xfrm>
            <a:off x="429804" y="757057"/>
            <a:ext cx="5729696" cy="5991496"/>
          </a:xfrm>
          <a:prstGeom prst="rect">
            <a:avLst/>
          </a:prstGeom>
        </p:spPr>
      </p:pic>
      <p:pic>
        <p:nvPicPr>
          <p:cNvPr id="2" name="Picture 1">
            <a:extLst>
              <a:ext uri="{FF2B5EF4-FFF2-40B4-BE49-F238E27FC236}">
                <a16:creationId xmlns:a16="http://schemas.microsoft.com/office/drawing/2014/main" id="{F693E8FC-53CA-F533-DD06-53A5EE41E5BB}"/>
              </a:ext>
            </a:extLst>
          </p:cNvPr>
          <p:cNvPicPr>
            <a:picLocks noChangeAspect="1"/>
          </p:cNvPicPr>
          <p:nvPr/>
        </p:nvPicPr>
        <p:blipFill>
          <a:blip r:embed="rId5"/>
          <a:stretch>
            <a:fillRect/>
          </a:stretch>
        </p:blipFill>
        <p:spPr>
          <a:xfrm>
            <a:off x="6096000" y="1310656"/>
            <a:ext cx="1072530" cy="1122806"/>
          </a:xfrm>
          <a:prstGeom prst="rect">
            <a:avLst/>
          </a:prstGeom>
        </p:spPr>
      </p:pic>
      <p:sp>
        <p:nvSpPr>
          <p:cNvPr id="4" name="TextBox 3">
            <a:extLst>
              <a:ext uri="{FF2B5EF4-FFF2-40B4-BE49-F238E27FC236}">
                <a16:creationId xmlns:a16="http://schemas.microsoft.com/office/drawing/2014/main" id="{A71A3230-3811-BB76-4B39-7E85E8707877}"/>
              </a:ext>
            </a:extLst>
          </p:cNvPr>
          <p:cNvSpPr txBox="1"/>
          <p:nvPr/>
        </p:nvSpPr>
        <p:spPr>
          <a:xfrm>
            <a:off x="7081840" y="1279300"/>
            <a:ext cx="3868577"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Proxima Nova" panose="02000506030000020004"/>
              </a:rPr>
              <a:t>While the Drought Response Act requires local water systems to have a drought plan, there is no legal requirement to update the plan.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Proxima Nova" panose="020005060300000200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latin typeface="Proxima Nova" panose="020005060300000200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Proxima Nova" panose="02000506030000020004"/>
              </a:rPr>
              <a:t>Many plans in the state have not been updated since 2003…</a:t>
            </a:r>
          </a:p>
        </p:txBody>
      </p:sp>
    </p:spTree>
    <p:extLst>
      <p:ext uri="{BB962C8B-B14F-4D97-AF65-F5344CB8AC3E}">
        <p14:creationId xmlns:p14="http://schemas.microsoft.com/office/powerpoint/2010/main" val="987671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2F721B-2AFF-CBA1-4909-28A71C8EF384}"/>
              </a:ext>
            </a:extLst>
          </p:cNvPr>
          <p:cNvSpPr>
            <a:spLocks noGrp="1"/>
          </p:cNvSpPr>
          <p:nvPr>
            <p:ph type="sldNum" sz="quarter" idx="12"/>
          </p:nvPr>
        </p:nvSpPr>
        <p:spPr/>
        <p:txBody>
          <a:bodyPr/>
          <a:lstStyle/>
          <a:p>
            <a:fld id="{571A25EE-FFD4-41B8-84B4-8D982C9A0415}" type="slidenum">
              <a:rPr lang="en-US" smtClean="0"/>
              <a:pPr/>
              <a:t>26</a:t>
            </a:fld>
            <a:endParaRPr lang="en-US"/>
          </a:p>
        </p:txBody>
      </p:sp>
      <p:sp>
        <p:nvSpPr>
          <p:cNvPr id="3" name="Title 2">
            <a:extLst>
              <a:ext uri="{FF2B5EF4-FFF2-40B4-BE49-F238E27FC236}">
                <a16:creationId xmlns:a16="http://schemas.microsoft.com/office/drawing/2014/main" id="{6D54CBEC-1F4E-F4BB-7BCC-CF534E525103}"/>
              </a:ext>
            </a:extLst>
          </p:cNvPr>
          <p:cNvSpPr>
            <a:spLocks noGrp="1"/>
          </p:cNvSpPr>
          <p:nvPr>
            <p:ph type="title"/>
          </p:nvPr>
        </p:nvSpPr>
        <p:spPr/>
        <p:txBody>
          <a:bodyPr/>
          <a:lstStyle/>
          <a:p>
            <a:endParaRPr lang="en-US"/>
          </a:p>
        </p:txBody>
      </p:sp>
      <p:pic>
        <p:nvPicPr>
          <p:cNvPr id="11" name="Picture 10">
            <a:extLst>
              <a:ext uri="{FF2B5EF4-FFF2-40B4-BE49-F238E27FC236}">
                <a16:creationId xmlns:a16="http://schemas.microsoft.com/office/drawing/2014/main" id="{79937E09-EEF2-8D8A-4CA6-DABF2CFF6BEE}"/>
              </a:ext>
            </a:extLst>
          </p:cNvPr>
          <p:cNvPicPr>
            <a:picLocks noChangeAspect="1"/>
          </p:cNvPicPr>
          <p:nvPr/>
        </p:nvPicPr>
        <p:blipFill>
          <a:blip r:embed="rId2"/>
          <a:stretch>
            <a:fillRect/>
          </a:stretch>
        </p:blipFill>
        <p:spPr>
          <a:xfrm>
            <a:off x="0" y="-1"/>
            <a:ext cx="12294789" cy="7029451"/>
          </a:xfrm>
          <a:prstGeom prst="rect">
            <a:avLst/>
          </a:prstGeom>
        </p:spPr>
      </p:pic>
      <p:pic>
        <p:nvPicPr>
          <p:cNvPr id="5" name="Picture 4">
            <a:extLst>
              <a:ext uri="{FF2B5EF4-FFF2-40B4-BE49-F238E27FC236}">
                <a16:creationId xmlns:a16="http://schemas.microsoft.com/office/drawing/2014/main" id="{C57C6B36-2C5C-1CC7-6B0F-9A1BE94455F8}"/>
              </a:ext>
            </a:extLst>
          </p:cNvPr>
          <p:cNvPicPr>
            <a:picLocks noChangeAspect="1"/>
          </p:cNvPicPr>
          <p:nvPr/>
        </p:nvPicPr>
        <p:blipFill>
          <a:blip r:embed="rId3"/>
          <a:stretch>
            <a:fillRect/>
          </a:stretch>
        </p:blipFill>
        <p:spPr>
          <a:xfrm>
            <a:off x="1683124" y="5110723"/>
            <a:ext cx="2541494" cy="581025"/>
          </a:xfrm>
          <a:prstGeom prst="rect">
            <a:avLst/>
          </a:prstGeom>
        </p:spPr>
      </p:pic>
    </p:spTree>
    <p:extLst>
      <p:ext uri="{BB962C8B-B14F-4D97-AF65-F5344CB8AC3E}">
        <p14:creationId xmlns:p14="http://schemas.microsoft.com/office/powerpoint/2010/main" val="2852208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6DAD19-2A19-4522-B753-555196C98344}"/>
              </a:ext>
            </a:extLst>
          </p:cNvPr>
          <p:cNvSpPr/>
          <p:nvPr/>
        </p:nvSpPr>
        <p:spPr>
          <a:xfrm>
            <a:off x="0" y="0"/>
            <a:ext cx="40856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67DB9B5-AF53-33A3-EBD2-321F5E7ECFF2}"/>
              </a:ext>
            </a:extLst>
          </p:cNvPr>
          <p:cNvSpPr/>
          <p:nvPr/>
        </p:nvSpPr>
        <p:spPr>
          <a:xfrm>
            <a:off x="408563" y="24626"/>
            <a:ext cx="11783438" cy="954107"/>
          </a:xfrm>
          <a:prstGeom prst="rect">
            <a:avLst/>
          </a:prstGeom>
        </p:spPr>
        <p:txBody>
          <a:bodyPr wrap="square">
            <a:spAutoFit/>
          </a:bodyPr>
          <a:lstStyle/>
          <a:p>
            <a:pPr algn="ctr"/>
            <a:r>
              <a:rPr lang="en-US" sz="2800" dirty="0">
                <a:latin typeface="Proxima Nova" panose="02000506030000020004"/>
              </a:rPr>
              <a:t>SC Drought and Water Shortage Tabletop Exercise</a:t>
            </a:r>
          </a:p>
          <a:p>
            <a:pPr algn="ctr"/>
            <a:r>
              <a:rPr lang="en-US" sz="2800" dirty="0">
                <a:latin typeface="Proxima Nova" panose="02000506030000020004"/>
              </a:rPr>
              <a:t>2017, 2019, 2025  – SC Emergency Operations Center</a:t>
            </a:r>
          </a:p>
        </p:txBody>
      </p:sp>
      <p:pic>
        <p:nvPicPr>
          <p:cNvPr id="45" name="Picture 44">
            <a:extLst>
              <a:ext uri="{FF2B5EF4-FFF2-40B4-BE49-F238E27FC236}">
                <a16:creationId xmlns:a16="http://schemas.microsoft.com/office/drawing/2014/main" id="{81B75E69-54B6-B1DC-C27A-A3D8915CD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7331" y="6027519"/>
            <a:ext cx="2825095" cy="711627"/>
          </a:xfrm>
          <a:prstGeom prst="rect">
            <a:avLst/>
          </a:prstGeom>
        </p:spPr>
      </p:pic>
      <p:pic>
        <p:nvPicPr>
          <p:cNvPr id="46" name="Picture 45">
            <a:extLst>
              <a:ext uri="{FF2B5EF4-FFF2-40B4-BE49-F238E27FC236}">
                <a16:creationId xmlns:a16="http://schemas.microsoft.com/office/drawing/2014/main" id="{22D9D0EA-C097-CAA5-93BB-7580694310C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861171" y="5824088"/>
            <a:ext cx="1083320" cy="1014046"/>
          </a:xfrm>
          <a:prstGeom prst="rect">
            <a:avLst/>
          </a:prstGeom>
        </p:spPr>
      </p:pic>
      <p:pic>
        <p:nvPicPr>
          <p:cNvPr id="4" name="Picture 3">
            <a:extLst>
              <a:ext uri="{FF2B5EF4-FFF2-40B4-BE49-F238E27FC236}">
                <a16:creationId xmlns:a16="http://schemas.microsoft.com/office/drawing/2014/main" id="{8C15311A-4DBC-BB6E-3E8F-798FE605CBB8}"/>
              </a:ext>
            </a:extLst>
          </p:cNvPr>
          <p:cNvPicPr>
            <a:picLocks noChangeAspect="1"/>
          </p:cNvPicPr>
          <p:nvPr/>
        </p:nvPicPr>
        <p:blipFill>
          <a:blip r:embed="rId6"/>
          <a:stretch>
            <a:fillRect/>
          </a:stretch>
        </p:blipFill>
        <p:spPr>
          <a:xfrm>
            <a:off x="655765" y="1120271"/>
            <a:ext cx="5343879" cy="400791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6F41C2AC-F2F4-DBD2-6927-18A6A1DE5A88}"/>
              </a:ext>
            </a:extLst>
          </p:cNvPr>
          <p:cNvPicPr>
            <a:picLocks noChangeAspect="1"/>
          </p:cNvPicPr>
          <p:nvPr/>
        </p:nvPicPr>
        <p:blipFill>
          <a:blip r:embed="rId7"/>
          <a:stretch>
            <a:fillRect/>
          </a:stretch>
        </p:blipFill>
        <p:spPr>
          <a:xfrm>
            <a:off x="6949913" y="1120271"/>
            <a:ext cx="5431864" cy="4073898"/>
          </a:xfrm>
          <a:prstGeom prst="rect">
            <a:avLst/>
          </a:prstGeom>
        </p:spPr>
      </p:pic>
    </p:spTree>
    <p:extLst>
      <p:ext uri="{BB962C8B-B14F-4D97-AF65-F5344CB8AC3E}">
        <p14:creationId xmlns:p14="http://schemas.microsoft.com/office/powerpoint/2010/main" val="336278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922D0-B085-C401-1C46-E8A725EE4808}"/>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8FAAEEB8-B68B-E43B-0E5E-BD29226434C3}"/>
              </a:ext>
            </a:extLst>
          </p:cNvPr>
          <p:cNvGrpSpPr/>
          <p:nvPr/>
        </p:nvGrpSpPr>
        <p:grpSpPr>
          <a:xfrm>
            <a:off x="304800" y="5906106"/>
            <a:ext cx="11649635" cy="920353"/>
            <a:chOff x="304800" y="5906106"/>
            <a:chExt cx="11649635" cy="920353"/>
          </a:xfrm>
        </p:grpSpPr>
        <p:pic>
          <p:nvPicPr>
            <p:cNvPr id="17" name="Picture 16">
              <a:extLst>
                <a:ext uri="{FF2B5EF4-FFF2-40B4-BE49-F238E27FC236}">
                  <a16:creationId xmlns:a16="http://schemas.microsoft.com/office/drawing/2014/main" id="{88C0C152-2C03-BEEB-6083-B9AD792591C3}"/>
                </a:ext>
              </a:extLst>
            </p:cNvPr>
            <p:cNvPicPr>
              <a:picLocks noChangeAspect="1"/>
            </p:cNvPicPr>
            <p:nvPr/>
          </p:nvPicPr>
          <p:blipFill>
            <a:blip r:embed="rId2">
              <a:extLst>
                <a:ext uri="{28A0092B-C50C-407E-A947-70E740481C1C}">
                  <a14:useLocalDpi xmlns:a14="http://schemas.microsoft.com/office/drawing/2010/main" val="0"/>
                </a:ext>
              </a:extLst>
            </a:blip>
            <a:srcRect t="6" b="6"/>
            <a:stretch/>
          </p:blipFill>
          <p:spPr>
            <a:xfrm>
              <a:off x="304800" y="5906106"/>
              <a:ext cx="969561" cy="850392"/>
            </a:xfrm>
            <a:prstGeom prst="rect">
              <a:avLst/>
            </a:prstGeom>
          </p:spPr>
        </p:pic>
        <p:grpSp>
          <p:nvGrpSpPr>
            <p:cNvPr id="18" name="Group 17">
              <a:extLst>
                <a:ext uri="{FF2B5EF4-FFF2-40B4-BE49-F238E27FC236}">
                  <a16:creationId xmlns:a16="http://schemas.microsoft.com/office/drawing/2014/main" id="{B256E03D-60D6-7B3F-337A-310DE2215761}"/>
                </a:ext>
              </a:extLst>
            </p:cNvPr>
            <p:cNvGrpSpPr/>
            <p:nvPr/>
          </p:nvGrpSpPr>
          <p:grpSpPr>
            <a:xfrm>
              <a:off x="1484053" y="6032625"/>
              <a:ext cx="10470382" cy="793834"/>
              <a:chOff x="1416818" y="5733347"/>
              <a:chExt cx="10470382" cy="793834"/>
            </a:xfrm>
          </p:grpSpPr>
          <p:cxnSp>
            <p:nvCxnSpPr>
              <p:cNvPr id="19" name="Straight Connector 18">
                <a:extLst>
                  <a:ext uri="{FF2B5EF4-FFF2-40B4-BE49-F238E27FC236}">
                    <a16:creationId xmlns:a16="http://schemas.microsoft.com/office/drawing/2014/main" id="{CFBC297F-A42A-32A0-0EF9-7809F48D7D2A}"/>
                  </a:ext>
                </a:extLst>
              </p:cNvPr>
              <p:cNvCxnSpPr>
                <a:cxnSpLocks/>
              </p:cNvCxnSpPr>
              <p:nvPr/>
            </p:nvCxnSpPr>
            <p:spPr>
              <a:xfrm>
                <a:off x="1416818" y="6059156"/>
                <a:ext cx="10470382"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20" name="Picture 19" descr="Text&#10;&#10;Description automatically generated with low confidence">
                <a:extLst>
                  <a:ext uri="{FF2B5EF4-FFF2-40B4-BE49-F238E27FC236}">
                    <a16:creationId xmlns:a16="http://schemas.microsoft.com/office/drawing/2014/main" id="{8D1C21E7-3439-6A51-26C0-0B30E9BCC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344" y="6013853"/>
                <a:ext cx="2635855" cy="513328"/>
              </a:xfrm>
              <a:prstGeom prst="rect">
                <a:avLst/>
              </a:prstGeom>
            </p:spPr>
          </p:pic>
          <p:sp>
            <p:nvSpPr>
              <p:cNvPr id="21" name="TextBox 20">
                <a:extLst>
                  <a:ext uri="{FF2B5EF4-FFF2-40B4-BE49-F238E27FC236}">
                    <a16:creationId xmlns:a16="http://schemas.microsoft.com/office/drawing/2014/main" id="{C663271E-F854-02B4-0C90-004B60271D26}"/>
                  </a:ext>
                </a:extLst>
              </p:cNvPr>
              <p:cNvSpPr txBox="1"/>
              <p:nvPr/>
            </p:nvSpPr>
            <p:spPr>
              <a:xfrm>
                <a:off x="9251345" y="5733347"/>
                <a:ext cx="2635855" cy="369332"/>
              </a:xfrm>
              <a:prstGeom prst="rect">
                <a:avLst/>
              </a:prstGeom>
              <a:noFill/>
            </p:spPr>
            <p:txBody>
              <a:bodyPr wrap="square" rtlCol="0">
                <a:spAutoFit/>
              </a:bodyPr>
              <a:lstStyle/>
              <a:p>
                <a:pPr algn="ctr"/>
                <a:r>
                  <a:rPr lang="en-US" dirty="0">
                    <a:solidFill>
                      <a:schemeClr val="bg2">
                        <a:lumMod val="50000"/>
                      </a:schemeClr>
                    </a:solidFill>
                    <a:latin typeface="Proxima Nova Light" panose="02000506030000020004" pitchFamily="50" charset="0"/>
                  </a:rPr>
                  <a:t>2025 SC Drought TTX</a:t>
                </a:r>
              </a:p>
            </p:txBody>
          </p:sp>
        </p:grpSp>
      </p:grpSp>
      <p:graphicFrame>
        <p:nvGraphicFramePr>
          <p:cNvPr id="7" name="Content Placeholder 6">
            <a:extLst>
              <a:ext uri="{FF2B5EF4-FFF2-40B4-BE49-F238E27FC236}">
                <a16:creationId xmlns:a16="http://schemas.microsoft.com/office/drawing/2014/main" id="{3BC6AC72-3042-9801-7162-818B83451F6D}"/>
              </a:ext>
            </a:extLst>
          </p:cNvPr>
          <p:cNvGraphicFramePr>
            <a:graphicFrameLocks noGrp="1"/>
          </p:cNvGraphicFramePr>
          <p:nvPr>
            <p:ph idx="1"/>
          </p:nvPr>
        </p:nvGraphicFramePr>
        <p:xfrm>
          <a:off x="144854" y="886822"/>
          <a:ext cx="11902292" cy="914400"/>
        </p:xfrm>
        <a:graphic>
          <a:graphicData uri="http://schemas.openxmlformats.org/drawingml/2006/table">
            <a:tbl>
              <a:tblPr firstRow="1" firstCol="1" bandRow="1"/>
              <a:tblGrid>
                <a:gridCol w="4114714">
                  <a:extLst>
                    <a:ext uri="{9D8B030D-6E8A-4147-A177-3AD203B41FA5}">
                      <a16:colId xmlns:a16="http://schemas.microsoft.com/office/drawing/2014/main" val="20000"/>
                    </a:ext>
                  </a:extLst>
                </a:gridCol>
                <a:gridCol w="7787578">
                  <a:extLst>
                    <a:ext uri="{9D8B030D-6E8A-4147-A177-3AD203B41FA5}">
                      <a16:colId xmlns:a16="http://schemas.microsoft.com/office/drawing/2014/main" val="453651477"/>
                    </a:ext>
                  </a:extLst>
                </a:gridCol>
              </a:tblGrid>
              <a:tr h="146325">
                <a:tc>
                  <a:txBody>
                    <a:bodyPr/>
                    <a:lstStyle/>
                    <a:p>
                      <a:pPr>
                        <a:spcAft>
                          <a:spcPts val="0"/>
                        </a:spcAft>
                      </a:pPr>
                      <a:r>
                        <a:rPr lang="en-US" sz="2400" b="1" dirty="0">
                          <a:effectLst/>
                          <a:latin typeface="Proxima Nova"/>
                        </a:rPr>
                        <a:t>Key Needs &amp; Action Items</a:t>
                      </a:r>
                      <a:endParaRPr lang="en-US" sz="24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spcAft>
                          <a:spcPts val="0"/>
                        </a:spcAft>
                      </a:pPr>
                      <a:endParaRPr lang="en-US" sz="24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0000"/>
                  </a:ext>
                </a:extLst>
              </a:tr>
              <a:tr h="134131">
                <a:tc gridSpan="2">
                  <a:txBody>
                    <a:bodyPr/>
                    <a:lstStyle/>
                    <a:p>
                      <a:pPr>
                        <a:spcAft>
                          <a:spcPts val="0"/>
                        </a:spcAft>
                      </a:pPr>
                      <a:endParaRPr lang="en-US" sz="1800" dirty="0">
                        <a:effectLst/>
                        <a:latin typeface="Proxima Nova"/>
                      </a:endParaRPr>
                    </a:p>
                    <a:p>
                      <a:pPr>
                        <a:spcAft>
                          <a:spcPts val="0"/>
                        </a:spcAft>
                      </a:pPr>
                      <a:r>
                        <a:rPr lang="en-US" sz="1800" b="1" dirty="0">
                          <a:solidFill>
                            <a:srgbClr val="FF0000"/>
                          </a:solidFill>
                          <a:effectLst/>
                          <a:latin typeface="Proxima Nova"/>
                        </a:rPr>
                        <a:t>Water Resources Climatologist Position (2020)</a:t>
                      </a: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sp>
        <p:nvSpPr>
          <p:cNvPr id="10" name="Title 3">
            <a:extLst>
              <a:ext uri="{FF2B5EF4-FFF2-40B4-BE49-F238E27FC236}">
                <a16:creationId xmlns:a16="http://schemas.microsoft.com/office/drawing/2014/main" id="{1826CF14-8479-74EE-B2C3-CFE6ED4D3822}"/>
              </a:ext>
            </a:extLst>
          </p:cNvPr>
          <p:cNvSpPr txBox="1">
            <a:spLocks/>
          </p:cNvSpPr>
          <p:nvPr/>
        </p:nvSpPr>
        <p:spPr>
          <a:xfrm>
            <a:off x="0" y="138696"/>
            <a:ext cx="11706132" cy="255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Tabletop Exercise Recommendations</a:t>
            </a:r>
          </a:p>
        </p:txBody>
      </p:sp>
      <p:pic>
        <p:nvPicPr>
          <p:cNvPr id="15" name="Picture 2" descr="Albums 90+ Pictures Images Of Gold Stars Updated">
            <a:extLst>
              <a:ext uri="{FF2B5EF4-FFF2-40B4-BE49-F238E27FC236}">
                <a16:creationId xmlns:a16="http://schemas.microsoft.com/office/drawing/2014/main" id="{B109D371-5E56-33CB-FA70-4D22069474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448" y="1263443"/>
            <a:ext cx="369104" cy="3691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5AE15BE7-518D-4DEA-88EE-65B12A463CC4}"/>
              </a:ext>
            </a:extLst>
          </p:cNvPr>
          <p:cNvGraphicFramePr>
            <a:graphicFrameLocks noGrp="1"/>
          </p:cNvGraphicFramePr>
          <p:nvPr/>
        </p:nvGraphicFramePr>
        <p:xfrm>
          <a:off x="144854" y="3129724"/>
          <a:ext cx="11902293" cy="1767840"/>
        </p:xfrm>
        <a:graphic>
          <a:graphicData uri="http://schemas.openxmlformats.org/drawingml/2006/table">
            <a:tbl>
              <a:tblPr firstRow="1" firstCol="1" bandRow="1"/>
              <a:tblGrid>
                <a:gridCol w="4114714">
                  <a:extLst>
                    <a:ext uri="{9D8B030D-6E8A-4147-A177-3AD203B41FA5}">
                      <a16:colId xmlns:a16="http://schemas.microsoft.com/office/drawing/2014/main" val="749941047"/>
                    </a:ext>
                  </a:extLst>
                </a:gridCol>
                <a:gridCol w="7787579">
                  <a:extLst>
                    <a:ext uri="{9D8B030D-6E8A-4147-A177-3AD203B41FA5}">
                      <a16:colId xmlns:a16="http://schemas.microsoft.com/office/drawing/2014/main" val="4042947942"/>
                    </a:ext>
                  </a:extLst>
                </a:gridCol>
              </a:tblGrid>
              <a:tr h="146325">
                <a:tc>
                  <a:txBody>
                    <a:bodyPr/>
                    <a:lstStyle/>
                    <a:p>
                      <a:pPr>
                        <a:spcAft>
                          <a:spcPts val="0"/>
                        </a:spcAft>
                      </a:pPr>
                      <a:r>
                        <a:rPr lang="en-US" sz="2000" b="1" dirty="0">
                          <a:effectLst/>
                          <a:latin typeface="Proxima Nova"/>
                        </a:rPr>
                        <a:t>Key Needs &amp; Action Items</a:t>
                      </a:r>
                      <a:endParaRPr lang="en-US" sz="20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spcAft>
                          <a:spcPts val="0"/>
                        </a:spcAft>
                      </a:pPr>
                      <a:r>
                        <a:rPr lang="en-US" sz="2000" b="1" dirty="0">
                          <a:effectLst/>
                          <a:latin typeface="Proxima Nova"/>
                        </a:rPr>
                        <a:t>Ongoing and Uncompleted Tasks</a:t>
                      </a:r>
                      <a:endParaRPr lang="en-US" sz="20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3601397725"/>
                  </a:ext>
                </a:extLst>
              </a:tr>
              <a:tr h="134131">
                <a:tc gridSpan="2">
                  <a:txBody>
                    <a:bodyPr/>
                    <a:lstStyle/>
                    <a:p>
                      <a:pPr>
                        <a:spcAft>
                          <a:spcPts val="0"/>
                        </a:spcAft>
                      </a:pPr>
                      <a:endParaRPr lang="en-US" sz="1600" b="1" dirty="0">
                        <a:effectLst/>
                        <a:latin typeface="Proxima Nova"/>
                      </a:endParaRPr>
                    </a:p>
                    <a:p>
                      <a:pPr>
                        <a:spcAft>
                          <a:spcPts val="0"/>
                        </a:spcAft>
                      </a:pPr>
                      <a:r>
                        <a:rPr lang="en-US" sz="1600" b="1" dirty="0">
                          <a:effectLst/>
                          <a:latin typeface="Proxima Nova"/>
                        </a:rPr>
                        <a:t>Plans &amp; Procedures: Better coordinated and timely drought response</a:t>
                      </a:r>
                      <a:endParaRPr lang="en-US" sz="16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783684577"/>
                  </a:ext>
                </a:extLst>
              </a:tr>
              <a:tr h="134131">
                <a:tc>
                  <a:txBody>
                    <a:bodyPr/>
                    <a:lstStyle/>
                    <a:p>
                      <a:pPr>
                        <a:spcAft>
                          <a:spcPts val="0"/>
                        </a:spcAft>
                      </a:pPr>
                      <a:endParaRPr lang="en-US" sz="1600" dirty="0">
                        <a:effectLst/>
                        <a:latin typeface="Proxima Nova"/>
                      </a:endParaRPr>
                    </a:p>
                    <a:p>
                      <a:pPr>
                        <a:spcAft>
                          <a:spcPts val="0"/>
                        </a:spcAft>
                      </a:pPr>
                      <a:r>
                        <a:rPr lang="en-US" sz="1600" dirty="0">
                          <a:effectLst/>
                          <a:latin typeface="Proxima Nova"/>
                        </a:rPr>
                        <a:t>Fill Drought Response Committee vacancies </a:t>
                      </a:r>
                    </a:p>
                    <a:p>
                      <a:pPr>
                        <a:spcAft>
                          <a:spcPts val="0"/>
                        </a:spcAft>
                      </a:pPr>
                      <a:r>
                        <a:rPr lang="en-US" sz="1600" dirty="0">
                          <a:effectLst/>
                          <a:latin typeface="Proxima Nova"/>
                        </a:rPr>
                        <a:t>(Appointed by the Governor)</a:t>
                      </a:r>
                    </a:p>
                    <a:p>
                      <a:pPr>
                        <a:spcAft>
                          <a:spcPts val="0"/>
                        </a:spcAft>
                      </a:pPr>
                      <a:endParaRPr lang="en-US" sz="16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600" dirty="0">
                          <a:effectLst/>
                          <a:latin typeface="Proxima Nova"/>
                        </a:rPr>
                        <a:t>      </a:t>
                      </a:r>
                    </a:p>
                    <a:p>
                      <a:r>
                        <a:rPr lang="en-US" sz="1600" dirty="0">
                          <a:effectLst/>
                          <a:latin typeface="Proxima Nova"/>
                        </a:rPr>
                        <a:t>        20 new appointments since 2020 </a:t>
                      </a:r>
                    </a:p>
                    <a:p>
                      <a:pPr>
                        <a:spcAft>
                          <a:spcPts val="0"/>
                        </a:spcAft>
                      </a:pPr>
                      <a:r>
                        <a:rPr lang="en-US" sz="1600" dirty="0">
                          <a:effectLst/>
                          <a:latin typeface="Proxima Nova"/>
                        </a:rPr>
                        <a:t> </a:t>
                      </a:r>
                    </a:p>
                    <a:p>
                      <a:pPr>
                        <a:spcAft>
                          <a:spcPts val="0"/>
                        </a:spcAft>
                      </a:pPr>
                      <a:r>
                        <a:rPr lang="en-US" sz="1600" dirty="0">
                          <a:effectLst/>
                          <a:latin typeface="Proxima Nova"/>
                        </a:rPr>
                        <a:t>         9 vacancies</a:t>
                      </a: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4594543"/>
                  </a:ext>
                </a:extLst>
              </a:tr>
            </a:tbl>
          </a:graphicData>
        </a:graphic>
      </p:graphicFrame>
      <p:pic>
        <p:nvPicPr>
          <p:cNvPr id="3" name="Picture 2" descr="Albums 90+ Pictures Images Of Gold Stars Updated">
            <a:extLst>
              <a:ext uri="{FF2B5EF4-FFF2-40B4-BE49-F238E27FC236}">
                <a16:creationId xmlns:a16="http://schemas.microsoft.com/office/drawing/2014/main" id="{013B38B9-C692-AC0E-255B-483D75DE35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8956" y="4142776"/>
            <a:ext cx="369104" cy="369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003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EAAC388-02FB-F00B-458F-E1898E21070A}"/>
              </a:ext>
            </a:extLst>
          </p:cNvPr>
          <p:cNvGrpSpPr/>
          <p:nvPr/>
        </p:nvGrpSpPr>
        <p:grpSpPr>
          <a:xfrm>
            <a:off x="304800" y="5906106"/>
            <a:ext cx="11649635" cy="920353"/>
            <a:chOff x="304800" y="5906106"/>
            <a:chExt cx="11649635" cy="920353"/>
          </a:xfrm>
        </p:grpSpPr>
        <p:pic>
          <p:nvPicPr>
            <p:cNvPr id="17" name="Picture 16">
              <a:extLst>
                <a:ext uri="{FF2B5EF4-FFF2-40B4-BE49-F238E27FC236}">
                  <a16:creationId xmlns:a16="http://schemas.microsoft.com/office/drawing/2014/main" id="{6BE768B3-88A3-92E4-FA05-3C97AF94E93F}"/>
                </a:ext>
              </a:extLst>
            </p:cNvPr>
            <p:cNvPicPr>
              <a:picLocks noChangeAspect="1"/>
            </p:cNvPicPr>
            <p:nvPr/>
          </p:nvPicPr>
          <p:blipFill>
            <a:blip r:embed="rId2">
              <a:extLst>
                <a:ext uri="{28A0092B-C50C-407E-A947-70E740481C1C}">
                  <a14:useLocalDpi xmlns:a14="http://schemas.microsoft.com/office/drawing/2010/main" val="0"/>
                </a:ext>
              </a:extLst>
            </a:blip>
            <a:srcRect t="6" b="6"/>
            <a:stretch/>
          </p:blipFill>
          <p:spPr>
            <a:xfrm>
              <a:off x="304800" y="5906106"/>
              <a:ext cx="969561" cy="850392"/>
            </a:xfrm>
            <a:prstGeom prst="rect">
              <a:avLst/>
            </a:prstGeom>
          </p:spPr>
        </p:pic>
        <p:grpSp>
          <p:nvGrpSpPr>
            <p:cNvPr id="18" name="Group 17">
              <a:extLst>
                <a:ext uri="{FF2B5EF4-FFF2-40B4-BE49-F238E27FC236}">
                  <a16:creationId xmlns:a16="http://schemas.microsoft.com/office/drawing/2014/main" id="{E679B04A-8DF8-DBB6-BA86-EA63340C61B8}"/>
                </a:ext>
              </a:extLst>
            </p:cNvPr>
            <p:cNvGrpSpPr/>
            <p:nvPr/>
          </p:nvGrpSpPr>
          <p:grpSpPr>
            <a:xfrm>
              <a:off x="1484053" y="6032625"/>
              <a:ext cx="10470382" cy="793834"/>
              <a:chOff x="1416818" y="5733347"/>
              <a:chExt cx="10470382" cy="793834"/>
            </a:xfrm>
          </p:grpSpPr>
          <p:cxnSp>
            <p:nvCxnSpPr>
              <p:cNvPr id="19" name="Straight Connector 18">
                <a:extLst>
                  <a:ext uri="{FF2B5EF4-FFF2-40B4-BE49-F238E27FC236}">
                    <a16:creationId xmlns:a16="http://schemas.microsoft.com/office/drawing/2014/main" id="{BD72F772-F4B8-B4D7-F82F-D8244B390F8C}"/>
                  </a:ext>
                </a:extLst>
              </p:cNvPr>
              <p:cNvCxnSpPr>
                <a:cxnSpLocks/>
              </p:cNvCxnSpPr>
              <p:nvPr/>
            </p:nvCxnSpPr>
            <p:spPr>
              <a:xfrm>
                <a:off x="1416818" y="6059156"/>
                <a:ext cx="10470382"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20" name="Picture 19" descr="Text&#10;&#10;Description automatically generated with low confidence">
                <a:extLst>
                  <a:ext uri="{FF2B5EF4-FFF2-40B4-BE49-F238E27FC236}">
                    <a16:creationId xmlns:a16="http://schemas.microsoft.com/office/drawing/2014/main" id="{A56F1050-6839-869B-DF0E-24312179B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344" y="6013853"/>
                <a:ext cx="2635855" cy="513328"/>
              </a:xfrm>
              <a:prstGeom prst="rect">
                <a:avLst/>
              </a:prstGeom>
            </p:spPr>
          </p:pic>
          <p:sp>
            <p:nvSpPr>
              <p:cNvPr id="21" name="TextBox 20">
                <a:extLst>
                  <a:ext uri="{FF2B5EF4-FFF2-40B4-BE49-F238E27FC236}">
                    <a16:creationId xmlns:a16="http://schemas.microsoft.com/office/drawing/2014/main" id="{823B6623-5EBE-6425-5B57-6FFBBB583F93}"/>
                  </a:ext>
                </a:extLst>
              </p:cNvPr>
              <p:cNvSpPr txBox="1"/>
              <p:nvPr/>
            </p:nvSpPr>
            <p:spPr>
              <a:xfrm>
                <a:off x="9251345" y="5733347"/>
                <a:ext cx="2635855" cy="369332"/>
              </a:xfrm>
              <a:prstGeom prst="rect">
                <a:avLst/>
              </a:prstGeom>
              <a:noFill/>
            </p:spPr>
            <p:txBody>
              <a:bodyPr wrap="square" rtlCol="0">
                <a:spAutoFit/>
              </a:bodyPr>
              <a:lstStyle/>
              <a:p>
                <a:pPr algn="ctr"/>
                <a:r>
                  <a:rPr lang="en-US" dirty="0">
                    <a:solidFill>
                      <a:schemeClr val="bg2">
                        <a:lumMod val="50000"/>
                      </a:schemeClr>
                    </a:solidFill>
                    <a:latin typeface="Proxima Nova Light" panose="02000506030000020004" pitchFamily="50" charset="0"/>
                  </a:rPr>
                  <a:t>2025 SC Drought TTX</a:t>
                </a:r>
              </a:p>
            </p:txBody>
          </p:sp>
        </p:grpSp>
      </p:grpSp>
      <p:graphicFrame>
        <p:nvGraphicFramePr>
          <p:cNvPr id="7" name="Content Placeholder 6"/>
          <p:cNvGraphicFramePr>
            <a:graphicFrameLocks noGrp="1"/>
          </p:cNvGraphicFramePr>
          <p:nvPr>
            <p:ph idx="1"/>
          </p:nvPr>
        </p:nvGraphicFramePr>
        <p:xfrm>
          <a:off x="144854" y="551849"/>
          <a:ext cx="11902292" cy="2499360"/>
        </p:xfrm>
        <a:graphic>
          <a:graphicData uri="http://schemas.openxmlformats.org/drawingml/2006/table">
            <a:tbl>
              <a:tblPr firstRow="1" firstCol="1" bandRow="1"/>
              <a:tblGrid>
                <a:gridCol w="4114714">
                  <a:extLst>
                    <a:ext uri="{9D8B030D-6E8A-4147-A177-3AD203B41FA5}">
                      <a16:colId xmlns:a16="http://schemas.microsoft.com/office/drawing/2014/main" val="20000"/>
                    </a:ext>
                  </a:extLst>
                </a:gridCol>
                <a:gridCol w="7787578">
                  <a:extLst>
                    <a:ext uri="{9D8B030D-6E8A-4147-A177-3AD203B41FA5}">
                      <a16:colId xmlns:a16="http://schemas.microsoft.com/office/drawing/2014/main" val="453651477"/>
                    </a:ext>
                  </a:extLst>
                </a:gridCol>
              </a:tblGrid>
              <a:tr h="146325">
                <a:tc>
                  <a:txBody>
                    <a:bodyPr/>
                    <a:lstStyle/>
                    <a:p>
                      <a:pPr>
                        <a:spcAft>
                          <a:spcPts val="0"/>
                        </a:spcAft>
                      </a:pPr>
                      <a:r>
                        <a:rPr lang="en-US" sz="2000" b="1" dirty="0">
                          <a:effectLst/>
                          <a:latin typeface="Proxima Nova"/>
                        </a:rPr>
                        <a:t>Key Needs &amp; Action Items</a:t>
                      </a:r>
                      <a:endParaRPr lang="en-US" sz="20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spcAft>
                          <a:spcPts val="0"/>
                        </a:spcAft>
                      </a:pPr>
                      <a:r>
                        <a:rPr lang="en-US" sz="2000" b="1" dirty="0">
                          <a:effectLst/>
                          <a:latin typeface="Proxima Nova"/>
                        </a:rPr>
                        <a:t>Ongoing and Uncompleted Tasks</a:t>
                      </a:r>
                      <a:endParaRPr lang="en-US" sz="20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0000"/>
                  </a:ext>
                </a:extLst>
              </a:tr>
              <a:tr h="134131">
                <a:tc gridSpan="2">
                  <a:txBody>
                    <a:bodyPr/>
                    <a:lstStyle/>
                    <a:p>
                      <a:pPr>
                        <a:spcAft>
                          <a:spcPts val="0"/>
                        </a:spcAft>
                      </a:pPr>
                      <a:endParaRPr lang="en-US" sz="1600" b="1" dirty="0">
                        <a:effectLst/>
                        <a:latin typeface="Proxima Nova"/>
                      </a:endParaRPr>
                    </a:p>
                    <a:p>
                      <a:pPr>
                        <a:spcAft>
                          <a:spcPts val="0"/>
                        </a:spcAft>
                      </a:pPr>
                      <a:r>
                        <a:rPr lang="en-US" sz="1600" b="1" dirty="0">
                          <a:effectLst/>
                          <a:latin typeface="Proxima Nova"/>
                        </a:rPr>
                        <a:t>Plans &amp; Procedures: Better coordinated and timely drought response</a:t>
                      </a:r>
                      <a:endParaRPr lang="en-US" sz="16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446097516"/>
                  </a:ext>
                </a:extLst>
              </a:tr>
              <a:tr h="670656">
                <a:tc>
                  <a:txBody>
                    <a:bodyPr/>
                    <a:lstStyle/>
                    <a:p>
                      <a:pPr>
                        <a:spcAft>
                          <a:spcPts val="0"/>
                        </a:spcAft>
                      </a:pPr>
                      <a:r>
                        <a:rPr lang="en-US" sz="1600" dirty="0">
                          <a:effectLst/>
                          <a:latin typeface="Proxima Nova"/>
                        </a:rPr>
                        <a:t>Review and update state and local plans and ordinances. Most water systems have not updated their ordinances and plans since 2003</a:t>
                      </a:r>
                    </a:p>
                    <a:p>
                      <a:pPr>
                        <a:spcAft>
                          <a:spcPts val="0"/>
                        </a:spcAft>
                      </a:pPr>
                      <a:endParaRPr lang="en-US" sz="1600" dirty="0">
                        <a:effectLst/>
                        <a:latin typeface="Proxima Nova"/>
                      </a:endParaRPr>
                    </a:p>
                    <a:p>
                      <a:pPr>
                        <a:spcAft>
                          <a:spcPts val="0"/>
                        </a:spcAft>
                      </a:pPr>
                      <a:endParaRPr lang="en-US" sz="1600" dirty="0">
                        <a:effectLst/>
                        <a:latin typeface="Proxima Nova"/>
                      </a:endParaRPr>
                    </a:p>
                    <a:p>
                      <a:pPr>
                        <a:spcAft>
                          <a:spcPts val="0"/>
                        </a:spcAft>
                      </a:pPr>
                      <a:r>
                        <a:rPr lang="en-US" sz="1600" dirty="0">
                          <a:effectLst/>
                          <a:latin typeface="Proxima Nova"/>
                        </a:rPr>
                        <a:t>No requirement for industry to have a plan</a:t>
                      </a: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160"/>
                        </a:lnSpc>
                        <a:spcAft>
                          <a:spcPts val="0"/>
                        </a:spcAft>
                      </a:pPr>
                      <a:r>
                        <a:rPr lang="en-US" sz="1600" dirty="0">
                          <a:effectLst/>
                          <a:latin typeface="Proxima Nova"/>
                        </a:rPr>
                        <a:t>      Drought Planning Guidebook:                                                                                         </a:t>
                      </a:r>
                    </a:p>
                    <a:p>
                      <a:pPr>
                        <a:lnSpc>
                          <a:spcPts val="2160"/>
                        </a:lnSpc>
                        <a:spcAft>
                          <a:spcPts val="0"/>
                        </a:spcAft>
                      </a:pPr>
                      <a:r>
                        <a:rPr lang="en-US" sz="1600" dirty="0">
                          <a:effectLst/>
                          <a:latin typeface="Proxima Nova"/>
                        </a:rPr>
                        <a:t>       A Resource for Water Systems  in the Palmetto State Completed 2024</a:t>
                      </a:r>
                    </a:p>
                    <a:p>
                      <a:pPr>
                        <a:lnSpc>
                          <a:spcPts val="2160"/>
                        </a:lnSpc>
                        <a:spcAft>
                          <a:spcPts val="0"/>
                        </a:spcAft>
                      </a:pPr>
                      <a:r>
                        <a:rPr lang="en-US" sz="1600" dirty="0">
                          <a:effectLst/>
                          <a:latin typeface="Proxima Nova"/>
                        </a:rPr>
                        <a:t>    </a:t>
                      </a:r>
                    </a:p>
                    <a:p>
                      <a:pPr>
                        <a:lnSpc>
                          <a:spcPts val="2160"/>
                        </a:lnSpc>
                        <a:spcAft>
                          <a:spcPts val="0"/>
                        </a:spcAft>
                      </a:pPr>
                      <a:r>
                        <a:rPr lang="en-US" sz="1600" dirty="0">
                          <a:effectLst/>
                          <a:latin typeface="Proxima Nova"/>
                        </a:rPr>
                        <a:t>      Through partnership with SC Rural Water Association, conducted 4 Training Workshops                                                                                                                 (48 water systems plus several engineering and consulting firms attended)</a:t>
                      </a:r>
                      <a:endParaRPr lang="en-US" dirty="0"/>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9" name="Picture 8">
            <a:extLst>
              <a:ext uri="{FF2B5EF4-FFF2-40B4-BE49-F238E27FC236}">
                <a16:creationId xmlns:a16="http://schemas.microsoft.com/office/drawing/2014/main" id="{63BD0247-899E-DFC6-6FD9-C70DD5485D98}"/>
              </a:ext>
            </a:extLst>
          </p:cNvPr>
          <p:cNvPicPr>
            <a:picLocks noChangeAspect="1"/>
          </p:cNvPicPr>
          <p:nvPr/>
        </p:nvPicPr>
        <p:blipFill>
          <a:blip r:embed="rId4"/>
          <a:stretch>
            <a:fillRect/>
          </a:stretch>
        </p:blipFill>
        <p:spPr>
          <a:xfrm>
            <a:off x="3190461" y="3419111"/>
            <a:ext cx="2184274" cy="2839907"/>
          </a:xfrm>
          <a:prstGeom prst="rect">
            <a:avLst/>
          </a:prstGeom>
        </p:spPr>
      </p:pic>
      <p:sp>
        <p:nvSpPr>
          <p:cNvPr id="10" name="Title 3">
            <a:extLst>
              <a:ext uri="{FF2B5EF4-FFF2-40B4-BE49-F238E27FC236}">
                <a16:creationId xmlns:a16="http://schemas.microsoft.com/office/drawing/2014/main" id="{F70B9710-DFA8-41B5-CC4C-215B9B718F77}"/>
              </a:ext>
            </a:extLst>
          </p:cNvPr>
          <p:cNvSpPr txBox="1">
            <a:spLocks/>
          </p:cNvSpPr>
          <p:nvPr/>
        </p:nvSpPr>
        <p:spPr>
          <a:xfrm>
            <a:off x="0" y="138696"/>
            <a:ext cx="11706132" cy="255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Tabletop Exercise Recommendations</a:t>
            </a:r>
          </a:p>
        </p:txBody>
      </p:sp>
      <p:pic>
        <p:nvPicPr>
          <p:cNvPr id="12" name="Picture 11">
            <a:extLst>
              <a:ext uri="{FF2B5EF4-FFF2-40B4-BE49-F238E27FC236}">
                <a16:creationId xmlns:a16="http://schemas.microsoft.com/office/drawing/2014/main" id="{95CF4113-AF44-43FD-DD51-11F418FC1A9E}"/>
              </a:ext>
            </a:extLst>
          </p:cNvPr>
          <p:cNvPicPr>
            <a:picLocks noChangeAspect="1"/>
          </p:cNvPicPr>
          <p:nvPr/>
        </p:nvPicPr>
        <p:blipFill>
          <a:blip r:embed="rId5"/>
          <a:stretch>
            <a:fillRect/>
          </a:stretch>
        </p:blipFill>
        <p:spPr>
          <a:xfrm>
            <a:off x="5900388" y="3439294"/>
            <a:ext cx="2508116" cy="2855626"/>
          </a:xfrm>
          <a:prstGeom prst="rect">
            <a:avLst/>
          </a:prstGeom>
        </p:spPr>
      </p:pic>
      <p:pic>
        <p:nvPicPr>
          <p:cNvPr id="14" name="Picture 2" descr="Albums 90+ Pictures Images Of Gold Stars Updated">
            <a:extLst>
              <a:ext uri="{FF2B5EF4-FFF2-40B4-BE49-F238E27FC236}">
                <a16:creationId xmlns:a16="http://schemas.microsoft.com/office/drawing/2014/main" id="{C99395B6-10B6-8F8C-2154-C655229C1B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6011" y="2167076"/>
            <a:ext cx="308573" cy="3085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lbums 90+ Pictures Images Of Gold Stars Updated">
            <a:extLst>
              <a:ext uri="{FF2B5EF4-FFF2-40B4-BE49-F238E27FC236}">
                <a16:creationId xmlns:a16="http://schemas.microsoft.com/office/drawing/2014/main" id="{33867990-5190-5F92-E868-CD42A7B268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6012" y="1416705"/>
            <a:ext cx="320738" cy="320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294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3B08C-7822-6813-4002-E08668F36ED5}"/>
              </a:ext>
            </a:extLst>
          </p:cNvPr>
          <p:cNvSpPr>
            <a:spLocks noGrp="1"/>
          </p:cNvSpPr>
          <p:nvPr>
            <p:ph type="title"/>
          </p:nvPr>
        </p:nvSpPr>
        <p:spPr/>
        <p:txBody>
          <a:bodyPr/>
          <a:lstStyle/>
          <a:p>
            <a:pPr algn="ctr"/>
            <a:r>
              <a:rPr lang="en-US" err="1">
                <a:latin typeface="Open Sans ExtraBold"/>
                <a:ea typeface="Open Sans ExtraBold"/>
                <a:cs typeface="Open Sans ExtraBold"/>
              </a:rPr>
              <a:t>WaterSC</a:t>
            </a:r>
            <a:r>
              <a:rPr lang="en-US">
                <a:latin typeface="Open Sans ExtraBold"/>
                <a:ea typeface="Open Sans ExtraBold"/>
                <a:cs typeface="Open Sans ExtraBold"/>
              </a:rPr>
              <a:t> Guiding Principles </a:t>
            </a:r>
            <a:endParaRPr lang="en-US"/>
          </a:p>
        </p:txBody>
      </p:sp>
      <p:sp>
        <p:nvSpPr>
          <p:cNvPr id="3" name="Content Placeholder 2">
            <a:extLst>
              <a:ext uri="{FF2B5EF4-FFF2-40B4-BE49-F238E27FC236}">
                <a16:creationId xmlns:a16="http://schemas.microsoft.com/office/drawing/2014/main" id="{860DAC8D-84EF-8620-DADE-A63BB2C4FFFE}"/>
              </a:ext>
            </a:extLst>
          </p:cNvPr>
          <p:cNvSpPr>
            <a:spLocks noGrp="1"/>
          </p:cNvSpPr>
          <p:nvPr>
            <p:ph idx="1"/>
          </p:nvPr>
        </p:nvSpPr>
        <p:spPr/>
        <p:txBody>
          <a:bodyPr vert="horz" lIns="91440" tIns="45720" rIns="91440" bIns="45720" rtlCol="0" anchor="t">
            <a:normAutofit/>
          </a:bodyPr>
          <a:lstStyle/>
          <a:p>
            <a:r>
              <a:rPr lang="en-US">
                <a:latin typeface="Open Sans Light"/>
                <a:ea typeface="Open Sans Light"/>
                <a:cs typeface="Open Sans Light"/>
              </a:rPr>
              <a:t>"Water is a </a:t>
            </a:r>
            <a:r>
              <a:rPr lang="en-US" b="1" i="1">
                <a:latin typeface="Open Sans Light"/>
                <a:ea typeface="Open Sans Light"/>
                <a:cs typeface="Open Sans Light"/>
              </a:rPr>
              <a:t>shared resource</a:t>
            </a:r>
            <a:r>
              <a:rPr lang="en-US">
                <a:latin typeface="Open Sans Light"/>
                <a:ea typeface="Open Sans Light"/>
                <a:cs typeface="Open Sans Light"/>
              </a:rPr>
              <a:t> with </a:t>
            </a:r>
            <a:r>
              <a:rPr lang="en-US" b="1" i="1">
                <a:latin typeface="Open Sans Light"/>
                <a:ea typeface="Open Sans Light"/>
                <a:cs typeface="Open Sans Light"/>
              </a:rPr>
              <a:t>shared responsibility</a:t>
            </a:r>
            <a:r>
              <a:rPr lang="en-US">
                <a:latin typeface="Open Sans Light"/>
                <a:ea typeface="Open Sans Light"/>
                <a:cs typeface="Open Sans Light"/>
              </a:rPr>
              <a:t>"</a:t>
            </a:r>
          </a:p>
          <a:p>
            <a:r>
              <a:rPr lang="en-US">
                <a:latin typeface="Open Sans Light"/>
                <a:ea typeface="Open Sans Light"/>
                <a:cs typeface="Open Sans Light"/>
              </a:rPr>
              <a:t>A </a:t>
            </a:r>
            <a:r>
              <a:rPr lang="en-US" b="1" i="1">
                <a:latin typeface="Open Sans Light"/>
                <a:ea typeface="Open Sans Light"/>
                <a:cs typeface="Open Sans Light"/>
              </a:rPr>
              <a:t>collaborative approach</a:t>
            </a:r>
            <a:r>
              <a:rPr lang="en-US">
                <a:latin typeface="Open Sans Light"/>
                <a:ea typeface="Open Sans Light"/>
                <a:cs typeface="Open Sans Light"/>
              </a:rPr>
              <a:t> to develop and implement a </a:t>
            </a:r>
            <a:r>
              <a:rPr lang="en-US" b="1" i="1">
                <a:latin typeface="Open Sans Light"/>
                <a:ea typeface="Open Sans Light"/>
                <a:cs typeface="Open Sans Light"/>
              </a:rPr>
              <a:t>science-based actionable plan</a:t>
            </a:r>
          </a:p>
          <a:p>
            <a:r>
              <a:rPr lang="en-US">
                <a:latin typeface="Open Sans Light"/>
                <a:ea typeface="Open Sans Light"/>
                <a:cs typeface="Open Sans Light"/>
              </a:rPr>
              <a:t>A plan that </a:t>
            </a:r>
            <a:r>
              <a:rPr lang="en-US" b="1" i="1">
                <a:latin typeface="Open Sans Light"/>
                <a:ea typeface="Open Sans Light"/>
                <a:cs typeface="Open Sans Light"/>
              </a:rPr>
              <a:t>balances economic, environmental and community needs</a:t>
            </a:r>
          </a:p>
          <a:p>
            <a:r>
              <a:rPr lang="en-US">
                <a:latin typeface="Open Sans Light"/>
                <a:ea typeface="Open Sans Light"/>
                <a:cs typeface="Open Sans Light"/>
              </a:rPr>
              <a:t>A plan that secures </a:t>
            </a:r>
            <a:r>
              <a:rPr lang="en-US" b="1" i="1">
                <a:latin typeface="Open Sans Light"/>
                <a:ea typeface="Open Sans Light"/>
                <a:cs typeface="Open Sans Light"/>
              </a:rPr>
              <a:t>reliable and resilient</a:t>
            </a:r>
            <a:r>
              <a:rPr lang="en-US">
                <a:latin typeface="Open Sans Light"/>
                <a:ea typeface="Open Sans Light"/>
                <a:cs typeface="Open Sans Light"/>
              </a:rPr>
              <a:t> water resources for the </a:t>
            </a:r>
            <a:r>
              <a:rPr lang="en-US" b="1" i="1">
                <a:latin typeface="Open Sans Light"/>
                <a:ea typeface="Open Sans Light"/>
                <a:cs typeface="Open Sans Light"/>
              </a:rPr>
              <a:t>future</a:t>
            </a:r>
          </a:p>
        </p:txBody>
      </p:sp>
      <p:cxnSp>
        <p:nvCxnSpPr>
          <p:cNvPr id="5" name="Straight Connector 4">
            <a:extLst>
              <a:ext uri="{FF2B5EF4-FFF2-40B4-BE49-F238E27FC236}">
                <a16:creationId xmlns:a16="http://schemas.microsoft.com/office/drawing/2014/main" id="{F193DDB3-0C3D-F97D-CF82-C63DC655F459}"/>
              </a:ext>
            </a:extLst>
          </p:cNvPr>
          <p:cNvCxnSpPr>
            <a:cxnSpLocks/>
          </p:cNvCxnSpPr>
          <p:nvPr/>
        </p:nvCxnSpPr>
        <p:spPr>
          <a:xfrm>
            <a:off x="838199" y="6062597"/>
            <a:ext cx="10759858" cy="0"/>
          </a:xfrm>
          <a:prstGeom prst="line">
            <a:avLst/>
          </a:prstGeom>
          <a:ln w="12700">
            <a:solidFill>
              <a:srgbClr val="356584"/>
            </a:solidFill>
          </a:ln>
        </p:spPr>
        <p:style>
          <a:lnRef idx="2">
            <a:schemeClr val="accent3"/>
          </a:lnRef>
          <a:fillRef idx="0">
            <a:schemeClr val="accent3"/>
          </a:fillRef>
          <a:effectRef idx="1">
            <a:schemeClr val="accent3"/>
          </a:effectRef>
          <a:fontRef idx="minor">
            <a:schemeClr val="tx1"/>
          </a:fontRef>
        </p:style>
      </p:cxnSp>
      <p:sp>
        <p:nvSpPr>
          <p:cNvPr id="7" name="Subtitle 2">
            <a:extLst>
              <a:ext uri="{FF2B5EF4-FFF2-40B4-BE49-F238E27FC236}">
                <a16:creationId xmlns:a16="http://schemas.microsoft.com/office/drawing/2014/main" id="{050E365F-1348-2604-615F-F4A158686909}"/>
              </a:ext>
            </a:extLst>
          </p:cNvPr>
          <p:cNvSpPr txBox="1">
            <a:spLocks/>
          </p:cNvSpPr>
          <p:nvPr/>
        </p:nvSpPr>
        <p:spPr>
          <a:xfrm>
            <a:off x="4282857" y="6263014"/>
            <a:ext cx="7315200" cy="2298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itchFamily="2" charset="0"/>
                <a:ea typeface="Open Sans Light" pitchFamily="2" charset="0"/>
                <a:cs typeface="Open Sans 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itchFamily="2" charset="0"/>
                <a:ea typeface="Open Sans Light" pitchFamily="2" charset="0"/>
                <a:cs typeface="Open Sans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itchFamily="2" charset="0"/>
                <a:ea typeface="Open Sans Light" pitchFamily="2" charset="0"/>
                <a:cs typeface="Open Sans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itchFamily="2" charset="0"/>
                <a:ea typeface="Open Sans Light" pitchFamily="2" charset="0"/>
                <a:cs typeface="Open Sans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itchFamily="2" charset="0"/>
                <a:ea typeface="Open Sans Light" pitchFamily="2" charset="0"/>
                <a:cs typeface="Open Sans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fld id="{F0CB6450-4F18-A149-9832-67B752E7A14E}" type="slidenum">
              <a:rPr lang="en-US" sz="1050" b="1" spc="300" smtClean="0">
                <a:latin typeface="Open Sans ExtraBold" pitchFamily="2" charset="0"/>
                <a:ea typeface="Open Sans ExtraBold" pitchFamily="2" charset="0"/>
                <a:cs typeface="Open Sans ExtraBold" pitchFamily="2" charset="0"/>
              </a:rPr>
              <a:pPr marL="0" indent="0" algn="r">
                <a:buNone/>
              </a:pPr>
              <a:t>3</a:t>
            </a:fld>
            <a:endParaRPr lang="en-US" sz="1050" b="1" spc="300">
              <a:latin typeface="Open Sans ExtraBold" pitchFamily="2" charset="0"/>
              <a:ea typeface="Open Sans ExtraBold" pitchFamily="2" charset="0"/>
              <a:cs typeface="Open Sans ExtraBold" pitchFamily="2" charset="0"/>
            </a:endParaRPr>
          </a:p>
        </p:txBody>
      </p:sp>
      <p:pic>
        <p:nvPicPr>
          <p:cNvPr id="48" name="Picture 47">
            <a:extLst>
              <a:ext uri="{FF2B5EF4-FFF2-40B4-BE49-F238E27FC236}">
                <a16:creationId xmlns:a16="http://schemas.microsoft.com/office/drawing/2014/main" id="{AF0E1F51-02FB-9E32-B678-BA8629F85029}"/>
              </a:ext>
            </a:extLst>
          </p:cNvPr>
          <p:cNvPicPr>
            <a:picLocks noChangeAspect="1"/>
          </p:cNvPicPr>
          <p:nvPr/>
        </p:nvPicPr>
        <p:blipFill>
          <a:blip r:embed="rId2"/>
          <a:stretch>
            <a:fillRect/>
          </a:stretch>
        </p:blipFill>
        <p:spPr>
          <a:xfrm>
            <a:off x="8620168" y="5203135"/>
            <a:ext cx="2977389" cy="889202"/>
          </a:xfrm>
          <a:prstGeom prst="rect">
            <a:avLst/>
          </a:prstGeom>
        </p:spPr>
      </p:pic>
    </p:spTree>
    <p:extLst>
      <p:ext uri="{BB962C8B-B14F-4D97-AF65-F5344CB8AC3E}">
        <p14:creationId xmlns:p14="http://schemas.microsoft.com/office/powerpoint/2010/main" val="743234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ADD5F-60AB-B3B2-F4F1-5CBBF676FC85}"/>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7A09EDCB-185B-9076-0B4C-758102D31F67}"/>
              </a:ext>
            </a:extLst>
          </p:cNvPr>
          <p:cNvGraphicFramePr>
            <a:graphicFrameLocks noGrp="1"/>
          </p:cNvGraphicFramePr>
          <p:nvPr>
            <p:ph idx="1"/>
          </p:nvPr>
        </p:nvGraphicFramePr>
        <p:xfrm>
          <a:off x="144854" y="551849"/>
          <a:ext cx="11902292" cy="3230880"/>
        </p:xfrm>
        <a:graphic>
          <a:graphicData uri="http://schemas.openxmlformats.org/drawingml/2006/table">
            <a:tbl>
              <a:tblPr firstRow="1" firstCol="1" bandRow="1"/>
              <a:tblGrid>
                <a:gridCol w="4114714">
                  <a:extLst>
                    <a:ext uri="{9D8B030D-6E8A-4147-A177-3AD203B41FA5}">
                      <a16:colId xmlns:a16="http://schemas.microsoft.com/office/drawing/2014/main" val="20000"/>
                    </a:ext>
                  </a:extLst>
                </a:gridCol>
                <a:gridCol w="7787578">
                  <a:extLst>
                    <a:ext uri="{9D8B030D-6E8A-4147-A177-3AD203B41FA5}">
                      <a16:colId xmlns:a16="http://schemas.microsoft.com/office/drawing/2014/main" val="453651477"/>
                    </a:ext>
                  </a:extLst>
                </a:gridCol>
              </a:tblGrid>
              <a:tr h="146325">
                <a:tc>
                  <a:txBody>
                    <a:bodyPr/>
                    <a:lstStyle/>
                    <a:p>
                      <a:pPr>
                        <a:spcAft>
                          <a:spcPts val="0"/>
                        </a:spcAft>
                      </a:pPr>
                      <a:r>
                        <a:rPr lang="en-US" sz="2000" b="1" dirty="0">
                          <a:effectLst/>
                          <a:latin typeface="Proxima Nova"/>
                        </a:rPr>
                        <a:t>Key Needs &amp; Action Items</a:t>
                      </a:r>
                      <a:endParaRPr lang="en-US" sz="20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spcAft>
                          <a:spcPts val="0"/>
                        </a:spcAft>
                      </a:pPr>
                      <a:r>
                        <a:rPr lang="en-US" sz="2000" b="1" dirty="0">
                          <a:effectLst/>
                          <a:latin typeface="Proxima Nova"/>
                        </a:rPr>
                        <a:t>Ongoing and Uncompleted Tasks</a:t>
                      </a:r>
                      <a:endParaRPr lang="en-US" sz="20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0000"/>
                  </a:ext>
                </a:extLst>
              </a:tr>
              <a:tr h="134131">
                <a:tc gridSpan="2">
                  <a:txBody>
                    <a:bodyPr/>
                    <a:lstStyle/>
                    <a:p>
                      <a:pPr>
                        <a:spcAft>
                          <a:spcPts val="0"/>
                        </a:spcAft>
                      </a:pPr>
                      <a:endParaRPr lang="en-US" sz="1600" b="1" dirty="0">
                        <a:effectLst/>
                        <a:latin typeface="Proxima Nova"/>
                      </a:endParaRPr>
                    </a:p>
                    <a:p>
                      <a:pPr>
                        <a:spcAft>
                          <a:spcPts val="0"/>
                        </a:spcAft>
                      </a:pPr>
                      <a:r>
                        <a:rPr lang="en-US" sz="1600" b="1" dirty="0">
                          <a:effectLst/>
                          <a:latin typeface="Proxima Nova"/>
                        </a:rPr>
                        <a:t>Plans &amp; Procedures: Better coordinated and timely drought response</a:t>
                      </a:r>
                      <a:endParaRPr lang="en-US" sz="16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446097516"/>
                  </a:ext>
                </a:extLst>
              </a:tr>
              <a:tr h="134131">
                <a:tc>
                  <a:txBody>
                    <a:bodyPr/>
                    <a:lstStyle/>
                    <a:p>
                      <a:pPr>
                        <a:spcAft>
                          <a:spcPts val="0"/>
                        </a:spcAft>
                      </a:pPr>
                      <a:r>
                        <a:rPr lang="en-US" sz="1600" dirty="0">
                          <a:effectLst/>
                          <a:latin typeface="Proxima Nova"/>
                        </a:rPr>
                        <a:t>DRC has authority to curtail nonessential water use at severe and extreme drought -  Concerns about implementation and appeals</a:t>
                      </a:r>
                    </a:p>
                    <a:p>
                      <a:pPr>
                        <a:spcAft>
                          <a:spcPts val="0"/>
                        </a:spcAft>
                      </a:pPr>
                      <a:endParaRPr lang="en-US" sz="1600" dirty="0">
                        <a:effectLst/>
                        <a:latin typeface="Proxima Nova"/>
                      </a:endParaRPr>
                    </a:p>
                    <a:p>
                      <a:pPr>
                        <a:spcAft>
                          <a:spcPts val="0"/>
                        </a:spcAft>
                      </a:pPr>
                      <a:endParaRPr lang="en-US" sz="16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600" dirty="0">
                          <a:latin typeface="Proxima Nova" panose="02000506030000020004" pitchFamily="50" charset="0"/>
                        </a:rPr>
                        <a:t>Meet with the Administrative Law Court regarding water curtailment appeals</a:t>
                      </a:r>
                    </a:p>
                    <a:p>
                      <a:pPr>
                        <a:spcAft>
                          <a:spcPts val="0"/>
                        </a:spcAft>
                      </a:pPr>
                      <a:endParaRPr lang="en-US" sz="16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0656">
                <a:tc>
                  <a:txBody>
                    <a:bodyPr/>
                    <a:lstStyle/>
                    <a:p>
                      <a:pPr>
                        <a:spcAft>
                          <a:spcPts val="0"/>
                        </a:spcAft>
                      </a:pPr>
                      <a:r>
                        <a:rPr lang="en-US" sz="1600" dirty="0">
                          <a:effectLst/>
                          <a:latin typeface="Proxima Nova"/>
                        </a:rPr>
                        <a:t>Coordination between SC Drought Response Committee, </a:t>
                      </a:r>
                      <a:r>
                        <a:rPr lang="en-US" sz="1600" b="0" i="0" kern="1200" dirty="0">
                          <a:solidFill>
                            <a:schemeClr val="tx1"/>
                          </a:solidFill>
                          <a:effectLst/>
                          <a:latin typeface="Proxima Nova"/>
                          <a:ea typeface="+mn-ea"/>
                          <a:cs typeface="+mn-cs"/>
                        </a:rPr>
                        <a:t>SC Planning Process Advisory Committee, </a:t>
                      </a:r>
                      <a:r>
                        <a:rPr lang="en-US" sz="1600" dirty="0">
                          <a:effectLst/>
                          <a:latin typeface="Proxima Nova"/>
                        </a:rPr>
                        <a:t>River Basin Planning Committees, and </a:t>
                      </a:r>
                      <a:r>
                        <a:rPr lang="en-US" sz="1600" dirty="0" err="1">
                          <a:effectLst/>
                          <a:latin typeface="Proxima Nova"/>
                        </a:rPr>
                        <a:t>WaterSC</a:t>
                      </a:r>
                      <a:endParaRPr lang="en-US" sz="1600" dirty="0">
                        <a:effectLst/>
                        <a:latin typeface="Proxima Nova"/>
                      </a:endParaRPr>
                    </a:p>
                    <a:p>
                      <a:pPr>
                        <a:spcAft>
                          <a:spcPts val="0"/>
                        </a:spcAft>
                      </a:pPr>
                      <a:endParaRPr lang="en-US" sz="16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Proxima Nova"/>
                        </a:rPr>
                        <a:t>       11 DRC members also serve as RBC members</a:t>
                      </a:r>
                    </a:p>
                    <a:p>
                      <a:pPr>
                        <a:spcAft>
                          <a:spcPts val="0"/>
                        </a:spcAft>
                      </a:pPr>
                      <a:endParaRPr lang="en-US" sz="1600" dirty="0">
                        <a:effectLst/>
                        <a:latin typeface="Proxima Nova"/>
                      </a:endParaRPr>
                    </a:p>
                    <a:p>
                      <a:pPr>
                        <a:spcAft>
                          <a:spcPts val="0"/>
                        </a:spcAft>
                      </a:pPr>
                      <a:r>
                        <a:rPr lang="en-US" sz="1600" dirty="0">
                          <a:effectLst/>
                          <a:latin typeface="Proxima Nova"/>
                        </a:rPr>
                        <a:t>Try to fill DRC vacancies with RBC members</a:t>
                      </a: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3" name="Picture 2" descr="Albums 90+ Pictures Images Of Gold Stars Updated">
            <a:extLst>
              <a:ext uri="{FF2B5EF4-FFF2-40B4-BE49-F238E27FC236}">
                <a16:creationId xmlns:a16="http://schemas.microsoft.com/office/drawing/2014/main" id="{34833705-6D6E-DC1D-252F-3B2DAC8BE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793" y="2571506"/>
            <a:ext cx="320738" cy="3207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2B2DEB9-6360-EE52-CF92-7C19493A9D20}"/>
              </a:ext>
            </a:extLst>
          </p:cNvPr>
          <p:cNvPicPr>
            <a:picLocks noChangeAspect="1"/>
          </p:cNvPicPr>
          <p:nvPr/>
        </p:nvPicPr>
        <p:blipFill>
          <a:blip r:embed="rId3"/>
          <a:stretch>
            <a:fillRect/>
          </a:stretch>
        </p:blipFill>
        <p:spPr>
          <a:xfrm>
            <a:off x="2730893" y="4099162"/>
            <a:ext cx="1946638" cy="25623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6" name="Picture 2" descr="WaterSC group photo">
            <a:extLst>
              <a:ext uri="{FF2B5EF4-FFF2-40B4-BE49-F238E27FC236}">
                <a16:creationId xmlns:a16="http://schemas.microsoft.com/office/drawing/2014/main" id="{83F18104-BB65-279E-B1D6-27B266622E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411" y="4099162"/>
            <a:ext cx="4240696" cy="2641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547D1F9D-1B6D-71BE-E96A-D6E97FB6D8F5}"/>
              </a:ext>
            </a:extLst>
          </p:cNvPr>
          <p:cNvPicPr>
            <a:picLocks noChangeAspect="1"/>
          </p:cNvPicPr>
          <p:nvPr/>
        </p:nvPicPr>
        <p:blipFill>
          <a:blip r:embed="rId5"/>
          <a:stretch>
            <a:fillRect/>
          </a:stretch>
        </p:blipFill>
        <p:spPr>
          <a:xfrm rot="1507894">
            <a:off x="11168430" y="1468862"/>
            <a:ext cx="747862" cy="782919"/>
          </a:xfrm>
          <a:prstGeom prst="rect">
            <a:avLst/>
          </a:prstGeom>
        </p:spPr>
      </p:pic>
    </p:spTree>
    <p:extLst>
      <p:ext uri="{BB962C8B-B14F-4D97-AF65-F5344CB8AC3E}">
        <p14:creationId xmlns:p14="http://schemas.microsoft.com/office/powerpoint/2010/main" val="1013053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97A3E-A77E-93E7-35C7-A416E4D2A7F5}"/>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8015AAF-F687-C59D-5549-D4E18F060308}"/>
              </a:ext>
            </a:extLst>
          </p:cNvPr>
          <p:cNvGraphicFramePr>
            <a:graphicFrameLocks noGrp="1"/>
          </p:cNvGraphicFramePr>
          <p:nvPr>
            <p:ph idx="1"/>
          </p:nvPr>
        </p:nvGraphicFramePr>
        <p:xfrm>
          <a:off x="350067" y="224719"/>
          <a:ext cx="11434528" cy="4206240"/>
        </p:xfrm>
        <a:graphic>
          <a:graphicData uri="http://schemas.openxmlformats.org/drawingml/2006/table">
            <a:tbl>
              <a:tblPr firstRow="1" firstCol="1" bandRow="1"/>
              <a:tblGrid>
                <a:gridCol w="3456786">
                  <a:extLst>
                    <a:ext uri="{9D8B030D-6E8A-4147-A177-3AD203B41FA5}">
                      <a16:colId xmlns:a16="http://schemas.microsoft.com/office/drawing/2014/main" val="20000"/>
                    </a:ext>
                  </a:extLst>
                </a:gridCol>
                <a:gridCol w="7977742">
                  <a:extLst>
                    <a:ext uri="{9D8B030D-6E8A-4147-A177-3AD203B41FA5}">
                      <a16:colId xmlns:a16="http://schemas.microsoft.com/office/drawing/2014/main" val="20001"/>
                    </a:ext>
                  </a:extLst>
                </a:gridCol>
              </a:tblGrid>
              <a:tr h="146325">
                <a:tc>
                  <a:txBody>
                    <a:bodyPr/>
                    <a:lstStyle/>
                    <a:p>
                      <a:pPr>
                        <a:spcAft>
                          <a:spcPts val="0"/>
                        </a:spcAft>
                      </a:pPr>
                      <a:r>
                        <a:rPr lang="en-US" sz="2000" b="1" dirty="0">
                          <a:effectLst/>
                          <a:latin typeface="Proxima Nova"/>
                        </a:rPr>
                        <a:t>Key Needs &amp; Action Items</a:t>
                      </a:r>
                      <a:endParaRPr lang="en-US" sz="20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spcAft>
                          <a:spcPts val="0"/>
                        </a:spcAft>
                      </a:pPr>
                      <a:r>
                        <a:rPr lang="en-US" sz="2000" b="1" dirty="0">
                          <a:effectLst/>
                          <a:latin typeface="Proxima Nova"/>
                        </a:rPr>
                        <a:t>Ongoing and Uncompleted Tasks</a:t>
                      </a:r>
                      <a:endParaRPr lang="en-US" sz="20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0000"/>
                  </a:ext>
                </a:extLst>
              </a:tr>
              <a:tr h="134131">
                <a:tc gridSpan="2">
                  <a:txBody>
                    <a:bodyPr/>
                    <a:lstStyle/>
                    <a:p>
                      <a:pPr>
                        <a:spcAft>
                          <a:spcPts val="0"/>
                        </a:spcAft>
                      </a:pPr>
                      <a:endParaRPr lang="en-US" sz="1600" b="1" dirty="0">
                        <a:effectLst/>
                        <a:latin typeface="Proxima Nova"/>
                      </a:endParaRPr>
                    </a:p>
                    <a:p>
                      <a:pPr>
                        <a:spcAft>
                          <a:spcPts val="0"/>
                        </a:spcAft>
                      </a:pPr>
                      <a:r>
                        <a:rPr lang="en-US" sz="1600" b="1" dirty="0">
                          <a:effectLst/>
                          <a:latin typeface="Proxima Nova"/>
                        </a:rPr>
                        <a:t>Education and Communication: Improved information sharing across agencies and with the public</a:t>
                      </a:r>
                    </a:p>
                    <a:p>
                      <a:pPr>
                        <a:spcAft>
                          <a:spcPts val="0"/>
                        </a:spcAft>
                      </a:pPr>
                      <a:endParaRPr lang="en-US" sz="16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extLst>
                  <a:ext uri="{0D108BD9-81ED-4DB2-BD59-A6C34878D82A}">
                    <a16:rowId xmlns:a16="http://schemas.microsoft.com/office/drawing/2014/main" val="10004"/>
                  </a:ext>
                </a:extLst>
              </a:tr>
              <a:tr h="5365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Proxima Nova"/>
                        </a:rPr>
                        <a:t>Understand the connection and difference between the SC Drought Committee Declarations vs US Drought Monitor Declarations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Proxima 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Proxima Nova"/>
                        </a:rPr>
                        <a:t>Agriculture Drought vs                   Hydrologic Drought</a:t>
                      </a:r>
                    </a:p>
                    <a:p>
                      <a:pPr>
                        <a:spcAft>
                          <a:spcPts val="0"/>
                        </a:spcAft>
                      </a:pPr>
                      <a:endParaRPr lang="en-US" sz="16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Proxima Nova"/>
                        </a:rPr>
                        <a:t>      Weekly Infographic </a:t>
                      </a:r>
                    </a:p>
                    <a:p>
                      <a:pPr>
                        <a:spcAft>
                          <a:spcPts val="0"/>
                        </a:spcAft>
                      </a:pPr>
                      <a:endParaRPr lang="en-US" sz="1600" dirty="0">
                        <a:effectLst/>
                        <a:latin typeface="Proxima Nova"/>
                      </a:endParaRPr>
                    </a:p>
                    <a:p>
                      <a:pPr>
                        <a:spcAft>
                          <a:spcPts val="0"/>
                        </a:spcAft>
                      </a:pPr>
                      <a:r>
                        <a:rPr lang="en-US" sz="1600" dirty="0">
                          <a:effectLst/>
                          <a:latin typeface="Proxima Nova"/>
                        </a:rPr>
                        <a:t>       Outreach Presentations (example SC Farm Bureau Annual Meeting) </a:t>
                      </a: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0488279"/>
                  </a:ext>
                </a:extLst>
              </a:tr>
              <a:tr h="536525">
                <a:tc>
                  <a:txBody>
                    <a:bodyPr/>
                    <a:lstStyle/>
                    <a:p>
                      <a:pPr>
                        <a:spcAft>
                          <a:spcPts val="0"/>
                        </a:spcAft>
                      </a:pPr>
                      <a:r>
                        <a:rPr lang="en-US" sz="1600" dirty="0">
                          <a:effectLst/>
                          <a:latin typeface="Proxima Nova"/>
                        </a:rPr>
                        <a:t>Promote information sharing, enhance awareness of regional and local issues,  facilitate better working relationships between different agencies</a:t>
                      </a: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Proxima Nova"/>
                        </a:rPr>
                        <a:t>       scdrought.com website</a:t>
                      </a:r>
                    </a:p>
                    <a:p>
                      <a:pPr>
                        <a:spcAft>
                          <a:spcPts val="0"/>
                        </a:spcAft>
                      </a:pPr>
                      <a:endParaRPr lang="en-US" sz="1600" dirty="0">
                        <a:effectLst/>
                        <a:latin typeface="Proxima Nova"/>
                      </a:endParaRPr>
                    </a:p>
                    <a:p>
                      <a:pPr>
                        <a:spcAft>
                          <a:spcPts val="0"/>
                        </a:spcAft>
                      </a:pPr>
                      <a:endParaRPr lang="en-US" sz="16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3" name="Picture 2" descr="Albums 90+ Pictures Images Of Gold Stars Updated">
            <a:extLst>
              <a:ext uri="{FF2B5EF4-FFF2-40B4-BE49-F238E27FC236}">
                <a16:creationId xmlns:a16="http://schemas.microsoft.com/office/drawing/2014/main" id="{4F060613-FF06-2EFF-44B4-498A37D13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3269" y="1279880"/>
            <a:ext cx="302905" cy="3029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lbums 90+ Pictures Images Of Gold Stars Updated">
            <a:extLst>
              <a:ext uri="{FF2B5EF4-FFF2-40B4-BE49-F238E27FC236}">
                <a16:creationId xmlns:a16="http://schemas.microsoft.com/office/drawing/2014/main" id="{0F340744-0EC2-66CB-872F-128086ED4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149" y="1712054"/>
            <a:ext cx="302905" cy="3029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lbums 90+ Pictures Images Of Gold Stars Updated">
            <a:extLst>
              <a:ext uri="{FF2B5EF4-FFF2-40B4-BE49-F238E27FC236}">
                <a16:creationId xmlns:a16="http://schemas.microsoft.com/office/drawing/2014/main" id="{6CE9CABE-C65D-81F4-38DA-04CC455A6A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3267" y="3262495"/>
            <a:ext cx="302905" cy="3029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E64076F-F5F7-1FCB-80DE-16D469C1A718}"/>
              </a:ext>
            </a:extLst>
          </p:cNvPr>
          <p:cNvPicPr>
            <a:picLocks noChangeAspect="1"/>
          </p:cNvPicPr>
          <p:nvPr/>
        </p:nvPicPr>
        <p:blipFill>
          <a:blip r:embed="rId3"/>
          <a:stretch>
            <a:fillRect/>
          </a:stretch>
        </p:blipFill>
        <p:spPr>
          <a:xfrm>
            <a:off x="1093304" y="4575102"/>
            <a:ext cx="4114800" cy="2077769"/>
          </a:xfrm>
          <a:prstGeom prst="rect">
            <a:avLst/>
          </a:prstGeom>
        </p:spPr>
      </p:pic>
      <p:pic>
        <p:nvPicPr>
          <p:cNvPr id="12" name="Picture 11">
            <a:extLst>
              <a:ext uri="{FF2B5EF4-FFF2-40B4-BE49-F238E27FC236}">
                <a16:creationId xmlns:a16="http://schemas.microsoft.com/office/drawing/2014/main" id="{DDC0601D-B831-8D89-FCE1-B3255537E73B}"/>
              </a:ext>
            </a:extLst>
          </p:cNvPr>
          <p:cNvPicPr>
            <a:picLocks noChangeAspect="1"/>
          </p:cNvPicPr>
          <p:nvPr/>
        </p:nvPicPr>
        <p:blipFill>
          <a:blip r:embed="rId4"/>
          <a:stretch>
            <a:fillRect/>
          </a:stretch>
        </p:blipFill>
        <p:spPr>
          <a:xfrm>
            <a:off x="5377070" y="4480654"/>
            <a:ext cx="4012095" cy="2001670"/>
          </a:xfrm>
          <a:prstGeom prst="rect">
            <a:avLst/>
          </a:prstGeom>
        </p:spPr>
      </p:pic>
      <p:pic>
        <p:nvPicPr>
          <p:cNvPr id="2" name="Picture 1">
            <a:extLst>
              <a:ext uri="{FF2B5EF4-FFF2-40B4-BE49-F238E27FC236}">
                <a16:creationId xmlns:a16="http://schemas.microsoft.com/office/drawing/2014/main" id="{B66F0ECA-5567-A16D-F68A-73F7A180C157}"/>
              </a:ext>
            </a:extLst>
          </p:cNvPr>
          <p:cNvPicPr>
            <a:picLocks noChangeAspect="1"/>
          </p:cNvPicPr>
          <p:nvPr/>
        </p:nvPicPr>
        <p:blipFill>
          <a:blip r:embed="rId5"/>
          <a:stretch>
            <a:fillRect/>
          </a:stretch>
        </p:blipFill>
        <p:spPr>
          <a:xfrm>
            <a:off x="3923149" y="2314232"/>
            <a:ext cx="812586" cy="850677"/>
          </a:xfrm>
          <a:prstGeom prst="rect">
            <a:avLst/>
          </a:prstGeom>
        </p:spPr>
      </p:pic>
    </p:spTree>
    <p:extLst>
      <p:ext uri="{BB962C8B-B14F-4D97-AF65-F5344CB8AC3E}">
        <p14:creationId xmlns:p14="http://schemas.microsoft.com/office/powerpoint/2010/main" val="1433102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F5071-5FE8-DDA2-79B3-0F6F308CBF1A}"/>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D4377099-3DFA-621D-F497-D140B9B56D4F}"/>
              </a:ext>
            </a:extLst>
          </p:cNvPr>
          <p:cNvGraphicFramePr>
            <a:graphicFrameLocks noGrp="1"/>
          </p:cNvGraphicFramePr>
          <p:nvPr>
            <p:ph idx="1"/>
          </p:nvPr>
        </p:nvGraphicFramePr>
        <p:xfrm>
          <a:off x="81481" y="159418"/>
          <a:ext cx="11572039" cy="3279724"/>
        </p:xfrm>
        <a:graphic>
          <a:graphicData uri="http://schemas.openxmlformats.org/drawingml/2006/table">
            <a:tbl>
              <a:tblPr firstRow="1" firstCol="1" bandRow="1"/>
              <a:tblGrid>
                <a:gridCol w="5285649">
                  <a:extLst>
                    <a:ext uri="{9D8B030D-6E8A-4147-A177-3AD203B41FA5}">
                      <a16:colId xmlns:a16="http://schemas.microsoft.com/office/drawing/2014/main" val="20000"/>
                    </a:ext>
                  </a:extLst>
                </a:gridCol>
                <a:gridCol w="6286390">
                  <a:extLst>
                    <a:ext uri="{9D8B030D-6E8A-4147-A177-3AD203B41FA5}">
                      <a16:colId xmlns:a16="http://schemas.microsoft.com/office/drawing/2014/main" val="3140578517"/>
                    </a:ext>
                  </a:extLst>
                </a:gridCol>
              </a:tblGrid>
              <a:tr h="146325">
                <a:tc>
                  <a:txBody>
                    <a:bodyPr/>
                    <a:lstStyle/>
                    <a:p>
                      <a:pPr>
                        <a:spcAft>
                          <a:spcPts val="0"/>
                        </a:spcAft>
                      </a:pPr>
                      <a:r>
                        <a:rPr lang="en-US" sz="2000" b="1" dirty="0">
                          <a:effectLst/>
                          <a:latin typeface="Proxima Nova"/>
                        </a:rPr>
                        <a:t>Key Needs &amp; Action Items</a:t>
                      </a:r>
                      <a:endParaRPr lang="en-US" sz="20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spcAft>
                          <a:spcPts val="0"/>
                        </a:spcAft>
                      </a:pPr>
                      <a:r>
                        <a:rPr lang="en-US" sz="2000" b="1" dirty="0">
                          <a:effectLst/>
                          <a:latin typeface="Proxima Nova"/>
                        </a:rPr>
                        <a:t>Ongoing and Uncompleted Tasks</a:t>
                      </a:r>
                      <a:endParaRPr lang="en-US" sz="20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0000"/>
                  </a:ext>
                </a:extLst>
              </a:tr>
              <a:tr h="134131">
                <a:tc gridSpan="2">
                  <a:txBody>
                    <a:bodyPr/>
                    <a:lstStyle/>
                    <a:p>
                      <a:pPr>
                        <a:spcAft>
                          <a:spcPts val="0"/>
                        </a:spcAft>
                      </a:pPr>
                      <a:endParaRPr lang="en-US" sz="1600" b="1" dirty="0">
                        <a:effectLst/>
                        <a:latin typeface="Proxima Nova"/>
                      </a:endParaRPr>
                    </a:p>
                    <a:p>
                      <a:pPr>
                        <a:spcAft>
                          <a:spcPts val="0"/>
                        </a:spcAft>
                      </a:pPr>
                      <a:r>
                        <a:rPr lang="en-US" sz="1600" b="1" dirty="0">
                          <a:effectLst/>
                          <a:latin typeface="Proxima Nova"/>
                        </a:rPr>
                        <a:t>Education and Communication: Improved information sharing across agencies and with the public</a:t>
                      </a:r>
                    </a:p>
                    <a:p>
                      <a:pPr>
                        <a:spcAft>
                          <a:spcPts val="0"/>
                        </a:spcAft>
                      </a:pPr>
                      <a:endParaRPr lang="en-US" sz="16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pPr>
                        <a:spcAft>
                          <a:spcPts val="0"/>
                        </a:spcAft>
                      </a:pPr>
                      <a:endParaRPr lang="en-US" sz="16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DBE5F1"/>
                    </a:solidFill>
                  </a:tcPr>
                </a:tc>
                <a:extLst>
                  <a:ext uri="{0D108BD9-81ED-4DB2-BD59-A6C34878D82A}">
                    <a16:rowId xmlns:a16="http://schemas.microsoft.com/office/drawing/2014/main" val="10004"/>
                  </a:ext>
                </a:extLst>
              </a:tr>
              <a:tr h="268262">
                <a:tc>
                  <a:txBody>
                    <a:bodyPr/>
                    <a:lstStyle/>
                    <a:p>
                      <a:pPr>
                        <a:spcAft>
                          <a:spcPts val="0"/>
                        </a:spcAft>
                      </a:pPr>
                      <a:r>
                        <a:rPr lang="en-US" sz="1600" dirty="0">
                          <a:effectLst/>
                          <a:latin typeface="Proxima Nova"/>
                        </a:rPr>
                        <a:t>Develop education and training modules </a:t>
                      </a: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nSpc>
                          <a:spcPct val="115000"/>
                        </a:lnSpc>
                        <a:spcBef>
                          <a:spcPts val="0"/>
                        </a:spcBef>
                        <a:spcAft>
                          <a:spcPts val="0"/>
                        </a:spcAft>
                        <a:buFont typeface="Symbol"/>
                        <a:buNone/>
                      </a:pPr>
                      <a:r>
                        <a:rPr lang="en-US" sz="1600">
                          <a:effectLst/>
                          <a:latin typeface="Proxima Nova"/>
                          <a:cs typeface="Times New Roman"/>
                        </a:rPr>
                        <a:t>Proposed trainings for SC DRC Members</a:t>
                      </a:r>
                      <a:endParaRPr lang="en-US" sz="1600" dirty="0">
                        <a:effectLst/>
                        <a:latin typeface="Proxima Nova"/>
                        <a:cs typeface="Times New Roman"/>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8262">
                <a:tc>
                  <a:txBody>
                    <a:bodyPr/>
                    <a:lstStyle/>
                    <a:p>
                      <a:pPr>
                        <a:spcAft>
                          <a:spcPts val="0"/>
                        </a:spcAft>
                      </a:pPr>
                      <a:r>
                        <a:rPr lang="en-US" sz="1600" dirty="0">
                          <a:effectLst/>
                          <a:latin typeface="Proxima Nova"/>
                        </a:rPr>
                        <a:t>Conduct future exercises at regional and watershed level</a:t>
                      </a: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6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1997705"/>
                  </a:ext>
                </a:extLst>
              </a:tr>
              <a:tr h="3442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Proxima Nova"/>
                        </a:rPr>
                        <a:t>Identify and develop information to enhance drought response and planning</a:t>
                      </a: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Proxima Nova"/>
                        </a:rPr>
                        <a:t>       Keystone Drought Events</a:t>
                      </a:r>
                    </a:p>
                    <a:p>
                      <a:pPr>
                        <a:spcAft>
                          <a:spcPts val="0"/>
                        </a:spcAft>
                      </a:pPr>
                      <a:r>
                        <a:rPr lang="en-US" sz="1600" dirty="0">
                          <a:effectLst/>
                          <a:latin typeface="Proxima Nova"/>
                        </a:rPr>
                        <a:t>       Keystone Heat Wave Events </a:t>
                      </a: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0306041"/>
                  </a:ext>
                </a:extLst>
              </a:tr>
              <a:tr h="306778">
                <a:tc>
                  <a:txBody>
                    <a:bodyPr/>
                    <a:lstStyle/>
                    <a:p>
                      <a:pPr>
                        <a:spcAft>
                          <a:spcPts val="0"/>
                        </a:spcAft>
                      </a:pPr>
                      <a:r>
                        <a:rPr lang="en-US" sz="1600" dirty="0">
                          <a:effectLst/>
                          <a:latin typeface="Proxima Nova"/>
                        </a:rPr>
                        <a:t>Develop clear, consistent water conservation messaging for different stages of drought</a:t>
                      </a: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6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06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Proxima Nova" panose="02000506030000020004" pitchFamily="50" charset="0"/>
                        </a:rPr>
                        <a:t>Differentiate drought stages; more prominent speakers for higher levels.</a:t>
                      </a:r>
                    </a:p>
                    <a:p>
                      <a:pPr>
                        <a:spcAft>
                          <a:spcPts val="0"/>
                        </a:spcAft>
                      </a:pPr>
                      <a:endParaRPr lang="en-US" sz="16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600" dirty="0">
                        <a:effectLst/>
                        <a:latin typeface="Proxima Nova"/>
                      </a:endParaRPr>
                    </a:p>
                  </a:txBody>
                  <a:tcPr marL="54872" marR="54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5264430"/>
                  </a:ext>
                </a:extLst>
              </a:tr>
            </a:tbl>
          </a:graphicData>
        </a:graphic>
      </p:graphicFrame>
      <p:pic>
        <p:nvPicPr>
          <p:cNvPr id="4" name="Picture 3">
            <a:extLst>
              <a:ext uri="{FF2B5EF4-FFF2-40B4-BE49-F238E27FC236}">
                <a16:creationId xmlns:a16="http://schemas.microsoft.com/office/drawing/2014/main" id="{5709DD4E-BDC6-F554-D1B2-1BF755CF3B6F}"/>
              </a:ext>
            </a:extLst>
          </p:cNvPr>
          <p:cNvPicPr>
            <a:picLocks noChangeAspect="1"/>
          </p:cNvPicPr>
          <p:nvPr/>
        </p:nvPicPr>
        <p:blipFill>
          <a:blip r:embed="rId2"/>
          <a:stretch>
            <a:fillRect/>
          </a:stretch>
        </p:blipFill>
        <p:spPr>
          <a:xfrm>
            <a:off x="1521834" y="3595198"/>
            <a:ext cx="2161275" cy="2888696"/>
          </a:xfrm>
          <a:prstGeom prst="rect">
            <a:avLst/>
          </a:prstGeom>
        </p:spPr>
      </p:pic>
      <p:pic>
        <p:nvPicPr>
          <p:cNvPr id="6" name="Picture 5">
            <a:extLst>
              <a:ext uri="{FF2B5EF4-FFF2-40B4-BE49-F238E27FC236}">
                <a16:creationId xmlns:a16="http://schemas.microsoft.com/office/drawing/2014/main" id="{31E222C3-5CFE-7A96-AD7D-EB9E5507B301}"/>
              </a:ext>
            </a:extLst>
          </p:cNvPr>
          <p:cNvPicPr>
            <a:picLocks noChangeAspect="1"/>
          </p:cNvPicPr>
          <p:nvPr/>
        </p:nvPicPr>
        <p:blipFill>
          <a:blip r:embed="rId3"/>
          <a:stretch>
            <a:fillRect/>
          </a:stretch>
        </p:blipFill>
        <p:spPr>
          <a:xfrm>
            <a:off x="4538259" y="3595198"/>
            <a:ext cx="2161275" cy="2859774"/>
          </a:xfrm>
          <a:prstGeom prst="rect">
            <a:avLst/>
          </a:prstGeom>
        </p:spPr>
      </p:pic>
      <p:pic>
        <p:nvPicPr>
          <p:cNvPr id="14" name="Picture 13">
            <a:extLst>
              <a:ext uri="{FF2B5EF4-FFF2-40B4-BE49-F238E27FC236}">
                <a16:creationId xmlns:a16="http://schemas.microsoft.com/office/drawing/2014/main" id="{EC860269-2B64-59E2-4B4A-6F74DFC66CFB}"/>
              </a:ext>
            </a:extLst>
          </p:cNvPr>
          <p:cNvPicPr>
            <a:picLocks noChangeAspect="1"/>
          </p:cNvPicPr>
          <p:nvPr/>
        </p:nvPicPr>
        <p:blipFill>
          <a:blip r:embed="rId4"/>
          <a:stretch>
            <a:fillRect/>
          </a:stretch>
        </p:blipFill>
        <p:spPr>
          <a:xfrm>
            <a:off x="7135531" y="3595198"/>
            <a:ext cx="2092603" cy="2754967"/>
          </a:xfrm>
          <a:prstGeom prst="rect">
            <a:avLst/>
          </a:prstGeom>
        </p:spPr>
      </p:pic>
      <p:pic>
        <p:nvPicPr>
          <p:cNvPr id="15" name="Picture 14" descr="Albums 90+ Pictures Images Of Gold Stars Updated">
            <a:extLst>
              <a:ext uri="{FF2B5EF4-FFF2-40B4-BE49-F238E27FC236}">
                <a16:creationId xmlns:a16="http://schemas.microsoft.com/office/drawing/2014/main" id="{4EA38DD2-0F55-8E77-51E7-439837A333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8741" y="1799280"/>
            <a:ext cx="408759" cy="4087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Qr code&#10;&#10;AI-generated content may be incorrect.">
            <a:extLst>
              <a:ext uri="{FF2B5EF4-FFF2-40B4-BE49-F238E27FC236}">
                <a16:creationId xmlns:a16="http://schemas.microsoft.com/office/drawing/2014/main" id="{D793FCAB-6BC1-F99E-D407-8E21B885B93C}"/>
              </a:ext>
            </a:extLst>
          </p:cNvPr>
          <p:cNvPicPr>
            <a:picLocks noChangeAspect="1"/>
          </p:cNvPicPr>
          <p:nvPr/>
        </p:nvPicPr>
        <p:blipFill>
          <a:blip r:embed="rId6">
            <a:extLst>
              <a:ext uri="{28A0092B-C50C-407E-A947-70E740481C1C}">
                <a14:useLocalDpi xmlns:a14="http://schemas.microsoft.com/office/drawing/2010/main" val="0"/>
              </a:ext>
            </a:extLst>
          </a:blip>
          <a:srcRect b="18283"/>
          <a:stretch/>
        </p:blipFill>
        <p:spPr>
          <a:xfrm>
            <a:off x="1604897" y="5440352"/>
            <a:ext cx="991377" cy="1007258"/>
          </a:xfrm>
          <a:prstGeom prst="rect">
            <a:avLst/>
          </a:prstGeom>
        </p:spPr>
      </p:pic>
      <p:pic>
        <p:nvPicPr>
          <p:cNvPr id="21" name="Picture 20" descr="Qr code&#10;&#10;AI-generated content may be incorrect.">
            <a:extLst>
              <a:ext uri="{FF2B5EF4-FFF2-40B4-BE49-F238E27FC236}">
                <a16:creationId xmlns:a16="http://schemas.microsoft.com/office/drawing/2014/main" id="{46C5A2A5-9B6A-AF4A-0679-ACDA8342BE4B}"/>
              </a:ext>
            </a:extLst>
          </p:cNvPr>
          <p:cNvPicPr>
            <a:picLocks noChangeAspect="1"/>
          </p:cNvPicPr>
          <p:nvPr/>
        </p:nvPicPr>
        <p:blipFill>
          <a:blip r:embed="rId7">
            <a:extLst>
              <a:ext uri="{28A0092B-C50C-407E-A947-70E740481C1C}">
                <a14:useLocalDpi xmlns:a14="http://schemas.microsoft.com/office/drawing/2010/main" val="0"/>
              </a:ext>
            </a:extLst>
          </a:blip>
          <a:srcRect b="21141"/>
          <a:stretch/>
        </p:blipFill>
        <p:spPr>
          <a:xfrm>
            <a:off x="4689448" y="5411430"/>
            <a:ext cx="957425" cy="938735"/>
          </a:xfrm>
          <a:prstGeom prst="rect">
            <a:avLst/>
          </a:prstGeom>
        </p:spPr>
      </p:pic>
      <p:pic>
        <p:nvPicPr>
          <p:cNvPr id="2" name="Picture 1">
            <a:extLst>
              <a:ext uri="{FF2B5EF4-FFF2-40B4-BE49-F238E27FC236}">
                <a16:creationId xmlns:a16="http://schemas.microsoft.com/office/drawing/2014/main" id="{426C280D-DE72-B85F-E3F6-E8FC5203C933}"/>
              </a:ext>
            </a:extLst>
          </p:cNvPr>
          <p:cNvPicPr>
            <a:picLocks noChangeAspect="1"/>
          </p:cNvPicPr>
          <p:nvPr/>
        </p:nvPicPr>
        <p:blipFill>
          <a:blip r:embed="rId8">
            <a:extLst>
              <a:ext uri="{28A0092B-C50C-407E-A947-70E740481C1C}">
                <a14:useLocalDpi xmlns:a14="http://schemas.microsoft.com/office/drawing/2010/main" val="0"/>
              </a:ext>
            </a:extLst>
          </a:blip>
          <a:srcRect t="6" b="6"/>
          <a:stretch/>
        </p:blipFill>
        <p:spPr>
          <a:xfrm>
            <a:off x="304800" y="5906106"/>
            <a:ext cx="969561" cy="850392"/>
          </a:xfrm>
          <a:prstGeom prst="rect">
            <a:avLst/>
          </a:prstGeom>
        </p:spPr>
      </p:pic>
      <p:pic>
        <p:nvPicPr>
          <p:cNvPr id="13" name="Picture 12">
            <a:extLst>
              <a:ext uri="{FF2B5EF4-FFF2-40B4-BE49-F238E27FC236}">
                <a16:creationId xmlns:a16="http://schemas.microsoft.com/office/drawing/2014/main" id="{8E8D65CB-62E3-1D07-3221-CCB71F262865}"/>
              </a:ext>
            </a:extLst>
          </p:cNvPr>
          <p:cNvPicPr>
            <a:picLocks noChangeAspect="1"/>
          </p:cNvPicPr>
          <p:nvPr/>
        </p:nvPicPr>
        <p:blipFill>
          <a:blip r:embed="rId9"/>
          <a:stretch>
            <a:fillRect/>
          </a:stretch>
        </p:blipFill>
        <p:spPr>
          <a:xfrm>
            <a:off x="9463285" y="5871537"/>
            <a:ext cx="2647950" cy="800100"/>
          </a:xfrm>
          <a:prstGeom prst="rect">
            <a:avLst/>
          </a:prstGeom>
        </p:spPr>
      </p:pic>
    </p:spTree>
    <p:extLst>
      <p:ext uri="{BB962C8B-B14F-4D97-AF65-F5344CB8AC3E}">
        <p14:creationId xmlns:p14="http://schemas.microsoft.com/office/powerpoint/2010/main" val="1840095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DBA47-57C9-8B9C-38B2-2BD6063B6D0F}"/>
              </a:ext>
            </a:extLst>
          </p:cNvPr>
          <p:cNvSpPr>
            <a:spLocks noGrp="1"/>
          </p:cNvSpPr>
          <p:nvPr>
            <p:ph type="title"/>
          </p:nvPr>
        </p:nvSpPr>
        <p:spPr>
          <a:xfrm>
            <a:off x="838200" y="7321"/>
            <a:ext cx="10515600" cy="1325563"/>
          </a:xfrm>
        </p:spPr>
        <p:txBody>
          <a:bodyPr>
            <a:normAutofit/>
          </a:bodyPr>
          <a:lstStyle/>
          <a:p>
            <a:pPr algn="ctr"/>
            <a:r>
              <a:rPr lang="en-US" sz="3600" u="sng" dirty="0">
                <a:latin typeface="Proxima Nova"/>
              </a:rPr>
              <a:t>RBC recommendations to improve drought response and mitigation</a:t>
            </a:r>
            <a:endParaRPr lang="en-US" u="sng" dirty="0">
              <a:latin typeface="Proxima Nova"/>
            </a:endParaRPr>
          </a:p>
        </p:txBody>
      </p:sp>
      <p:graphicFrame>
        <p:nvGraphicFramePr>
          <p:cNvPr id="6" name="Content Placeholder 2">
            <a:extLst>
              <a:ext uri="{FF2B5EF4-FFF2-40B4-BE49-F238E27FC236}">
                <a16:creationId xmlns:a16="http://schemas.microsoft.com/office/drawing/2014/main" id="{0240B42B-42E0-667C-D5E8-C869BB119CF5}"/>
              </a:ext>
            </a:extLst>
          </p:cNvPr>
          <p:cNvGraphicFramePr>
            <a:graphicFrameLocks noGrp="1"/>
          </p:cNvGraphicFramePr>
          <p:nvPr>
            <p:ph idx="1"/>
          </p:nvPr>
        </p:nvGraphicFramePr>
        <p:xfrm>
          <a:off x="341243" y="1636781"/>
          <a:ext cx="8931849"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metal tower in the woods&#10;&#10;Description automatically generated">
            <a:extLst>
              <a:ext uri="{FF2B5EF4-FFF2-40B4-BE49-F238E27FC236}">
                <a16:creationId xmlns:a16="http://schemas.microsoft.com/office/drawing/2014/main" id="{4EE2ECEC-B154-20D1-D50E-CE385E1728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0057" y="1763190"/>
            <a:ext cx="2644366" cy="3525821"/>
          </a:xfrm>
          <a:prstGeom prst="rect">
            <a:avLst/>
          </a:prstGeom>
          <a:ln>
            <a:solidFill>
              <a:schemeClr val="bg2"/>
            </a:solidFill>
          </a:ln>
        </p:spPr>
      </p:pic>
      <p:pic>
        <p:nvPicPr>
          <p:cNvPr id="5" name="Picture 4">
            <a:extLst>
              <a:ext uri="{FF2B5EF4-FFF2-40B4-BE49-F238E27FC236}">
                <a16:creationId xmlns:a16="http://schemas.microsoft.com/office/drawing/2014/main" id="{CA21C13D-077E-08B0-59C2-CACE9F048DA5}"/>
              </a:ext>
            </a:extLst>
          </p:cNvPr>
          <p:cNvPicPr>
            <a:picLocks noChangeAspect="1"/>
          </p:cNvPicPr>
          <p:nvPr/>
        </p:nvPicPr>
        <p:blipFill>
          <a:blip r:embed="rId8"/>
          <a:stretch>
            <a:fillRect/>
          </a:stretch>
        </p:blipFill>
        <p:spPr>
          <a:xfrm>
            <a:off x="9967686" y="6427697"/>
            <a:ext cx="2142284" cy="320856"/>
          </a:xfrm>
          <a:prstGeom prst="rect">
            <a:avLst/>
          </a:prstGeom>
        </p:spPr>
      </p:pic>
    </p:spTree>
    <p:extLst>
      <p:ext uri="{BB962C8B-B14F-4D97-AF65-F5344CB8AC3E}">
        <p14:creationId xmlns:p14="http://schemas.microsoft.com/office/powerpoint/2010/main" val="2687891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0903B814-DAE8-4595-86DC-CEC13AEDA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87" y="1275069"/>
            <a:ext cx="3876165" cy="3876165"/>
          </a:xfrm>
          <a:prstGeom prst="rect">
            <a:avLst/>
          </a:prstGeom>
        </p:spPr>
      </p:pic>
      <p:sp>
        <p:nvSpPr>
          <p:cNvPr id="2" name="TextBox 1">
            <a:extLst>
              <a:ext uri="{FF2B5EF4-FFF2-40B4-BE49-F238E27FC236}">
                <a16:creationId xmlns:a16="http://schemas.microsoft.com/office/drawing/2014/main" id="{8E989B1E-8D19-4842-9D41-894B876C6DE8}"/>
              </a:ext>
            </a:extLst>
          </p:cNvPr>
          <p:cNvSpPr txBox="1"/>
          <p:nvPr/>
        </p:nvSpPr>
        <p:spPr>
          <a:xfrm>
            <a:off x="4871006" y="1280161"/>
            <a:ext cx="6947337" cy="3963421"/>
          </a:xfrm>
          <a:prstGeom prst="rect">
            <a:avLst/>
          </a:prstGeom>
        </p:spPr>
        <p:txBody>
          <a:bodyPr vert="horz" lIns="91440" tIns="45720" rIns="91440" bIns="45720" rtlCol="0" anchor="t">
            <a:normAutofit lnSpcReduction="10000"/>
          </a:bodyPr>
          <a:lstStyle/>
          <a:p>
            <a:pPr>
              <a:lnSpc>
                <a:spcPct val="90000"/>
              </a:lnSpc>
              <a:spcAft>
                <a:spcPts val="600"/>
              </a:spcAft>
            </a:pPr>
            <a:r>
              <a:rPr lang="en-US" sz="2400" dirty="0">
                <a:latin typeface="Proxima Nova" panose="02000506030000020004" pitchFamily="50" charset="0"/>
              </a:rPr>
              <a:t>Hope Mizzell, South Carolina State Climatologist, </a:t>
            </a:r>
            <a:r>
              <a:rPr lang="en-US" sz="2400" dirty="0">
                <a:latin typeface="Proxima Nova" panose="02000506030000020004" pitchFamily="50" charset="0"/>
                <a:hlinkClick r:id="rId4"/>
              </a:rPr>
              <a:t>MizzellH@dnr.sc.gov</a:t>
            </a:r>
            <a:r>
              <a:rPr lang="en-US" sz="2400" dirty="0">
                <a:latin typeface="Proxima Nova" panose="02000506030000020004" pitchFamily="50" charset="0"/>
              </a:rPr>
              <a:t>, 803-734-9568</a:t>
            </a:r>
          </a:p>
          <a:p>
            <a:pPr>
              <a:lnSpc>
                <a:spcPct val="90000"/>
              </a:lnSpc>
              <a:spcAft>
                <a:spcPts val="600"/>
              </a:spcAft>
            </a:pPr>
            <a:endParaRPr lang="en-US" sz="2400" dirty="0">
              <a:latin typeface="Proxima Nova" panose="02000506030000020004" pitchFamily="50" charset="0"/>
            </a:endParaRPr>
          </a:p>
          <a:p>
            <a:pPr>
              <a:lnSpc>
                <a:spcPct val="90000"/>
              </a:lnSpc>
              <a:spcAft>
                <a:spcPts val="600"/>
              </a:spcAft>
            </a:pPr>
            <a:r>
              <a:rPr lang="en-US" sz="2400" dirty="0">
                <a:latin typeface="Proxima Nova" panose="02000506030000020004" pitchFamily="50" charset="0"/>
              </a:rPr>
              <a:t>Melissa Griffin, Asst. State Climatologist, </a:t>
            </a:r>
            <a:r>
              <a:rPr lang="en-US" sz="2400" dirty="0">
                <a:latin typeface="Proxima Nova" panose="02000506030000020004" pitchFamily="50" charset="0"/>
                <a:hlinkClick r:id="rId5"/>
              </a:rPr>
              <a:t>GriffinM@dnr.sc.gov</a:t>
            </a:r>
            <a:r>
              <a:rPr lang="en-US" sz="2400" dirty="0">
                <a:latin typeface="Proxima Nova" panose="02000506030000020004" pitchFamily="50" charset="0"/>
              </a:rPr>
              <a:t>, 803-734-9091</a:t>
            </a:r>
          </a:p>
          <a:p>
            <a:pPr>
              <a:lnSpc>
                <a:spcPct val="90000"/>
              </a:lnSpc>
              <a:spcAft>
                <a:spcPts val="600"/>
              </a:spcAft>
            </a:pPr>
            <a:endParaRPr lang="en-US" sz="2400" dirty="0">
              <a:latin typeface="Proxima Nova" panose="02000506030000020004" pitchFamily="50" charset="0"/>
            </a:endParaRPr>
          </a:p>
          <a:p>
            <a:pPr>
              <a:lnSpc>
                <a:spcPct val="90000"/>
              </a:lnSpc>
              <a:spcAft>
                <a:spcPts val="600"/>
              </a:spcAft>
            </a:pPr>
            <a:r>
              <a:rPr lang="en-US" sz="2400" dirty="0">
                <a:latin typeface="Proxima Nova" panose="02000506030000020004" pitchFamily="50" charset="0"/>
              </a:rPr>
              <a:t>Jennifer Simmons, Water Resources Climatologist</a:t>
            </a:r>
          </a:p>
          <a:p>
            <a:pPr>
              <a:lnSpc>
                <a:spcPct val="90000"/>
              </a:lnSpc>
              <a:spcAft>
                <a:spcPts val="600"/>
              </a:spcAft>
            </a:pPr>
            <a:r>
              <a:rPr lang="en-US" sz="2400" dirty="0">
                <a:latin typeface="Proxima Nova" panose="02000506030000020004" pitchFamily="50" charset="0"/>
                <a:hlinkClick r:id="rId6"/>
              </a:rPr>
              <a:t>SimmonsJ@dnr.sc.gov</a:t>
            </a:r>
            <a:r>
              <a:rPr lang="en-US" sz="2400" dirty="0">
                <a:latin typeface="Proxima Nova" panose="02000506030000020004" pitchFamily="50" charset="0"/>
              </a:rPr>
              <a:t>, 803-734-8311</a:t>
            </a:r>
          </a:p>
          <a:p>
            <a:pPr>
              <a:lnSpc>
                <a:spcPct val="90000"/>
              </a:lnSpc>
              <a:spcAft>
                <a:spcPts val="600"/>
              </a:spcAft>
            </a:pPr>
            <a:endParaRPr lang="en-US" sz="2400" dirty="0">
              <a:latin typeface="Proxima Nova" panose="02000506030000020004" pitchFamily="50" charset="0"/>
            </a:endParaRPr>
          </a:p>
          <a:p>
            <a:pPr>
              <a:lnSpc>
                <a:spcPct val="90000"/>
              </a:lnSpc>
              <a:spcAft>
                <a:spcPts val="600"/>
              </a:spcAft>
            </a:pPr>
            <a:r>
              <a:rPr lang="en-US" sz="2400" dirty="0">
                <a:latin typeface="Proxima Nova" panose="02000506030000020004" pitchFamily="50" charset="0"/>
              </a:rPr>
              <a:t>Frank Strait, Severe Weather Liaison, </a:t>
            </a:r>
            <a:r>
              <a:rPr lang="en-US" sz="2400" dirty="0">
                <a:latin typeface="Proxima Nova" panose="02000506030000020004" pitchFamily="50" charset="0"/>
                <a:hlinkClick r:id="rId7"/>
              </a:rPr>
              <a:t>StraitF@dnr.sc.gov</a:t>
            </a:r>
            <a:r>
              <a:rPr lang="en-US" sz="2400" dirty="0">
                <a:latin typeface="Proxima Nova" panose="02000506030000020004" pitchFamily="50" charset="0"/>
              </a:rPr>
              <a:t>, 803-734-0339</a:t>
            </a:r>
          </a:p>
        </p:txBody>
      </p:sp>
      <p:sp>
        <p:nvSpPr>
          <p:cNvPr id="9" name="TextBox 8">
            <a:extLst>
              <a:ext uri="{FF2B5EF4-FFF2-40B4-BE49-F238E27FC236}">
                <a16:creationId xmlns:a16="http://schemas.microsoft.com/office/drawing/2014/main" id="{A78B9BC9-BB00-4987-833C-B90E3C8A4E77}"/>
              </a:ext>
            </a:extLst>
          </p:cNvPr>
          <p:cNvSpPr txBox="1"/>
          <p:nvPr/>
        </p:nvSpPr>
        <p:spPr>
          <a:xfrm>
            <a:off x="4871007" y="510056"/>
            <a:ext cx="6947336" cy="646331"/>
          </a:xfrm>
          <a:prstGeom prst="rect">
            <a:avLst/>
          </a:prstGeom>
          <a:noFill/>
        </p:spPr>
        <p:txBody>
          <a:bodyPr wrap="square" rtlCol="0" anchor="ctr">
            <a:spAutoFit/>
          </a:bodyPr>
          <a:lstStyle/>
          <a:p>
            <a:pPr algn="ctr"/>
            <a:r>
              <a:rPr lang="en-US" sz="3600" u="sng" dirty="0">
                <a:latin typeface="Proxima Nova Semibold" panose="02000506030000020004" pitchFamily="50" charset="0"/>
              </a:rPr>
              <a:t>Contact Information</a:t>
            </a:r>
          </a:p>
        </p:txBody>
      </p:sp>
      <p:sp>
        <p:nvSpPr>
          <p:cNvPr id="4" name="TextBox 3">
            <a:extLst>
              <a:ext uri="{FF2B5EF4-FFF2-40B4-BE49-F238E27FC236}">
                <a16:creationId xmlns:a16="http://schemas.microsoft.com/office/drawing/2014/main" id="{EEB57E99-CB82-4F47-88F5-3EC41F3BA281}"/>
              </a:ext>
            </a:extLst>
          </p:cNvPr>
          <p:cNvSpPr txBox="1"/>
          <p:nvPr/>
        </p:nvSpPr>
        <p:spPr>
          <a:xfrm>
            <a:off x="5774656" y="5367356"/>
            <a:ext cx="5140036" cy="707886"/>
          </a:xfrm>
          <a:prstGeom prst="rect">
            <a:avLst/>
          </a:prstGeom>
          <a:noFill/>
        </p:spPr>
        <p:txBody>
          <a:bodyPr wrap="square" rtlCol="0" anchor="ctr">
            <a:spAutoFit/>
          </a:bodyPr>
          <a:lstStyle/>
          <a:p>
            <a:pPr algn="ctr"/>
            <a:r>
              <a:rPr lang="en-US" sz="4000" dirty="0">
                <a:solidFill>
                  <a:schemeClr val="accent1"/>
                </a:solidFill>
                <a:latin typeface="Proxima Nova Extrabold" panose="02000506030000020004" pitchFamily="50" charset="0"/>
              </a:rPr>
              <a:t>dnr.sc.gov/sco</a:t>
            </a:r>
          </a:p>
        </p:txBody>
      </p:sp>
    </p:spTree>
    <p:extLst>
      <p:ext uri="{BB962C8B-B14F-4D97-AF65-F5344CB8AC3E}">
        <p14:creationId xmlns:p14="http://schemas.microsoft.com/office/powerpoint/2010/main" val="104447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23766-B969-2009-76E3-E6738913BF6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3466A44-61A4-0D26-7161-7A5C7390983A}"/>
              </a:ext>
            </a:extLst>
          </p:cNvPr>
          <p:cNvSpPr txBox="1"/>
          <p:nvPr/>
        </p:nvSpPr>
        <p:spPr>
          <a:xfrm>
            <a:off x="0" y="0"/>
            <a:ext cx="12191999" cy="6857999"/>
          </a:xfrm>
          <a:prstGeom prst="rect">
            <a:avLst/>
          </a:prstGeom>
          <a:solidFill>
            <a:srgbClr val="294680"/>
          </a:solidFill>
          <a:ln>
            <a:solidFill>
              <a:schemeClr val="tx2">
                <a:lumMod val="90000"/>
                <a:lumOff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A322EE3A-A1CF-02F0-FAE3-C71B911BB0DF}"/>
              </a:ext>
            </a:extLst>
          </p:cNvPr>
          <p:cNvSpPr txBox="1"/>
          <p:nvPr/>
        </p:nvSpPr>
        <p:spPr>
          <a:xfrm>
            <a:off x="414889" y="405740"/>
            <a:ext cx="11431493" cy="610141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4" name="Picture 3">
            <a:extLst>
              <a:ext uri="{FF2B5EF4-FFF2-40B4-BE49-F238E27FC236}">
                <a16:creationId xmlns:a16="http://schemas.microsoft.com/office/drawing/2014/main" id="{22D871B5-C6C5-D75C-3D8B-700CEEC411BF}"/>
              </a:ext>
            </a:extLst>
          </p:cNvPr>
          <p:cNvPicPr>
            <a:picLocks noChangeAspect="1"/>
          </p:cNvPicPr>
          <p:nvPr/>
        </p:nvPicPr>
        <p:blipFill>
          <a:blip r:embed="rId2"/>
          <a:stretch>
            <a:fillRect/>
          </a:stretch>
        </p:blipFill>
        <p:spPr>
          <a:xfrm>
            <a:off x="1776568" y="944944"/>
            <a:ext cx="8441376" cy="2521031"/>
          </a:xfrm>
          <a:prstGeom prst="rect">
            <a:avLst/>
          </a:prstGeom>
        </p:spPr>
      </p:pic>
      <p:sp>
        <p:nvSpPr>
          <p:cNvPr id="12" name="TextBox 11">
            <a:extLst>
              <a:ext uri="{FF2B5EF4-FFF2-40B4-BE49-F238E27FC236}">
                <a16:creationId xmlns:a16="http://schemas.microsoft.com/office/drawing/2014/main" id="{01D1B806-FD69-D9B4-4333-0368A93562F5}"/>
              </a:ext>
            </a:extLst>
          </p:cNvPr>
          <p:cNvSpPr txBox="1"/>
          <p:nvPr/>
        </p:nvSpPr>
        <p:spPr>
          <a:xfrm>
            <a:off x="4038617" y="3722692"/>
            <a:ext cx="4112457" cy="856222"/>
          </a:xfrm>
          <a:prstGeom prst="rect">
            <a:avLst/>
          </a:prstGeom>
          <a:solidFill>
            <a:srgbClr val="29468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3" name="TextBox 12">
            <a:extLst>
              <a:ext uri="{FF2B5EF4-FFF2-40B4-BE49-F238E27FC236}">
                <a16:creationId xmlns:a16="http://schemas.microsoft.com/office/drawing/2014/main" id="{008B76CD-4872-F3D8-5237-6586B11DE0B7}"/>
              </a:ext>
            </a:extLst>
          </p:cNvPr>
          <p:cNvSpPr txBox="1"/>
          <p:nvPr/>
        </p:nvSpPr>
        <p:spPr>
          <a:xfrm>
            <a:off x="4398346" y="3864859"/>
            <a:ext cx="35645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solidFill>
                  <a:schemeClr val="bg1"/>
                </a:solidFill>
                <a:latin typeface="Aptos" panose="020B0004020202020204" pitchFamily="34" charset="0"/>
                <a:ea typeface="Open Sans" panose="020B0606030504020204" pitchFamily="34" charset="0"/>
                <a:cs typeface="Open Sans" panose="020B0606030504020204" pitchFamily="34" charset="0"/>
              </a:rPr>
              <a:t>des.sc.gov/</a:t>
            </a:r>
            <a:r>
              <a:rPr lang="en-US" sz="2800" b="1" err="1">
                <a:solidFill>
                  <a:schemeClr val="bg1"/>
                </a:solidFill>
                <a:latin typeface="Aptos" panose="020B0004020202020204" pitchFamily="34" charset="0"/>
                <a:ea typeface="Open Sans" panose="020B0606030504020204" pitchFamily="34" charset="0"/>
                <a:cs typeface="Open Sans" panose="020B0606030504020204" pitchFamily="34" charset="0"/>
              </a:rPr>
              <a:t>WaterSC</a:t>
            </a:r>
            <a:endParaRPr lang="en-US" sz="2800" b="1">
              <a:solidFill>
                <a:schemeClr val="bg1"/>
              </a:solidFill>
              <a:latin typeface="Aptos" panose="020B0004020202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9C0D4080-16A7-EE02-A52C-9106B87BF430}"/>
              </a:ext>
            </a:extLst>
          </p:cNvPr>
          <p:cNvPicPr>
            <a:picLocks noChangeAspect="1"/>
          </p:cNvPicPr>
          <p:nvPr/>
        </p:nvPicPr>
        <p:blipFill>
          <a:blip r:embed="rId3"/>
          <a:stretch>
            <a:fillRect/>
          </a:stretch>
        </p:blipFill>
        <p:spPr>
          <a:xfrm>
            <a:off x="749754" y="5127121"/>
            <a:ext cx="10863425" cy="1248975"/>
          </a:xfrm>
          <a:prstGeom prst="rect">
            <a:avLst/>
          </a:prstGeom>
        </p:spPr>
      </p:pic>
    </p:spTree>
    <p:extLst>
      <p:ext uri="{BB962C8B-B14F-4D97-AF65-F5344CB8AC3E}">
        <p14:creationId xmlns:p14="http://schemas.microsoft.com/office/powerpoint/2010/main" val="3030121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AB52B-14E5-A811-D731-39C561AAF895}"/>
              </a:ext>
            </a:extLst>
          </p:cNvPr>
          <p:cNvSpPr>
            <a:spLocks noGrp="1"/>
          </p:cNvSpPr>
          <p:nvPr>
            <p:ph type="title"/>
          </p:nvPr>
        </p:nvSpPr>
        <p:spPr/>
        <p:txBody>
          <a:bodyPr/>
          <a:lstStyle/>
          <a:p>
            <a:r>
              <a:rPr lang="en-US">
                <a:latin typeface="Open Sans ExtraBold"/>
                <a:ea typeface="Open Sans ExtraBold"/>
                <a:cs typeface="Open Sans ExtraBold"/>
              </a:rPr>
              <a:t>The </a:t>
            </a:r>
            <a:r>
              <a:rPr lang="en-US" err="1">
                <a:latin typeface="Open Sans ExtraBold"/>
                <a:ea typeface="Open Sans ExtraBold"/>
                <a:cs typeface="Open Sans ExtraBold"/>
              </a:rPr>
              <a:t>WaterSC</a:t>
            </a:r>
            <a:r>
              <a:rPr lang="en-US">
                <a:latin typeface="Open Sans ExtraBold"/>
                <a:ea typeface="Open Sans ExtraBold"/>
                <a:cs typeface="Open Sans ExtraBold"/>
              </a:rPr>
              <a:t> Working Group: Stakeholder Engagement Plan</a:t>
            </a:r>
            <a:endParaRPr lang="en-US"/>
          </a:p>
        </p:txBody>
      </p:sp>
      <p:sp>
        <p:nvSpPr>
          <p:cNvPr id="3" name="Content Placeholder 2">
            <a:extLst>
              <a:ext uri="{FF2B5EF4-FFF2-40B4-BE49-F238E27FC236}">
                <a16:creationId xmlns:a16="http://schemas.microsoft.com/office/drawing/2014/main" id="{962986C1-66F9-2F48-32F2-A0123555090B}"/>
              </a:ext>
            </a:extLst>
          </p:cNvPr>
          <p:cNvSpPr>
            <a:spLocks noGrp="1"/>
          </p:cNvSpPr>
          <p:nvPr>
            <p:ph idx="1"/>
          </p:nvPr>
        </p:nvSpPr>
        <p:spPr/>
        <p:txBody>
          <a:bodyPr>
            <a:normAutofit/>
          </a:bodyPr>
          <a:lstStyle/>
          <a:p>
            <a:r>
              <a:rPr lang="en-US" sz="3200"/>
              <a:t>Have a statewide resource-focused approach</a:t>
            </a:r>
          </a:p>
          <a:p>
            <a:r>
              <a:rPr lang="en-US" sz="3200"/>
              <a:t>Remain committed to the process</a:t>
            </a:r>
          </a:p>
          <a:p>
            <a:r>
              <a:rPr lang="en-US" sz="3200"/>
              <a:t>Serve as a voice and connection for stakeholder sectors and categories</a:t>
            </a:r>
          </a:p>
          <a:p>
            <a:r>
              <a:rPr lang="en-US" sz="3200"/>
              <a:t>Provide transparency</a:t>
            </a:r>
          </a:p>
          <a:p>
            <a:r>
              <a:rPr lang="en-US" sz="3200"/>
              <a:t>Be collaborative and solution-focused</a:t>
            </a:r>
          </a:p>
        </p:txBody>
      </p:sp>
      <p:pic>
        <p:nvPicPr>
          <p:cNvPr id="4" name="Picture 3">
            <a:extLst>
              <a:ext uri="{FF2B5EF4-FFF2-40B4-BE49-F238E27FC236}">
                <a16:creationId xmlns:a16="http://schemas.microsoft.com/office/drawing/2014/main" id="{DA7BA45D-7721-AAC4-2A3F-225CCC9DAD87}"/>
              </a:ext>
            </a:extLst>
          </p:cNvPr>
          <p:cNvPicPr>
            <a:picLocks noChangeAspect="1"/>
          </p:cNvPicPr>
          <p:nvPr/>
        </p:nvPicPr>
        <p:blipFill>
          <a:blip r:embed="rId2"/>
          <a:stretch>
            <a:fillRect/>
          </a:stretch>
        </p:blipFill>
        <p:spPr>
          <a:xfrm>
            <a:off x="8649476" y="5603673"/>
            <a:ext cx="2977389" cy="889202"/>
          </a:xfrm>
          <a:prstGeom prst="rect">
            <a:avLst/>
          </a:prstGeom>
        </p:spPr>
      </p:pic>
      <p:graphicFrame>
        <p:nvGraphicFramePr>
          <p:cNvPr id="5" name="Diagram 4">
            <a:extLst>
              <a:ext uri="{FF2B5EF4-FFF2-40B4-BE49-F238E27FC236}">
                <a16:creationId xmlns:a16="http://schemas.microsoft.com/office/drawing/2014/main" id="{0C98A3E9-341B-0FAB-28E8-C40694B4740F}"/>
              </a:ext>
            </a:extLst>
          </p:cNvPr>
          <p:cNvGraphicFramePr/>
          <p:nvPr>
            <p:extLst>
              <p:ext uri="{D42A27DB-BD31-4B8C-83A1-F6EECF244321}">
                <p14:modId xmlns:p14="http://schemas.microsoft.com/office/powerpoint/2010/main" val="700703459"/>
              </p:ext>
            </p:extLst>
          </p:nvPr>
        </p:nvGraphicFramePr>
        <p:xfrm>
          <a:off x="840155" y="4228122"/>
          <a:ext cx="6095999" cy="3169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476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E417E-C847-9661-3727-3FD72C4410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25901D-B394-3F69-C40A-FE46A0B9F99F}"/>
              </a:ext>
            </a:extLst>
          </p:cNvPr>
          <p:cNvSpPr>
            <a:spLocks noGrp="1"/>
          </p:cNvSpPr>
          <p:nvPr>
            <p:ph type="title"/>
          </p:nvPr>
        </p:nvSpPr>
        <p:spPr/>
        <p:txBody>
          <a:bodyPr/>
          <a:lstStyle/>
          <a:p>
            <a:r>
              <a:rPr lang="en-US"/>
              <a:t>The Charge for </a:t>
            </a:r>
            <a:r>
              <a:rPr lang="en-US" err="1"/>
              <a:t>WaterSC</a:t>
            </a:r>
            <a:br>
              <a:rPr lang="en-US"/>
            </a:br>
            <a:r>
              <a:rPr lang="en-US" sz="2800" b="0"/>
              <a:t>Executive Order No. 2024-22</a:t>
            </a:r>
            <a:endParaRPr lang="en-US" b="0"/>
          </a:p>
        </p:txBody>
      </p:sp>
      <p:graphicFrame>
        <p:nvGraphicFramePr>
          <p:cNvPr id="5" name="Content Placeholder 4">
            <a:extLst>
              <a:ext uri="{FF2B5EF4-FFF2-40B4-BE49-F238E27FC236}">
                <a16:creationId xmlns:a16="http://schemas.microsoft.com/office/drawing/2014/main" id="{58033BC1-73D6-16B0-70AA-21D55C3002EC}"/>
              </a:ext>
            </a:extLst>
          </p:cNvPr>
          <p:cNvGraphicFramePr>
            <a:graphicFrameLocks noGrp="1"/>
          </p:cNvGraphicFramePr>
          <p:nvPr>
            <p:ph idx="1"/>
            <p:extLst>
              <p:ext uri="{D42A27DB-BD31-4B8C-83A1-F6EECF244321}">
                <p14:modId xmlns:p14="http://schemas.microsoft.com/office/powerpoint/2010/main" val="20709610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8831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0307A-BADB-D860-97B3-7E9D57F169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BE21D7-FFDD-51C7-E265-ECF4A45E065D}"/>
              </a:ext>
            </a:extLst>
          </p:cNvPr>
          <p:cNvSpPr>
            <a:spLocks noGrp="1"/>
          </p:cNvSpPr>
          <p:nvPr>
            <p:ph type="title"/>
          </p:nvPr>
        </p:nvSpPr>
        <p:spPr/>
        <p:txBody>
          <a:bodyPr/>
          <a:lstStyle/>
          <a:p>
            <a:r>
              <a:rPr lang="en-US" dirty="0">
                <a:latin typeface="Open Sans ExtraBold"/>
                <a:ea typeface="Open Sans ExtraBold"/>
                <a:cs typeface="Open Sans ExtraBold"/>
              </a:rPr>
              <a:t>The </a:t>
            </a:r>
            <a:r>
              <a:rPr lang="en-US" dirty="0" err="1">
                <a:latin typeface="Open Sans ExtraBold"/>
                <a:ea typeface="Open Sans ExtraBold"/>
                <a:cs typeface="Open Sans ExtraBold"/>
              </a:rPr>
              <a:t>WaterSC</a:t>
            </a:r>
            <a:r>
              <a:rPr lang="en-US" dirty="0">
                <a:latin typeface="Open Sans ExtraBold"/>
                <a:ea typeface="Open Sans ExtraBold"/>
                <a:cs typeface="Open Sans ExtraBold"/>
              </a:rPr>
              <a:t> Working Group: Decision Making Process</a:t>
            </a:r>
            <a:endParaRPr lang="en-US" dirty="0"/>
          </a:p>
        </p:txBody>
      </p:sp>
      <p:sp>
        <p:nvSpPr>
          <p:cNvPr id="3" name="Content Placeholder 2">
            <a:extLst>
              <a:ext uri="{FF2B5EF4-FFF2-40B4-BE49-F238E27FC236}">
                <a16:creationId xmlns:a16="http://schemas.microsoft.com/office/drawing/2014/main" id="{4CB09066-9E1A-B9C3-74F7-06E118E43928}"/>
              </a:ext>
            </a:extLst>
          </p:cNvPr>
          <p:cNvSpPr>
            <a:spLocks noGrp="1"/>
          </p:cNvSpPr>
          <p:nvPr>
            <p:ph idx="1"/>
          </p:nvPr>
        </p:nvSpPr>
        <p:spPr>
          <a:xfrm>
            <a:off x="838199" y="1825624"/>
            <a:ext cx="10882745" cy="4753305"/>
          </a:xfrm>
        </p:spPr>
        <p:txBody>
          <a:bodyPr>
            <a:normAutofit/>
          </a:bodyPr>
          <a:lstStyle/>
          <a:p>
            <a:r>
              <a:rPr lang="en-US" sz="3200" b="1" dirty="0"/>
              <a:t>Make decisions by consensus</a:t>
            </a:r>
          </a:p>
          <a:p>
            <a:pPr lvl="1"/>
            <a:r>
              <a:rPr lang="en-US" sz="2800" dirty="0"/>
              <a:t>All Members can “</a:t>
            </a:r>
            <a:r>
              <a:rPr lang="en-US" sz="2800" i="1" dirty="0"/>
              <a:t>live with</a:t>
            </a:r>
            <a:r>
              <a:rPr lang="en-US" sz="2800" dirty="0"/>
              <a:t>” a decision. </a:t>
            </a:r>
          </a:p>
          <a:p>
            <a:pPr lvl="1"/>
            <a:r>
              <a:rPr lang="en-US" sz="2800" dirty="0"/>
              <a:t>Built through interest-based negotiation to satisfy basic interests of all the Members.</a:t>
            </a:r>
          </a:p>
          <a:p>
            <a:pPr fontAlgn="base"/>
            <a:r>
              <a:rPr lang="en-US" sz="3200" b="1" dirty="0"/>
              <a:t>If consensus is unlikely after good-faith negotiation, Chair will allow for majority vote </a:t>
            </a:r>
          </a:p>
          <a:p>
            <a:pPr lvl="1" fontAlgn="base"/>
            <a:r>
              <a:rPr lang="en-US" sz="2800" dirty="0"/>
              <a:t>The opposing viewpoint will be documented</a:t>
            </a:r>
          </a:p>
          <a:p>
            <a:pPr lvl="1" fontAlgn="base"/>
            <a:r>
              <a:rPr lang="en-US" sz="2800" dirty="0"/>
              <a:t>Who and/or what industries approved/opposed will also be documented </a:t>
            </a:r>
          </a:p>
          <a:p>
            <a:endParaRPr lang="en-US" sz="3200" dirty="0"/>
          </a:p>
        </p:txBody>
      </p:sp>
      <p:pic>
        <p:nvPicPr>
          <p:cNvPr id="4" name="Picture 3">
            <a:extLst>
              <a:ext uri="{FF2B5EF4-FFF2-40B4-BE49-F238E27FC236}">
                <a16:creationId xmlns:a16="http://schemas.microsoft.com/office/drawing/2014/main" id="{EA0DC9D0-B1B4-ABFB-1447-0026FD379B30}"/>
              </a:ext>
            </a:extLst>
          </p:cNvPr>
          <p:cNvPicPr>
            <a:picLocks noChangeAspect="1"/>
          </p:cNvPicPr>
          <p:nvPr/>
        </p:nvPicPr>
        <p:blipFill>
          <a:blip r:embed="rId3"/>
          <a:stretch>
            <a:fillRect/>
          </a:stretch>
        </p:blipFill>
        <p:spPr>
          <a:xfrm>
            <a:off x="8649476" y="5603673"/>
            <a:ext cx="2977389" cy="889202"/>
          </a:xfrm>
          <a:prstGeom prst="rect">
            <a:avLst/>
          </a:prstGeom>
        </p:spPr>
      </p:pic>
    </p:spTree>
    <p:extLst>
      <p:ext uri="{BB962C8B-B14F-4D97-AF65-F5344CB8AC3E}">
        <p14:creationId xmlns:p14="http://schemas.microsoft.com/office/powerpoint/2010/main" val="2351029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F022F-47F6-8EF8-E4AA-4ACFC7DE1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32E882-169D-96DC-2842-5B389E11268F}"/>
              </a:ext>
            </a:extLst>
          </p:cNvPr>
          <p:cNvSpPr>
            <a:spLocks noGrp="1"/>
          </p:cNvSpPr>
          <p:nvPr>
            <p:ph type="title"/>
          </p:nvPr>
        </p:nvSpPr>
        <p:spPr>
          <a:xfrm>
            <a:off x="847969" y="365125"/>
            <a:ext cx="8678985" cy="1345101"/>
          </a:xfrm>
        </p:spPr>
        <p:txBody>
          <a:bodyPr>
            <a:normAutofit/>
          </a:bodyPr>
          <a:lstStyle/>
          <a:p>
            <a:r>
              <a:rPr lang="en-US" sz="4000" dirty="0">
                <a:latin typeface="Open Sans ExtraBold"/>
                <a:ea typeface="Open Sans ExtraBold"/>
                <a:cs typeface="Open Sans ExtraBold"/>
              </a:rPr>
              <a:t>Topic: Continued Support of Water Planning</a:t>
            </a:r>
            <a:endParaRPr lang="en-US" sz="4000" dirty="0"/>
          </a:p>
        </p:txBody>
      </p:sp>
      <p:graphicFrame>
        <p:nvGraphicFramePr>
          <p:cNvPr id="6" name="Content Placeholder 5">
            <a:extLst>
              <a:ext uri="{FF2B5EF4-FFF2-40B4-BE49-F238E27FC236}">
                <a16:creationId xmlns:a16="http://schemas.microsoft.com/office/drawing/2014/main" id="{5C1100E5-563D-69FB-F57A-20A460F8E8E7}"/>
              </a:ext>
            </a:extLst>
          </p:cNvPr>
          <p:cNvGraphicFramePr>
            <a:graphicFrameLocks noGrp="1"/>
          </p:cNvGraphicFramePr>
          <p:nvPr>
            <p:ph idx="1"/>
          </p:nvPr>
        </p:nvGraphicFramePr>
        <p:xfrm>
          <a:off x="847969" y="1825625"/>
          <a:ext cx="10505831" cy="3901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9032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CB5F3-B7B7-622D-A876-085F67290C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D8A9A0-77D6-4A46-6DD6-25B36A5E6DEE}"/>
              </a:ext>
            </a:extLst>
          </p:cNvPr>
          <p:cNvSpPr>
            <a:spLocks noGrp="1"/>
          </p:cNvSpPr>
          <p:nvPr>
            <p:ph type="title"/>
          </p:nvPr>
        </p:nvSpPr>
        <p:spPr/>
        <p:txBody>
          <a:bodyPr>
            <a:normAutofit fontScale="90000"/>
          </a:bodyPr>
          <a:lstStyle/>
          <a:p>
            <a:r>
              <a:rPr lang="en-US" dirty="0">
                <a:latin typeface="Open Sans ExtraBold"/>
                <a:ea typeface="Open Sans ExtraBold"/>
                <a:cs typeface="Open Sans ExtraBold"/>
              </a:rPr>
              <a:t>Topics: Interstate/Multi-state Water Management Strategies &amp; Needs for Education and Outreach</a:t>
            </a:r>
            <a:endParaRPr lang="en-US" dirty="0"/>
          </a:p>
        </p:txBody>
      </p:sp>
      <p:graphicFrame>
        <p:nvGraphicFramePr>
          <p:cNvPr id="4" name="Content Placeholder 3">
            <a:extLst>
              <a:ext uri="{FF2B5EF4-FFF2-40B4-BE49-F238E27FC236}">
                <a16:creationId xmlns:a16="http://schemas.microsoft.com/office/drawing/2014/main" id="{647162FE-30E3-C452-E0A2-0D1E05716154}"/>
              </a:ext>
            </a:extLst>
          </p:cNvPr>
          <p:cNvGraphicFramePr>
            <a:graphicFrameLocks noGrp="1"/>
          </p:cNvGraphicFramePr>
          <p:nvPr>
            <p:ph idx="1"/>
          </p:nvPr>
        </p:nvGraphicFramePr>
        <p:xfrm>
          <a:off x="838200" y="221639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9830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F8903-7575-0E87-C32E-210BC7E91E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BA3725-9C8D-CFE6-A3BA-3FF9F18629C8}"/>
              </a:ext>
            </a:extLst>
          </p:cNvPr>
          <p:cNvSpPr>
            <a:spLocks noGrp="1"/>
          </p:cNvSpPr>
          <p:nvPr>
            <p:ph type="title"/>
          </p:nvPr>
        </p:nvSpPr>
        <p:spPr/>
        <p:txBody>
          <a:bodyPr/>
          <a:lstStyle/>
          <a:p>
            <a:r>
              <a:rPr lang="en-US" dirty="0">
                <a:latin typeface="Open Sans ExtraBold"/>
                <a:ea typeface="Open Sans ExtraBold"/>
                <a:cs typeface="Open Sans ExtraBold"/>
              </a:rPr>
              <a:t>Action Items</a:t>
            </a:r>
            <a:endParaRPr lang="en-US" dirty="0"/>
          </a:p>
        </p:txBody>
      </p:sp>
      <p:sp>
        <p:nvSpPr>
          <p:cNvPr id="3" name="Content Placeholder 2">
            <a:extLst>
              <a:ext uri="{FF2B5EF4-FFF2-40B4-BE49-F238E27FC236}">
                <a16:creationId xmlns:a16="http://schemas.microsoft.com/office/drawing/2014/main" id="{B2DF1320-448C-3105-C795-C3AC28746F72}"/>
              </a:ext>
            </a:extLst>
          </p:cNvPr>
          <p:cNvSpPr>
            <a:spLocks noGrp="1"/>
          </p:cNvSpPr>
          <p:nvPr>
            <p:ph idx="1"/>
          </p:nvPr>
        </p:nvSpPr>
        <p:spPr>
          <a:xfrm>
            <a:off x="838200" y="1464164"/>
            <a:ext cx="10515600" cy="5132875"/>
          </a:xfrm>
        </p:spPr>
        <p:txBody>
          <a:bodyPr vert="horz" lIns="91440" tIns="45720" rIns="91440" bIns="45720" rtlCol="0" anchor="t">
            <a:normAutofit lnSpcReduction="10000"/>
          </a:bodyPr>
          <a:lstStyle/>
          <a:p>
            <a:r>
              <a:rPr lang="en-US" i="1" dirty="0">
                <a:latin typeface="Open Sans Light"/>
                <a:ea typeface="Open Sans Light"/>
                <a:cs typeface="Open Sans Light"/>
              </a:rPr>
              <a:t>Invite SCDES Office of General Council to coordinate with others and share updates on the current state of water reuse in SC and possible strategies to inform further discussions at an upcoming </a:t>
            </a:r>
            <a:r>
              <a:rPr lang="en-US" i="1" dirty="0" err="1">
                <a:latin typeface="Open Sans Light"/>
                <a:ea typeface="Open Sans Light"/>
                <a:cs typeface="Open Sans Light"/>
              </a:rPr>
              <a:t>WaterSC</a:t>
            </a:r>
            <a:r>
              <a:rPr lang="en-US" i="1" dirty="0">
                <a:latin typeface="Open Sans Light"/>
                <a:ea typeface="Open Sans Light"/>
                <a:cs typeface="Open Sans Light"/>
              </a:rPr>
              <a:t> Working Session.</a:t>
            </a:r>
          </a:p>
          <a:p>
            <a:r>
              <a:rPr lang="en-US" i="1" dirty="0">
                <a:latin typeface="Open Sans Light"/>
                <a:ea typeface="Open Sans Light"/>
                <a:cs typeface="Open Sans Light"/>
              </a:rPr>
              <a:t>Recommend SCDES convene a sub-group of legal and technical experts to discuss differing opinions of the agency's authority/lack of authority to make decisions related to reasonable use.  Small group will report back on progress and findings at an upcoming </a:t>
            </a:r>
            <a:r>
              <a:rPr lang="en-US" i="1" dirty="0" err="1">
                <a:latin typeface="Open Sans Light"/>
                <a:ea typeface="Open Sans Light"/>
                <a:cs typeface="Open Sans Light"/>
              </a:rPr>
              <a:t>WaterSC</a:t>
            </a:r>
            <a:r>
              <a:rPr lang="en-US" i="1" dirty="0">
                <a:latin typeface="Open Sans Light"/>
                <a:ea typeface="Open Sans Light"/>
                <a:cs typeface="Open Sans Light"/>
              </a:rPr>
              <a:t> Working Session.</a:t>
            </a:r>
            <a:endParaRPr lang="en-US" i="1" dirty="0"/>
          </a:p>
          <a:p>
            <a:r>
              <a:rPr lang="en-US" i="1" dirty="0">
                <a:latin typeface="Open Sans Light"/>
                <a:ea typeface="Open Sans Light"/>
                <a:cs typeface="Open Sans Light"/>
              </a:rPr>
              <a:t>Invite SCDNR State Climatologist, Dr. Hope Mizzell, to attend the September </a:t>
            </a:r>
            <a:r>
              <a:rPr lang="en-US" i="1" dirty="0" err="1">
                <a:latin typeface="Open Sans Light"/>
                <a:ea typeface="Open Sans Light"/>
                <a:cs typeface="Open Sans Light"/>
              </a:rPr>
              <a:t>WaterSC</a:t>
            </a:r>
            <a:r>
              <a:rPr lang="en-US" i="1" dirty="0">
                <a:latin typeface="Open Sans Light"/>
                <a:ea typeface="Open Sans Light"/>
                <a:cs typeface="Open Sans Light"/>
              </a:rPr>
              <a:t> Working Session to inform the work group's discussion on possible improvements and coordination between the SC Drought Management Act and the SC Surface Water Withdrawal Act.</a:t>
            </a:r>
            <a:endParaRPr lang="en-US" i="1" dirty="0"/>
          </a:p>
        </p:txBody>
      </p:sp>
    </p:spTree>
    <p:extLst>
      <p:ext uri="{BB962C8B-B14F-4D97-AF65-F5344CB8AC3E}">
        <p14:creationId xmlns:p14="http://schemas.microsoft.com/office/powerpoint/2010/main" val="3909885365"/>
      </p:ext>
    </p:extLst>
  </p:cSld>
  <p:clrMapOvr>
    <a:masterClrMapping/>
  </p:clrMapOvr>
</p:sld>
</file>

<file path=ppt/theme/theme1.xml><?xml version="1.0" encoding="utf-8"?>
<a:theme xmlns:a="http://schemas.openxmlformats.org/drawingml/2006/main" name="Office Theme">
  <a:themeElements>
    <a:clrScheme name="Custom 1">
      <a:dk1>
        <a:srgbClr val="003E53"/>
      </a:dk1>
      <a:lt1>
        <a:srgbClr val="FFFFFF"/>
      </a:lt1>
      <a:dk2>
        <a:srgbClr val="001E33"/>
      </a:dk2>
      <a:lt2>
        <a:srgbClr val="E8E8E8"/>
      </a:lt2>
      <a:accent1>
        <a:srgbClr val="86C8BC"/>
      </a:accent1>
      <a:accent2>
        <a:srgbClr val="22884C"/>
      </a:accent2>
      <a:accent3>
        <a:srgbClr val="B9BC20"/>
      </a:accent3>
      <a:accent4>
        <a:srgbClr val="346583"/>
      </a:accent4>
      <a:accent5>
        <a:srgbClr val="C3CED3"/>
      </a:accent5>
      <a:accent6>
        <a:srgbClr val="FEFFFF"/>
      </a:accent6>
      <a:hlink>
        <a:srgbClr val="346583"/>
      </a:hlink>
      <a:folHlink>
        <a:srgbClr val="22884C"/>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Custom 1">
      <a:dk1>
        <a:srgbClr val="003E53"/>
      </a:dk1>
      <a:lt1>
        <a:srgbClr val="FFFFFF"/>
      </a:lt1>
      <a:dk2>
        <a:srgbClr val="001E33"/>
      </a:dk2>
      <a:lt2>
        <a:srgbClr val="E8E8E8"/>
      </a:lt2>
      <a:accent1>
        <a:srgbClr val="86C8BC"/>
      </a:accent1>
      <a:accent2>
        <a:srgbClr val="22884C"/>
      </a:accent2>
      <a:accent3>
        <a:srgbClr val="B9BC20"/>
      </a:accent3>
      <a:accent4>
        <a:srgbClr val="346583"/>
      </a:accent4>
      <a:accent5>
        <a:srgbClr val="C3CED3"/>
      </a:accent5>
      <a:accent6>
        <a:srgbClr val="FEFFFF"/>
      </a:accent6>
      <a:hlink>
        <a:srgbClr val="346583"/>
      </a:hlink>
      <a:folHlink>
        <a:srgbClr val="22884C"/>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Default Theme">
  <a:themeElements>
    <a:clrScheme name="WateReuse PPT Template Palette">
      <a:dk1>
        <a:srgbClr val="1C1148"/>
      </a:dk1>
      <a:lt1>
        <a:sysClr val="window" lastClr="FFFFFF"/>
      </a:lt1>
      <a:dk2>
        <a:srgbClr val="174672"/>
      </a:dk2>
      <a:lt2>
        <a:srgbClr val="FFFFFF"/>
      </a:lt2>
      <a:accent1>
        <a:srgbClr val="0D88C8"/>
      </a:accent1>
      <a:accent2>
        <a:srgbClr val="1C5982"/>
      </a:accent2>
      <a:accent3>
        <a:srgbClr val="1C1148"/>
      </a:accent3>
      <a:accent4>
        <a:srgbClr val="939598"/>
      </a:accent4>
      <a:accent5>
        <a:srgbClr val="16A7D3"/>
      </a:accent5>
      <a:accent6>
        <a:srgbClr val="5C068C"/>
      </a:accent6>
      <a:hlink>
        <a:srgbClr val="1996C9"/>
      </a:hlink>
      <a:folHlink>
        <a:srgbClr val="80838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ateReuse 2021 PPT Presentation Template" id="{50E7A9F7-E6A3-48A2-BFA0-11AA0EA4F664}" vid="{82194BF7-E12E-41BA-B412-B394C8AB7A92}"/>
    </a:ext>
  </a:extLst>
</a:theme>
</file>

<file path=ppt/theme/theme4.xml><?xml version="1.0" encoding="utf-8"?>
<a:theme xmlns:a="http://schemas.openxmlformats.org/drawingml/2006/main" name="1_Office Theme">
  <a:themeElements>
    <a:clrScheme name="SCDNR">
      <a:dk1>
        <a:sysClr val="windowText" lastClr="000000"/>
      </a:dk1>
      <a:lt1>
        <a:sysClr val="window" lastClr="FFFFFF"/>
      </a:lt1>
      <a:dk2>
        <a:srgbClr val="44546A"/>
      </a:dk2>
      <a:lt2>
        <a:srgbClr val="E7E6E6"/>
      </a:lt2>
      <a:accent1>
        <a:srgbClr val="3F4A22"/>
      </a:accent1>
      <a:accent2>
        <a:srgbClr val="D0DC9E"/>
      </a:accent2>
      <a:accent3>
        <a:srgbClr val="BFCDA2"/>
      </a:accent3>
      <a:accent4>
        <a:srgbClr val="9AB599"/>
      </a:accent4>
      <a:accent5>
        <a:srgbClr val="6B634E"/>
      </a:accent5>
      <a:accent6>
        <a:srgbClr val="8B9B3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9a42d9d-0c09-47bf-b233-12f1a6201f71">
      <Terms xmlns="http://schemas.microsoft.com/office/infopath/2007/PartnerControls"/>
    </lcf76f155ced4ddcb4097134ff3c332f>
    <TaxCatchAll xmlns="9c1c020e-1934-4203-9d84-1c685dbe07f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DB7C6BC86E6A40A26975040F180501" ma:contentTypeVersion="15" ma:contentTypeDescription="Create a new document." ma:contentTypeScope="" ma:versionID="ef62c90526bf2bf7edf552cadd863fb3">
  <xsd:schema xmlns:xsd="http://www.w3.org/2001/XMLSchema" xmlns:xs="http://www.w3.org/2001/XMLSchema" xmlns:p="http://schemas.microsoft.com/office/2006/metadata/properties" xmlns:ns2="d9a42d9d-0c09-47bf-b233-12f1a6201f71" xmlns:ns3="9c1c020e-1934-4203-9d84-1c685dbe07fb" targetNamespace="http://schemas.microsoft.com/office/2006/metadata/properties" ma:root="true" ma:fieldsID="9a15eee63f0cb59c51789a38835fe56d" ns2:_="" ns3:_="">
    <xsd:import namespace="d9a42d9d-0c09-47bf-b233-12f1a6201f71"/>
    <xsd:import namespace="9c1c020e-1934-4203-9d84-1c685dbe07f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a42d9d-0c09-47bf-b233-12f1a6201f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4ae37aa-63bd-4853-a84f-162ab55ae4d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1c020e-1934-4203-9d84-1c685dbe07f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84b280d-6587-4c2e-87a5-cf117b65bd95}" ma:internalName="TaxCatchAll" ma:showField="CatchAllData" ma:web="9c1c020e-1934-4203-9d84-1c685dbe07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929537-945A-4F72-973D-E585ECAEFAA4}">
  <ds:schemaRefs>
    <ds:schemaRef ds:uri="9c1c020e-1934-4203-9d84-1c685dbe07fb"/>
    <ds:schemaRef ds:uri="d9a42d9d-0c09-47bf-b233-12f1a6201f7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E46D930-3ADF-48D0-9377-D9B07D71AB58}">
  <ds:schemaRefs>
    <ds:schemaRef ds:uri="9c1c020e-1934-4203-9d84-1c685dbe07fb"/>
    <ds:schemaRef ds:uri="d9a42d9d-0c09-47bf-b233-12f1a6201f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D3A184B-9D45-4AAF-ACF6-12A1E1DF1A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2478</Words>
  <Application>Microsoft Office PowerPoint</Application>
  <PresentationFormat>Widescreen</PresentationFormat>
  <Paragraphs>435</Paragraphs>
  <Slides>35</Slides>
  <Notes>15</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35</vt:i4>
      </vt:variant>
    </vt:vector>
  </HeadingPairs>
  <TitlesOfParts>
    <vt:vector size="57" baseType="lpstr">
      <vt:lpstr>Aptos</vt:lpstr>
      <vt:lpstr>Arial</vt:lpstr>
      <vt:lpstr>Avenir Next LT Pro</vt:lpstr>
      <vt:lpstr>Calibri</vt:lpstr>
      <vt:lpstr>Calibri Light</vt:lpstr>
      <vt:lpstr>Courier New</vt:lpstr>
      <vt:lpstr>Myriad Pro</vt:lpstr>
      <vt:lpstr>Open Sans ExtraBold</vt:lpstr>
      <vt:lpstr>Open Sans Light</vt:lpstr>
      <vt:lpstr>Open Sans SemiBold</vt:lpstr>
      <vt:lpstr>Proxima Nova</vt:lpstr>
      <vt:lpstr>Proxima Nova Extrabold</vt:lpstr>
      <vt:lpstr>Proxima Nova Light</vt:lpstr>
      <vt:lpstr>Proxima Nova Semibold</vt:lpstr>
      <vt:lpstr>Proxima Soft Light</vt:lpstr>
      <vt:lpstr>Quattrocento Sans</vt:lpstr>
      <vt:lpstr>Symbol</vt:lpstr>
      <vt:lpstr>Times New Roman</vt:lpstr>
      <vt:lpstr>Office Theme</vt:lpstr>
      <vt:lpstr>Office Theme</vt:lpstr>
      <vt:lpstr>Default Theme</vt:lpstr>
      <vt:lpstr>1_Office Theme</vt:lpstr>
      <vt:lpstr>PowerPoint Presentation</vt:lpstr>
      <vt:lpstr>The Charge for WaterSC Executive Order No. 2024-22</vt:lpstr>
      <vt:lpstr>WaterSC Guiding Principles </vt:lpstr>
      <vt:lpstr>The WaterSC Working Group: Stakeholder Engagement Plan</vt:lpstr>
      <vt:lpstr>The Charge for WaterSC Executive Order No. 2024-22</vt:lpstr>
      <vt:lpstr>The WaterSC Working Group: Decision Making Process</vt:lpstr>
      <vt:lpstr>Topic: Continued Support of Water Planning</vt:lpstr>
      <vt:lpstr>Topics: Interstate/Multi-state Water Management Strategies &amp; Needs for Education and Outreach</vt:lpstr>
      <vt:lpstr>Action Items</vt:lpstr>
      <vt:lpstr>Today's Agenda</vt:lpstr>
      <vt:lpstr>PowerPoint Presentation</vt:lpstr>
      <vt:lpstr>Drought  Response Discussion and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RBC recommendations to improve drought response and mitigation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creator>Jamal Simpson</dc:creator>
  <cp:lastModifiedBy>Renwick, Laura A.</cp:lastModifiedBy>
  <cp:revision>190</cp:revision>
  <cp:lastPrinted>2024-11-22T15:06:51Z</cp:lastPrinted>
  <dcterms:created xsi:type="dcterms:W3CDTF">2024-02-19T20:47:14Z</dcterms:created>
  <dcterms:modified xsi:type="dcterms:W3CDTF">2025-09-26T20:09:29Z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0x010100FDDB7C6BC86E6A40A26975040F180501</vt:lpwstr>
  </property>
  <property fmtid="{D5CDD505-2E9C-101B-9397-08002B2CF9AE}" pid="3" name="Order">
    <vt:r8>12900</vt:r8>
  </property>
  <property fmtid="{D5CDD505-2E9C-101B-9397-08002B2CF9AE}" pid="4" name="_ExtendedDescription">
    <vt:lpwstr/>
  </property>
  <property fmtid="{D5CDD505-2E9C-101B-9397-08002B2CF9AE}" pid="5" name="MediaServiceImageTags">
    <vt:lpwstr/>
  </property>
</Properties>
</file>