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Lst>
  <p:notesMasterIdLst>
    <p:notesMasterId r:id="rId83"/>
  </p:notesMasterIdLst>
  <p:handoutMasterIdLst>
    <p:handoutMasterId r:id="rId84"/>
  </p:handoutMasterIdLst>
  <p:sldIdLst>
    <p:sldId id="472" r:id="rId6"/>
    <p:sldId id="473" r:id="rId7"/>
    <p:sldId id="386" r:id="rId8"/>
    <p:sldId id="401" r:id="rId9"/>
    <p:sldId id="387" r:id="rId10"/>
    <p:sldId id="511" r:id="rId11"/>
    <p:sldId id="375" r:id="rId12"/>
    <p:sldId id="513" r:id="rId13"/>
    <p:sldId id="397" r:id="rId14"/>
    <p:sldId id="479" r:id="rId15"/>
    <p:sldId id="317" r:id="rId16"/>
    <p:sldId id="480" r:id="rId17"/>
    <p:sldId id="440" r:id="rId18"/>
    <p:sldId id="477" r:id="rId19"/>
    <p:sldId id="505" r:id="rId20"/>
    <p:sldId id="428" r:id="rId21"/>
    <p:sldId id="318" r:id="rId22"/>
    <p:sldId id="320" r:id="rId23"/>
    <p:sldId id="259" r:id="rId24"/>
    <p:sldId id="475" r:id="rId25"/>
    <p:sldId id="474" r:id="rId26"/>
    <p:sldId id="322" r:id="rId27"/>
    <p:sldId id="506" r:id="rId28"/>
    <p:sldId id="482" r:id="rId29"/>
    <p:sldId id="481" r:id="rId30"/>
    <p:sldId id="265" r:id="rId31"/>
    <p:sldId id="503" r:id="rId32"/>
    <p:sldId id="507" r:id="rId33"/>
    <p:sldId id="264" r:id="rId34"/>
    <p:sldId id="483" r:id="rId35"/>
    <p:sldId id="486" r:id="rId36"/>
    <p:sldId id="514" r:id="rId37"/>
    <p:sldId id="484" r:id="rId38"/>
    <p:sldId id="485" r:id="rId39"/>
    <p:sldId id="390" r:id="rId40"/>
    <p:sldId id="487" r:id="rId41"/>
    <p:sldId id="414" r:id="rId42"/>
    <p:sldId id="412" r:id="rId43"/>
    <p:sldId id="443" r:id="rId44"/>
    <p:sldId id="419" r:id="rId45"/>
    <p:sldId id="508" r:id="rId46"/>
    <p:sldId id="423" r:id="rId47"/>
    <p:sldId id="425" r:id="rId48"/>
    <p:sldId id="424" r:id="rId49"/>
    <p:sldId id="381" r:id="rId50"/>
    <p:sldId id="509" r:id="rId51"/>
    <p:sldId id="260" r:id="rId52"/>
    <p:sldId id="515" r:id="rId53"/>
    <p:sldId id="391" r:id="rId54"/>
    <p:sldId id="266" r:id="rId55"/>
    <p:sldId id="488" r:id="rId56"/>
    <p:sldId id="489" r:id="rId57"/>
    <p:sldId id="450" r:id="rId58"/>
    <p:sldId id="500" r:id="rId59"/>
    <p:sldId id="398" r:id="rId60"/>
    <p:sldId id="452" r:id="rId61"/>
    <p:sldId id="271" r:id="rId62"/>
    <p:sldId id="377" r:id="rId63"/>
    <p:sldId id="461" r:id="rId64"/>
    <p:sldId id="462" r:id="rId65"/>
    <p:sldId id="463" r:id="rId66"/>
    <p:sldId id="464" r:id="rId67"/>
    <p:sldId id="269" r:id="rId68"/>
    <p:sldId id="490" r:id="rId69"/>
    <p:sldId id="491" r:id="rId70"/>
    <p:sldId id="510" r:id="rId71"/>
    <p:sldId id="478" r:id="rId72"/>
    <p:sldId id="504" r:id="rId73"/>
    <p:sldId id="492" r:id="rId74"/>
    <p:sldId id="493" r:id="rId75"/>
    <p:sldId id="520" r:id="rId76"/>
    <p:sldId id="494" r:id="rId77"/>
    <p:sldId id="369" r:id="rId78"/>
    <p:sldId id="519" r:id="rId79"/>
    <p:sldId id="502" r:id="rId80"/>
    <p:sldId id="501" r:id="rId81"/>
    <p:sldId id="420" r:id="rId8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E93D00-272A-F955-F15E-B847FB974312}" name="Hylton, Sierra" initials="HS" userId="S::hyltonsf@dhec.sc.gov::e5a87bab-0828-4b70-9597-e351d9dce85c" providerId="AD"/>
  <p188:author id="{FB0EA41A-B563-3084-163C-B297CE617594}" name="Erin M. Rosebrock" initials="ER" userId="S::erin.rosebrock@des.sc.gov::15792481-9307-4213-8b25-bccac8e503a0" providerId="AD"/>
  <p188:author id="{E5F1ED32-65AD-54E7-2D35-F952C1A66B56}" name="Thomason, Alexandra P." initials="TP" userId="S::thomasap@dhec.sc.gov::d7e0eb59-7649-4abf-b205-652ffbfc9bfb" providerId="AD"/>
  <p188:author id="{B5E4949C-0648-709A-CC77-6495B623B3A0}" name="Rosebrock, Erin M." initials="ER" userId="S::RosebrEM@dhec.sc.gov::f7c12a11-bcd6-4bb9-b7c6-c1932bda27b0" providerId="AD"/>
  <p188:author id="{F56676A3-A546-5D21-A862-FD474704A36B}" name="Rosebrock, Erin M." initials="RM" userId="S::rosebrem@dhec.sc.gov::f7c12a11-bcd6-4bb9-b7c6-c1932bda27b0" providerId="AD"/>
  <p188:author id="{A34E53FF-317A-CD75-B191-B75137A3A270}" name="Alexandra P. Thomason" initials="AT" userId="S::alexandra.thomason@des.sc.gov::438d32bc-4fdf-460a-bab3-996c1778ea1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251326-F560-4D22-9D39-5421DF82B53D}" v="3954" dt="2025-02-26T20:54:10.1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020" autoAdjust="0"/>
  </p:normalViewPr>
  <p:slideViewPr>
    <p:cSldViewPr snapToGrid="0">
      <p:cViewPr varScale="1">
        <p:scale>
          <a:sx n="57" d="100"/>
          <a:sy n="57" d="100"/>
        </p:scale>
        <p:origin x="2194" y="43"/>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handoutMaster" Target="handoutMasters/handoutMaster1.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E74710D0-974C-45B9-BE32-C954C1D3C449}" type="datetimeFigureOut">
              <a:rPr lang="en-US" smtClean="0"/>
              <a:t>3/5/2025</a:t>
            </a:fld>
            <a:endParaRPr lang="en-US"/>
          </a:p>
        </p:txBody>
      </p:sp>
      <p:sp>
        <p:nvSpPr>
          <p:cNvPr id="4" name="Footer Placeholder 3"/>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r>
              <a:rPr lang="en-US"/>
              <a:t>SC AAS Phys/Chem &amp; Bacteria Jan2019</a:t>
            </a:r>
          </a:p>
        </p:txBody>
      </p:sp>
      <p:sp>
        <p:nvSpPr>
          <p:cNvPr id="5" name="Slide Number Placeholder 4"/>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1F168251-8A30-4BA4-9B6E-93AE9AC4B3A8}" type="slidenum">
              <a:rPr lang="en-US" smtClean="0"/>
              <a:t>‹#›</a:t>
            </a:fld>
            <a:endParaRPr lang="en-US"/>
          </a:p>
        </p:txBody>
      </p:sp>
    </p:spTree>
    <p:extLst>
      <p:ext uri="{BB962C8B-B14F-4D97-AF65-F5344CB8AC3E}">
        <p14:creationId xmlns:p14="http://schemas.microsoft.com/office/powerpoint/2010/main" val="342623137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01040" y="307808"/>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3657600"/>
            <a:ext cx="5608320" cy="5172367"/>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A0B91A-04E6-438C-8ECE-AA6E2C8EC7F9}" type="slidenum">
              <a:rPr lang="en-US" smtClean="0"/>
              <a:t>‹#›</a:t>
            </a:fld>
            <a:endParaRPr lang="en-US"/>
          </a:p>
        </p:txBody>
      </p:sp>
    </p:spTree>
    <p:extLst>
      <p:ext uri="{BB962C8B-B14F-4D97-AF65-F5344CB8AC3E}">
        <p14:creationId xmlns:p14="http://schemas.microsoft.com/office/powerpoint/2010/main" val="142001772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ocorahs.or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es.sc.gov/programs/office-ocean-coastal-resource-management/2024-tide-tabl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saltmarshguide.or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youtube.com/watch?v=56KxMeLKfG4"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v=kay3tsU-u4M&amp;t=7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youtube.com/watch?v=Nmu7r32gE-g&amp;t=3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mailto:thomasap@dhec.sc.gov" TargetMode="External"/><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hyperlink" Target="mailto:rosebrem@dhec.sc.gov"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solidFill>
                  <a:srgbClr val="FF0000"/>
                </a:solidFill>
                <a:cs typeface="Calibri"/>
              </a:rPr>
              <a:t>**** Notes with [brackets] are reminders for trainers only and should NOT be read out loud. ****</a:t>
            </a:r>
          </a:p>
          <a:p>
            <a:endParaRPr lang="en-US">
              <a:cs typeface="Calibri"/>
            </a:endParaRPr>
          </a:p>
          <a:p>
            <a:r>
              <a:rPr lang="en-US">
                <a:solidFill>
                  <a:srgbClr val="FF0000"/>
                </a:solidFill>
                <a:cs typeface="Calibri"/>
              </a:rPr>
              <a:t>[This slide is for virtual workshops only.]</a:t>
            </a:r>
            <a:endParaRPr lang="en-US">
              <a:solidFill>
                <a:srgbClr val="FF0000"/>
              </a:solidFill>
            </a:endParaRPr>
          </a:p>
          <a:p>
            <a:endParaRPr lang="en-US">
              <a:solidFill>
                <a:srgbClr val="FF0000"/>
              </a:solidFill>
            </a:endParaRPr>
          </a:p>
          <a:p>
            <a:r>
              <a:rPr lang="en-US">
                <a:solidFill>
                  <a:srgbClr val="FF0000"/>
                </a:solidFill>
              </a:rPr>
              <a:t>[Log on to your virtual training 15 minutes before start time. Check audio and external links prior to use with your co-trainer.]</a:t>
            </a:r>
            <a:endParaRPr lang="en-US">
              <a:solidFill>
                <a:srgbClr val="FF0000"/>
              </a:solidFill>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1</a:t>
            </a:fld>
            <a:endParaRPr lang="en-US"/>
          </a:p>
        </p:txBody>
      </p:sp>
    </p:spTree>
    <p:extLst>
      <p:ext uri="{BB962C8B-B14F-4D97-AF65-F5344CB8AC3E}">
        <p14:creationId xmlns:p14="http://schemas.microsoft.com/office/powerpoint/2010/main" val="10318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Our salt marsh-tidal creek ecosystems are threatened by pollutants that enter the water. There are two main types of water pollution, point source and nonpoint source, that can negatively affect water quality. Point source pollution is where you can see or point to the source of pollution. Examples include industrial discharges and municipal sewage treatment plants. </a:t>
            </a:r>
          </a:p>
          <a:p>
            <a:endParaRPr lang="en-US"/>
          </a:p>
          <a:p>
            <a:r>
              <a:rPr lang="en-US"/>
              <a:t>This type of pollution is regulated by the South Carolina Department of Environmental Services (SCDES). Industries, business, cities, and counties must go through a lengthy permitting process to discharge into a waterbody. The amount and severity of point source pollution has drastically improved since the Clean Water Act was implemented more than 50 years ago. </a:t>
            </a:r>
            <a:endParaRPr lang="en-US">
              <a:cs typeface="Calibri" panose="020F0502020204030204"/>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10</a:t>
            </a:fld>
            <a:endParaRPr lang="en-US"/>
          </a:p>
        </p:txBody>
      </p:sp>
    </p:spTree>
    <p:extLst>
      <p:ext uri="{BB962C8B-B14F-4D97-AF65-F5344CB8AC3E}">
        <p14:creationId xmlns:p14="http://schemas.microsoft.com/office/powerpoint/2010/main" val="4285252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solidFill>
                  <a:prstClr val="black"/>
                </a:solidFill>
              </a:rPr>
              <a:t>Nonpoint source pollution is the #1 cause of water quality problems in South Carolina. Nonpoint source pollution means an individual </a:t>
            </a:r>
            <a:r>
              <a:rPr lang="en-US" dirty="0">
                <a:solidFill>
                  <a:prstClr val="black"/>
                </a:solidFill>
              </a:rPr>
              <a:t>pollution </a:t>
            </a:r>
            <a:r>
              <a:rPr lang="en-US">
                <a:solidFill>
                  <a:prstClr val="black"/>
                </a:solidFill>
              </a:rPr>
              <a:t>source cannot be</a:t>
            </a:r>
            <a:r>
              <a:rPr lang="en-US" dirty="0">
                <a:solidFill>
                  <a:prstClr val="black"/>
                </a:solidFill>
              </a:rPr>
              <a:t> easily</a:t>
            </a:r>
            <a:r>
              <a:rPr lang="en-US">
                <a:solidFill>
                  <a:prstClr val="black"/>
                </a:solidFill>
              </a:rPr>
              <a:t> identified. Water running into the creek following rain events, called runoff, often carries nonpoint source pollution with it. Examples of nonpoint source pollution include runoff from erosion and loose sediment, excess application of fertilizers and pesticides, oil from cars, car washing detergents, and human and animal wastes. </a:t>
            </a:r>
          </a:p>
          <a:p>
            <a:endParaRPr lang="en-US">
              <a:solidFill>
                <a:prstClr val="black"/>
              </a:solidFill>
            </a:endParaRPr>
          </a:p>
          <a:p>
            <a:r>
              <a:rPr lang="en-US">
                <a:solidFill>
                  <a:prstClr val="black"/>
                </a:solidFill>
              </a:rPr>
              <a:t>Many impaired waterways have multiple sources of this type of pollution, which makes it difficult to address and difficult to fix. Having more sites adopted by volunteer monitors helps us to better understand these impaired waters. </a:t>
            </a:r>
            <a:endParaRPr lang="en-US" dirty="0">
              <a:solidFill>
                <a:prstClr val="black"/>
              </a:solidFill>
              <a:ea typeface="Calibri"/>
              <a:cs typeface="Calibri"/>
            </a:endParaRPr>
          </a:p>
          <a:p>
            <a:pPr lvl="0"/>
            <a:endParaRPr lang="en-US" sz="1400">
              <a:solidFill>
                <a:prstClr val="black"/>
              </a:solidFill>
            </a:endParaRPr>
          </a:p>
          <a:p>
            <a:endParaRPr lang="en-US"/>
          </a:p>
        </p:txBody>
      </p:sp>
      <p:sp>
        <p:nvSpPr>
          <p:cNvPr id="4" name="Slide Number Placeholder 3"/>
          <p:cNvSpPr>
            <a:spLocks noGrp="1"/>
          </p:cNvSpPr>
          <p:nvPr>
            <p:ph type="sldNum" sz="quarter" idx="10"/>
          </p:nvPr>
        </p:nvSpPr>
        <p:spPr/>
        <p:txBody>
          <a:bodyPr/>
          <a:lstStyle/>
          <a:p>
            <a:fld id="{6AA0B91A-04E6-438C-8ECE-AA6E2C8EC7F9}" type="slidenum">
              <a:rPr lang="en-US" smtClean="0"/>
              <a:t>11</a:t>
            </a:fld>
            <a:endParaRPr lang="en-US"/>
          </a:p>
        </p:txBody>
      </p:sp>
    </p:spTree>
    <p:extLst>
      <p:ext uri="{BB962C8B-B14F-4D97-AF65-F5344CB8AC3E}">
        <p14:creationId xmlns:p14="http://schemas.microsoft.com/office/powerpoint/2010/main" val="2889455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Many “pollutants” in a stream are natural and only considered a pollutant when their presence is impairing a waterway’s ability to maintain life or threatening users. Some common pollutants affecting salt marsh-tidal creek ecosystems are nutrients, sediments, temperature, and bacteria. </a:t>
            </a:r>
          </a:p>
          <a:p>
            <a:endParaRPr lang="en-US"/>
          </a:p>
          <a:p>
            <a:r>
              <a:rPr lang="en-US"/>
              <a:t>If you want to learn more about waters in SC that don't meet state water quality standards or see shellfish restrictions, explore SCDES's 303(d) list of impaired waters. </a:t>
            </a:r>
          </a:p>
          <a:p>
            <a:pPr>
              <a:defRPr/>
            </a:pPr>
            <a:endParaRPr lang="en-US">
              <a:solidFill>
                <a:srgbClr val="FF0000"/>
              </a:solidFill>
              <a:cs typeface="Calibri"/>
            </a:endParaRPr>
          </a:p>
          <a:p>
            <a:pPr>
              <a:defRPr/>
            </a:pPr>
            <a:r>
              <a:rPr lang="en-US">
                <a:solidFill>
                  <a:srgbClr val="FF0000"/>
                </a:solidFill>
              </a:rPr>
              <a:t>[https://des.sc.gov/programs/bureau-water/south-carolina-303d-list-impaired-waters-tmdls]</a:t>
            </a:r>
          </a:p>
          <a:p>
            <a:pPr>
              <a:defRPr/>
            </a:pPr>
            <a:endParaRPr lang="en-US">
              <a:cs typeface="Calibri"/>
            </a:endParaRPr>
          </a:p>
          <a:p>
            <a:pPr>
              <a:defRPr/>
            </a:pPr>
            <a:endParaRPr lang="en-US">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12</a:t>
            </a:fld>
            <a:endParaRPr lang="en-US"/>
          </a:p>
        </p:txBody>
      </p:sp>
    </p:spTree>
    <p:extLst>
      <p:ext uri="{BB962C8B-B14F-4D97-AF65-F5344CB8AC3E}">
        <p14:creationId xmlns:p14="http://schemas.microsoft.com/office/powerpoint/2010/main" val="3648998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ltLang="en-US">
                <a:cs typeface="Calibri"/>
              </a:rPr>
              <a:t>To understand how pollution impacts salt marsh-tidal creek ecosystems, it is important to understand where the water entering the system is coming from. So… </a:t>
            </a:r>
            <a:r>
              <a:rPr lang="en-US" altLang="en-US" b="1">
                <a:cs typeface="Calibri"/>
              </a:rPr>
              <a:t>what is a watershed</a:t>
            </a:r>
            <a:r>
              <a:rPr lang="en-US" altLang="en-US">
                <a:cs typeface="Calibri"/>
              </a:rPr>
              <a:t>? </a:t>
            </a:r>
            <a:r>
              <a:rPr lang="en-US" altLang="en-US" b="1">
                <a:cs typeface="Calibri"/>
              </a:rPr>
              <a:t>It is an area of land and water that drains to a central point.</a:t>
            </a:r>
            <a:r>
              <a:rPr lang="en-US" altLang="en-US">
                <a:cs typeface="Calibri"/>
              </a:rPr>
              <a:t> </a:t>
            </a:r>
            <a:r>
              <a:rPr lang="en-US" altLang="en-US" b="1">
                <a:cs typeface="Calibri"/>
              </a:rPr>
              <a:t>Everyone lives in a WATERSHED.  </a:t>
            </a:r>
            <a:endParaRPr lang="en-US" altLang="en-US" b="1">
              <a:cs typeface="Arial" panose="020B0604020202020204" pitchFamily="34" charset="0"/>
            </a:endParaRPr>
          </a:p>
          <a:p>
            <a:endParaRPr lang="en-US"/>
          </a:p>
          <a:p>
            <a:pPr>
              <a:defRPr/>
            </a:pPr>
            <a:r>
              <a:rPr lang="en-US" altLang="en-US">
                <a:cs typeface="Calibri"/>
              </a:rPr>
              <a:t>Watersheds can vary in size. They can be as large as the Mississippi River watershed that spans from Canada to the Gulf of Mexico or as small as your back yard. Understanding the boundaries of your chosen tidal creek and how it is affected by the larger watershed provides insights on how land use, permitting, and other occurrences in the watershed may result in change in your data and observations at your site. </a:t>
            </a:r>
            <a:endParaRPr lang="en-US" altLang="en-US">
              <a:cs typeface="Arial" panose="020B0604020202020204" pitchFamily="34" charset="0"/>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13</a:t>
            </a:fld>
            <a:endParaRPr lang="en-US"/>
          </a:p>
        </p:txBody>
      </p:sp>
    </p:spTree>
    <p:extLst>
      <p:ext uri="{BB962C8B-B14F-4D97-AF65-F5344CB8AC3E}">
        <p14:creationId xmlns:p14="http://schemas.microsoft.com/office/powerpoint/2010/main" val="3464438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This map shows the 8 major watersheds in South Carolina. These watersheds can be broken up into smaller watersheds at different scales with different names. The coastal basins include the Savannah, Pee Dee, Edisto, Santee and Salkehatchie.</a:t>
            </a:r>
          </a:p>
          <a:p>
            <a:endParaRPr lang="en-US">
              <a:cs typeface="Calibri"/>
            </a:endParaRPr>
          </a:p>
          <a:p>
            <a:r>
              <a:rPr lang="en-US">
                <a:solidFill>
                  <a:srgbClr val="FF0000"/>
                </a:solidFill>
                <a:cs typeface="Calibri"/>
              </a:rPr>
              <a:t>[Help your volunteers find their watershed.]</a:t>
            </a:r>
          </a:p>
        </p:txBody>
      </p:sp>
      <p:sp>
        <p:nvSpPr>
          <p:cNvPr id="4" name="Slide Number Placeholder 3"/>
          <p:cNvSpPr>
            <a:spLocks noGrp="1"/>
          </p:cNvSpPr>
          <p:nvPr>
            <p:ph type="sldNum" sz="quarter" idx="10"/>
          </p:nvPr>
        </p:nvSpPr>
        <p:spPr/>
        <p:txBody>
          <a:bodyPr/>
          <a:lstStyle/>
          <a:p>
            <a:fld id="{6AA0B91A-04E6-438C-8ECE-AA6E2C8EC7F9}" type="slidenum">
              <a:rPr lang="en-US" smtClean="0"/>
              <a:t>14</a:t>
            </a:fld>
            <a:endParaRPr lang="en-US"/>
          </a:p>
        </p:txBody>
      </p:sp>
    </p:spTree>
    <p:extLst>
      <p:ext uri="{BB962C8B-B14F-4D97-AF65-F5344CB8AC3E}">
        <p14:creationId xmlns:p14="http://schemas.microsoft.com/office/powerpoint/2010/main" val="3025009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chemeClr val="accent6"/>
                </a:solidFill>
              </a:rPr>
              <a:t>Page 16.</a:t>
            </a:r>
          </a:p>
        </p:txBody>
      </p:sp>
      <p:sp>
        <p:nvSpPr>
          <p:cNvPr id="4" name="Slide Number Placeholder 3"/>
          <p:cNvSpPr>
            <a:spLocks noGrp="1"/>
          </p:cNvSpPr>
          <p:nvPr>
            <p:ph type="sldNum" sz="quarter" idx="10"/>
          </p:nvPr>
        </p:nvSpPr>
        <p:spPr/>
        <p:txBody>
          <a:bodyPr/>
          <a:lstStyle/>
          <a:p>
            <a:fld id="{6AA0B91A-04E6-438C-8ECE-AA6E2C8EC7F9}" type="slidenum">
              <a:rPr lang="en-US" smtClean="0"/>
              <a:t>15</a:t>
            </a:fld>
            <a:endParaRPr lang="en-US"/>
          </a:p>
        </p:txBody>
      </p:sp>
    </p:spTree>
    <p:extLst>
      <p:ext uri="{BB962C8B-B14F-4D97-AF65-F5344CB8AC3E}">
        <p14:creationId xmlns:p14="http://schemas.microsoft.com/office/powerpoint/2010/main" val="1661898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a:xfrm>
            <a:off x="701040" y="3594845"/>
            <a:ext cx="5608320" cy="4513696"/>
          </a:xfrm>
        </p:spPr>
        <p:txBody>
          <a:bodyPr/>
          <a:lstStyle/>
          <a:p>
            <a:pPr algn="l" rtl="0" fontAlgn="base"/>
            <a:r>
              <a:rPr lang="en-US" sz="1500" b="1" i="0" u="none" strike="noStrike">
                <a:solidFill>
                  <a:srgbClr val="000000"/>
                </a:solidFill>
                <a:effectLst/>
                <a:latin typeface="Calibri" panose="020F0502020204030204" pitchFamily="34" charset="0"/>
              </a:rPr>
              <a:t>South Carolina Adopt-a-Stream</a:t>
            </a:r>
            <a:r>
              <a:rPr lang="en-US" sz="1500" b="0" i="0" u="none" strike="noStrike">
                <a:solidFill>
                  <a:srgbClr val="000000"/>
                </a:solidFill>
                <a:effectLst/>
                <a:latin typeface="Calibri" panose="020F0502020204030204" pitchFamily="34" charset="0"/>
              </a:rPr>
              <a:t> is a statewide volunteer water quality monitoring program where participants learn to assess the health and water quality of their local waterways. We offer certification in four different protocols: </a:t>
            </a:r>
            <a:r>
              <a:rPr lang="en-US" sz="1500" b="1" i="0" u="none" strike="noStrike">
                <a:solidFill>
                  <a:srgbClr val="000000"/>
                </a:solidFill>
                <a:effectLst/>
                <a:latin typeface="Calibri" panose="020F0502020204030204" pitchFamily="34" charset="0"/>
              </a:rPr>
              <a:t>freshwater stream, tidal saltwater, macroinvertebrate, and lake monitoring.</a:t>
            </a:r>
            <a:r>
              <a:rPr lang="en-US" sz="1500" b="0" i="0" u="none" strike="noStrike">
                <a:solidFill>
                  <a:srgbClr val="000000"/>
                </a:solidFill>
                <a:effectLst/>
                <a:latin typeface="Calibri" panose="020F0502020204030204" pitchFamily="34" charset="0"/>
              </a:rPr>
              <a:t> </a:t>
            </a:r>
            <a:r>
              <a:rPr lang="en-US" sz="1500" b="0" i="0">
                <a:solidFill>
                  <a:srgbClr val="000000"/>
                </a:solidFill>
                <a:effectLst/>
                <a:latin typeface="Calibri" panose="020F0502020204030204" pitchFamily="34" charset="0"/>
              </a:rPr>
              <a:t>​</a:t>
            </a:r>
            <a:r>
              <a:rPr lang="en-US" sz="1500" b="0" i="0" u="none" strike="noStrike">
                <a:solidFill>
                  <a:srgbClr val="000000"/>
                </a:solidFill>
                <a:effectLst/>
                <a:latin typeface="Calibri" panose="020F0502020204030204" pitchFamily="34" charset="0"/>
              </a:rPr>
              <a:t>Volunteer water quality monitors help our state by collecting data on waterways that may not be regularly monitored otherwise. </a:t>
            </a:r>
            <a:endParaRPr lang="en-US" sz="1500" b="0" i="0">
              <a:solidFill>
                <a:srgbClr val="444444"/>
              </a:solidFill>
              <a:effectLst/>
              <a:latin typeface="Calibri" panose="020F0502020204030204" pitchFamily="34" charset="0"/>
            </a:endParaRPr>
          </a:p>
          <a:p>
            <a:pPr algn="l" rtl="0" fontAlgn="base"/>
            <a:r>
              <a:rPr lang="en-US" sz="1500" b="0" i="0">
                <a:solidFill>
                  <a:srgbClr val="000000"/>
                </a:solidFill>
                <a:effectLst/>
                <a:latin typeface="Calibri" panose="020F0502020204030204" pitchFamily="34" charset="0"/>
              </a:rPr>
              <a:t>​</a:t>
            </a:r>
            <a:endParaRPr lang="en-US" sz="1500" b="0" i="0">
              <a:solidFill>
                <a:srgbClr val="444444"/>
              </a:solidFill>
              <a:effectLst/>
              <a:latin typeface="Calibri" panose="020F0502020204030204" pitchFamily="34" charset="0"/>
            </a:endParaRPr>
          </a:p>
          <a:p>
            <a:pPr fontAlgn="base"/>
            <a:r>
              <a:rPr lang="en-US" sz="1500" b="0" i="0" u="none" strike="noStrike">
                <a:solidFill>
                  <a:srgbClr val="000000"/>
                </a:solidFill>
                <a:effectLst/>
                <a:latin typeface="Calibri"/>
                <a:cs typeface="Calibri"/>
              </a:rPr>
              <a:t>The program is led in partnership by the SC Department of </a:t>
            </a:r>
            <a:r>
              <a:rPr lang="en-US" sz="1500">
                <a:solidFill>
                  <a:srgbClr val="000000"/>
                </a:solidFill>
                <a:latin typeface="Calibri"/>
                <a:cs typeface="Calibri"/>
              </a:rPr>
              <a:t>Environmental Services and Clemson University with the help of many other partner organizations across the state. Your SC AAS program coordinators with SCDES keep the program running and growing, and Clemson oversees the public database and online recertification course. </a:t>
            </a:r>
            <a:endParaRPr lang="en-US" sz="15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16</a:t>
            </a:fld>
            <a:endParaRPr lang="en-US"/>
          </a:p>
        </p:txBody>
      </p:sp>
    </p:spTree>
    <p:extLst>
      <p:ext uri="{BB962C8B-B14F-4D97-AF65-F5344CB8AC3E}">
        <p14:creationId xmlns:p14="http://schemas.microsoft.com/office/powerpoint/2010/main" val="3890039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a:defRPr/>
            </a:pPr>
            <a:r>
              <a:rPr lang="en-US">
                <a:ea typeface="Calibri" panose="020F0502020204030204"/>
                <a:cs typeface="Calibri" panose="020F0502020204030204"/>
              </a:rPr>
              <a:t>The mission of SC AAS is to empower community members to protect and improve water quality through education and certified volunteer monitoring. Our vision is that one day, South Carolina is known for its healthy watersheds because of this collaborative statewide network of volunteers. </a:t>
            </a:r>
          </a:p>
          <a:p>
            <a:pPr>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Calibri"/>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C61B0EA-104A-4A5D-AB37-5DD83F066F21}" type="slidenum">
              <a:rPr lang="en-US" smtClean="0"/>
              <a:t>17</a:t>
            </a:fld>
            <a:endParaRPr lang="en-US"/>
          </a:p>
        </p:txBody>
      </p:sp>
    </p:spTree>
    <p:extLst>
      <p:ext uri="{BB962C8B-B14F-4D97-AF65-F5344CB8AC3E}">
        <p14:creationId xmlns:p14="http://schemas.microsoft.com/office/powerpoint/2010/main" val="1365712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a:defRPr/>
            </a:pPr>
            <a:r>
              <a:rPr lang="en-US" sz="1200" dirty="0">
                <a:solidFill>
                  <a:srgbClr val="444444"/>
                </a:solidFill>
                <a:latin typeface="Arial"/>
                <a:cs typeface="Arial"/>
              </a:rPr>
              <a:t>There are four main goals of SC AAS that help us accomplish our mission. </a:t>
            </a:r>
            <a:endParaRPr lang="en-US" sz="1200" dirty="0">
              <a:solidFill>
                <a:srgbClr val="444444"/>
              </a:solidFill>
              <a:latin typeface="Arial" panose="020B0604020202020204" pitchFamily="34" charset="0"/>
              <a:cs typeface="Arial" panose="020B0604020202020204" pitchFamily="34" charset="0"/>
            </a:endParaRPr>
          </a:p>
          <a:p>
            <a:pPr>
              <a:defRPr/>
            </a:pPr>
            <a:r>
              <a:rPr lang="en-US" sz="1200" dirty="0">
                <a:solidFill>
                  <a:srgbClr val="444444"/>
                </a:solidFill>
                <a:latin typeface="Arial"/>
                <a:cs typeface="Arial"/>
              </a:rPr>
              <a:t>Education- SC AAS seeks to foster environmental stewards by educating communities about their watersheds (like we are doing here today!)</a:t>
            </a:r>
          </a:p>
          <a:p>
            <a:pPr>
              <a:defRPr/>
            </a:pPr>
            <a:r>
              <a:rPr lang="en-US" sz="1200" dirty="0">
                <a:solidFill>
                  <a:srgbClr val="444444"/>
                </a:solidFill>
                <a:latin typeface="Arial"/>
                <a:cs typeface="Arial"/>
              </a:rPr>
              <a:t>Certification- SC AAS certifies volunteers to collect long-term water quality data that is accessible for public use. (we hope that some of you will get started with monitoring!)</a:t>
            </a:r>
          </a:p>
          <a:p>
            <a:pPr>
              <a:defRPr/>
            </a:pPr>
            <a:r>
              <a:rPr lang="en-US" sz="1200" dirty="0">
                <a:solidFill>
                  <a:srgbClr val="444444"/>
                </a:solidFill>
                <a:latin typeface="Arial"/>
                <a:cs typeface="Arial"/>
              </a:rPr>
              <a:t>Collaboration- SC AAS helps to enable communities to address watershed needs through local partnership and collaboration. </a:t>
            </a:r>
          </a:p>
          <a:p>
            <a:pPr>
              <a:defRPr/>
            </a:pPr>
            <a:r>
              <a:rPr lang="en-US" sz="1200" dirty="0">
                <a:solidFill>
                  <a:srgbClr val="444444"/>
                </a:solidFill>
                <a:latin typeface="Arial"/>
                <a:cs typeface="Arial"/>
              </a:rPr>
              <a:t>Cultivation- To keep the program running and growing we must secure support and resources.</a:t>
            </a:r>
            <a:endParaRPr lang="en-US" sz="1200" dirty="0">
              <a:solidFill>
                <a:srgbClr val="444444"/>
              </a:solidFill>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4C61B0EA-104A-4A5D-AB37-5DD83F066F21}" type="slidenum">
              <a:rPr lang="en-US" smtClean="0"/>
              <a:t>18</a:t>
            </a:fld>
            <a:endParaRPr lang="en-US"/>
          </a:p>
        </p:txBody>
      </p:sp>
    </p:spTree>
    <p:extLst>
      <p:ext uri="{BB962C8B-B14F-4D97-AF65-F5344CB8AC3E}">
        <p14:creationId xmlns:p14="http://schemas.microsoft.com/office/powerpoint/2010/main" val="4069785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As volunteers, we take an </a:t>
            </a:r>
            <a:r>
              <a:rPr lang="en-US" b="1"/>
              <a:t>ACTIVE</a:t>
            </a:r>
            <a:r>
              <a:rPr lang="en-US"/>
              <a:t> approach to collecting </a:t>
            </a:r>
            <a:r>
              <a:rPr lang="en-US" b="1"/>
              <a:t>DATA</a:t>
            </a:r>
            <a:r>
              <a:rPr lang="en-US"/>
              <a:t> while enjoying the </a:t>
            </a:r>
            <a:r>
              <a:rPr lang="en-US" b="1"/>
              <a:t>OUTDOORS</a:t>
            </a:r>
            <a:r>
              <a:rPr lang="en-US"/>
              <a:t> to help </a:t>
            </a:r>
            <a:r>
              <a:rPr lang="en-US" b="1"/>
              <a:t>PROTECT</a:t>
            </a:r>
            <a:r>
              <a:rPr lang="en-US"/>
              <a:t> our waters </a:t>
            </a:r>
            <a:r>
              <a:rPr lang="en-US" b="1"/>
              <a:t>TOGETHER</a:t>
            </a:r>
            <a:r>
              <a:rPr lang="en-US"/>
              <a:t>. </a:t>
            </a:r>
          </a:p>
          <a:p>
            <a:endParaRPr lang="en-US"/>
          </a:p>
          <a:p>
            <a:r>
              <a:rPr lang="en-US"/>
              <a:t>Overall, educational participation and spreading awareness about this program leads to a</a:t>
            </a:r>
            <a:r>
              <a:rPr lang="en-US" b="1"/>
              <a:t> positive impact </a:t>
            </a:r>
            <a:r>
              <a:rPr lang="en-US"/>
              <a:t>in communities across South Carolina. </a:t>
            </a:r>
            <a:endParaRPr lang="en-US" sz="11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100">
                <a:cs typeface="Arial" panose="020B0604020202020204" pitchFamily="34" charset="0"/>
              </a:rPr>
            </a:br>
            <a:endParaRPr lang="en-US"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19</a:t>
            </a:fld>
            <a:endParaRPr lang="en-US"/>
          </a:p>
        </p:txBody>
      </p:sp>
    </p:spTree>
    <p:extLst>
      <p:ext uri="{BB962C8B-B14F-4D97-AF65-F5344CB8AC3E}">
        <p14:creationId xmlns:p14="http://schemas.microsoft.com/office/powerpoint/2010/main" val="2119794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solidFill>
                  <a:srgbClr val="FF0000"/>
                </a:solidFill>
              </a:rPr>
              <a:t>**** Notes with brackets [</a:t>
            </a:r>
            <a:r>
              <a:rPr lang="en-US" err="1">
                <a:solidFill>
                  <a:srgbClr val="FF0000"/>
                </a:solidFill>
              </a:rPr>
              <a:t>xyz</a:t>
            </a:r>
            <a:r>
              <a:rPr lang="en-US">
                <a:solidFill>
                  <a:srgbClr val="FF0000"/>
                </a:solidFill>
              </a:rPr>
              <a:t>] are reminders for trainers only and should NOT be read out loud****</a:t>
            </a:r>
          </a:p>
          <a:p>
            <a:endParaRPr lang="en-US">
              <a:cs typeface="Calibri"/>
            </a:endParaRPr>
          </a:p>
          <a:p>
            <a:r>
              <a:rPr lang="en-US">
                <a:solidFill>
                  <a:srgbClr val="FF0000"/>
                </a:solidFill>
              </a:rPr>
              <a:t>[Welcome volunteers. Introduce yourself.] </a:t>
            </a:r>
            <a:endParaRPr lang="en-US">
              <a:solidFill>
                <a:srgbClr val="FF0000"/>
              </a:solidFill>
              <a:cs typeface="Calibri"/>
            </a:endParaRPr>
          </a:p>
          <a:p>
            <a:pPr marL="0" indent="0">
              <a:buFont typeface="Arial" panose="020B0604020202020204" pitchFamily="34" charset="0"/>
              <a:buNone/>
            </a:pPr>
            <a:endParaRPr lang="en-US"/>
          </a:p>
          <a:p>
            <a:r>
              <a:rPr lang="en-US"/>
              <a:t>Hello and welcome to South Carolina Adopt-a-Stream’s Tidal Saltwater Monitoring workshop. Today marks the start of your certification to become an active volunteer water quality monitor. We will cover some basic water quality information, go over monitoring protocols, and show you resources to help you learn about the waterway you may adopt. </a:t>
            </a:r>
          </a:p>
          <a:p>
            <a:endParaRPr lang="en-US">
              <a:solidFill>
                <a:srgbClr val="FF0000"/>
              </a:solidFill>
              <a:cs typeface="Calibri" panose="020F0502020204030204"/>
            </a:endParaRPr>
          </a:p>
          <a:p>
            <a:pPr marL="0" indent="0">
              <a:buFont typeface="Arial" panose="020B0604020202020204" pitchFamily="34" charset="0"/>
              <a:buNone/>
            </a:pPr>
            <a:r>
              <a:rPr lang="en-US">
                <a:solidFill>
                  <a:srgbClr val="FF0000"/>
                </a:solidFill>
              </a:rPr>
              <a:t>[Go over any logistics info: Where are bathrooms? When is the first break? Did everyone get signed in and have a way to take notes?]  </a:t>
            </a:r>
            <a:endParaRPr lang="en-US">
              <a:solidFill>
                <a:srgbClr val="FF0000"/>
              </a:solidFill>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2</a:t>
            </a:fld>
            <a:endParaRPr lang="en-US"/>
          </a:p>
        </p:txBody>
      </p:sp>
    </p:spTree>
    <p:extLst>
      <p:ext uri="{BB962C8B-B14F-4D97-AF65-F5344CB8AC3E}">
        <p14:creationId xmlns:p14="http://schemas.microsoft.com/office/powerpoint/2010/main" val="395595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Volunteer data can have a lot of uses. Data collected for this program is to be used for </a:t>
            </a:r>
            <a:r>
              <a:rPr lang="en-US" b="1"/>
              <a:t>EDUCATION</a:t>
            </a:r>
            <a:r>
              <a:rPr lang="en-US"/>
              <a:t>, to establish </a:t>
            </a:r>
            <a:r>
              <a:rPr lang="en-US" b="1"/>
              <a:t>BASELINE</a:t>
            </a:r>
            <a:r>
              <a:rPr lang="en-US"/>
              <a:t> conditions, and </a:t>
            </a:r>
            <a:r>
              <a:rPr lang="en-US" b="1"/>
              <a:t>SCREENING</a:t>
            </a:r>
            <a:r>
              <a:rPr lang="en-US"/>
              <a:t> for issues. The data collected is not regulatory in nature and isn’t to be used for targeting neighbors or businesses.</a:t>
            </a:r>
          </a:p>
          <a:p>
            <a:endParaRPr lang="en-US"/>
          </a:p>
          <a:p>
            <a:r>
              <a:rPr lang="en-US"/>
              <a:t>Other data uses include research, advocacy, and watershed planning, among many others. Follow-up from collected data happens at the program coordinator level, and program coordinators can help connect volunteers with water quality professionals or local partner groups. You as the volunteer can also seek follow up from other groups!</a:t>
            </a:r>
          </a:p>
          <a:p>
            <a:endParaRPr lang="en-US">
              <a:solidFill>
                <a:srgbClr val="FF0000"/>
              </a:solidFill>
              <a:cs typeface="Calibri"/>
            </a:endParaRPr>
          </a:p>
          <a:p>
            <a:r>
              <a:rPr lang="en-US">
                <a:solidFill>
                  <a:srgbClr val="FF0000"/>
                </a:solidFill>
                <a:cs typeface="Calibri"/>
              </a:rPr>
              <a:t>[If you use AAS data in your job, give examples of how you use it.] </a:t>
            </a:r>
          </a:p>
        </p:txBody>
      </p:sp>
      <p:sp>
        <p:nvSpPr>
          <p:cNvPr id="4" name="Slide Number Placeholder 3"/>
          <p:cNvSpPr>
            <a:spLocks noGrp="1"/>
          </p:cNvSpPr>
          <p:nvPr>
            <p:ph type="sldNum" sz="quarter" idx="10"/>
          </p:nvPr>
        </p:nvSpPr>
        <p:spPr/>
        <p:txBody>
          <a:bodyPr/>
          <a:lstStyle/>
          <a:p>
            <a:fld id="{6AA0B91A-04E6-438C-8ECE-AA6E2C8EC7F9}" type="slidenum">
              <a:rPr lang="en-US" smtClean="0"/>
              <a:t>20</a:t>
            </a:fld>
            <a:endParaRPr lang="en-US"/>
          </a:p>
        </p:txBody>
      </p:sp>
    </p:spTree>
    <p:extLst>
      <p:ext uri="{BB962C8B-B14F-4D97-AF65-F5344CB8AC3E}">
        <p14:creationId xmlns:p14="http://schemas.microsoft.com/office/powerpoint/2010/main" val="4185028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49"/>
            <a:ext cx="5608320" cy="5153025"/>
          </a:xfrm>
        </p:spPr>
        <p:txBody>
          <a:bodyPr/>
          <a:lstStyle/>
          <a:p>
            <a:r>
              <a:rPr lang="en-US"/>
              <a:t>Although the data generated by our volunteers is not regulatory in nature, it is still extremely valuable and considered HIGH quality data thanks to our EPA-approved “Quality Assurance Project Plan,” or QAPP. This means we have a set way of collecting data and that we follow certain water sampling protocols to ensure we are collecting data in a way that is valuable for many different uses. </a:t>
            </a:r>
          </a:p>
          <a:p>
            <a:pPr marL="171450" indent="-171450">
              <a:buFont typeface="Arial" panose="020B0604020202020204" pitchFamily="34" charset="0"/>
              <a:buChar char="•"/>
            </a:pPr>
            <a:endParaRPr lang="en-US">
              <a:cs typeface="Calibri"/>
            </a:endParaRPr>
          </a:p>
          <a:p>
            <a:r>
              <a:rPr lang="en-US">
                <a:cs typeface="Calibri"/>
              </a:rPr>
              <a:t>At the end of this workshop, volunteers must pass a certification test that is valid for one year. Only certified volunteers have access to enter data into our public database. As long as volunteers follow o</a:t>
            </a:r>
            <a:r>
              <a:rPr lang="en-US"/>
              <a:t>ur protocol exactly, the data is high quality and is available for anyone to use. Volunteers must be recertified annually using the virtual recertification or attending another in person workshop.</a:t>
            </a:r>
            <a:endParaRPr lang="en-US">
              <a:cs typeface="Calibri"/>
            </a:endParaRPr>
          </a:p>
          <a:p>
            <a:endParaRPr lang="en-US">
              <a:cs typeface="Calibri"/>
            </a:endParaRPr>
          </a:p>
          <a:p>
            <a:r>
              <a:rPr lang="en-US">
                <a:solidFill>
                  <a:srgbClr val="FF0000"/>
                </a:solidFill>
                <a:cs typeface="Calibri"/>
              </a:rPr>
              <a:t>[</a:t>
            </a:r>
            <a:r>
              <a:rPr lang="en-US">
                <a:solidFill>
                  <a:srgbClr val="FF0000"/>
                </a:solidFill>
              </a:rPr>
              <a:t>Volunteers must pass a written evaluation and field demonstration with a score of at least 80% to become certified. This is a test to make sure you were taught everything, NOT a test on prior knowledge or experience. </a:t>
            </a:r>
            <a:r>
              <a:rPr lang="en-US" sz="1400">
                <a:solidFill>
                  <a:srgbClr val="FF0000"/>
                </a:solidFill>
              </a:rPr>
              <a:t>]</a:t>
            </a:r>
            <a:endParaRPr lang="en-US">
              <a:solidFill>
                <a:srgbClr val="FF0000"/>
              </a:solidFill>
              <a:cs typeface="Calibri"/>
            </a:endParaRPr>
          </a:p>
          <a:p>
            <a:pPr marL="457200" indent="-457200">
              <a:spcBef>
                <a:spcPct val="20000"/>
              </a:spcBef>
              <a:spcAft>
                <a:spcPct val="0"/>
              </a:spcAft>
              <a:buFont typeface="Wingdings,Sans-Serif" panose="020B0604020202020204" pitchFamily="34" charset="0"/>
              <a:buChar char="§"/>
            </a:pPr>
            <a:endParaRPr lang="en-US">
              <a:cs typeface="Calibri"/>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21</a:t>
            </a:fld>
            <a:endParaRPr lang="en-US"/>
          </a:p>
        </p:txBody>
      </p:sp>
    </p:spTree>
    <p:extLst>
      <p:ext uri="{BB962C8B-B14F-4D97-AF65-F5344CB8AC3E}">
        <p14:creationId xmlns:p14="http://schemas.microsoft.com/office/powerpoint/2010/main" val="921985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969222"/>
            <a:ext cx="5608320" cy="4561823"/>
          </a:xfrm>
        </p:spPr>
        <p:txBody>
          <a:bodyPr/>
          <a:lstStyle/>
          <a:p>
            <a:r>
              <a:rPr lang="en-US">
                <a:cs typeface="Calibri"/>
              </a:rPr>
              <a:t>By joining SC AAS, you are agreeing to represent the program with integrity by following monitoring protocol exactly, accurately documenting observations, reporting data to the Database ASAP, and discussing the program respectfully with others.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defTabSz="931774">
              <a:defRPr/>
            </a:pPr>
            <a:endParaRPr lang="en-US"/>
          </a:p>
        </p:txBody>
      </p:sp>
      <p:sp>
        <p:nvSpPr>
          <p:cNvPr id="4" name="Slide Number Placeholder 3"/>
          <p:cNvSpPr>
            <a:spLocks noGrp="1"/>
          </p:cNvSpPr>
          <p:nvPr>
            <p:ph type="sldNum" sz="quarter" idx="10"/>
          </p:nvPr>
        </p:nvSpPr>
        <p:spPr/>
        <p:txBody>
          <a:bodyPr/>
          <a:lstStyle/>
          <a:p>
            <a:fld id="{2E33B2D3-720D-430D-A15F-8BAE9A055E1A}" type="slidenum">
              <a:rPr lang="en-US" smtClean="0"/>
              <a:t>22</a:t>
            </a:fld>
            <a:endParaRPr lang="en-US"/>
          </a:p>
        </p:txBody>
      </p:sp>
    </p:spTree>
    <p:extLst>
      <p:ext uri="{BB962C8B-B14F-4D97-AF65-F5344CB8AC3E}">
        <p14:creationId xmlns:p14="http://schemas.microsoft.com/office/powerpoint/2010/main" val="2769656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chemeClr val="accent6"/>
                </a:solidFill>
              </a:rPr>
              <a:t>Page 18.</a:t>
            </a:r>
          </a:p>
        </p:txBody>
      </p:sp>
      <p:sp>
        <p:nvSpPr>
          <p:cNvPr id="4" name="Slide Number Placeholder 3"/>
          <p:cNvSpPr>
            <a:spLocks noGrp="1"/>
          </p:cNvSpPr>
          <p:nvPr>
            <p:ph type="sldNum" sz="quarter" idx="10"/>
          </p:nvPr>
        </p:nvSpPr>
        <p:spPr/>
        <p:txBody>
          <a:bodyPr/>
          <a:lstStyle/>
          <a:p>
            <a:fld id="{6AA0B91A-04E6-438C-8ECE-AA6E2C8EC7F9}" type="slidenum">
              <a:rPr lang="en-US" smtClean="0"/>
              <a:t>23</a:t>
            </a:fld>
            <a:endParaRPr lang="en-US"/>
          </a:p>
        </p:txBody>
      </p:sp>
    </p:spTree>
    <p:extLst>
      <p:ext uri="{BB962C8B-B14F-4D97-AF65-F5344CB8AC3E}">
        <p14:creationId xmlns:p14="http://schemas.microsoft.com/office/powerpoint/2010/main" val="3358252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06400"/>
            <a:ext cx="4181475" cy="3136900"/>
          </a:xfrm>
        </p:spPr>
      </p:sp>
      <p:sp>
        <p:nvSpPr>
          <p:cNvPr id="3" name="Notes Placeholder 2"/>
          <p:cNvSpPr>
            <a:spLocks noGrp="1"/>
          </p:cNvSpPr>
          <p:nvPr>
            <p:ph type="body" idx="1"/>
          </p:nvPr>
        </p:nvSpPr>
        <p:spPr/>
        <p:txBody>
          <a:bodyPr/>
          <a:lstStyle/>
          <a:p>
            <a:r>
              <a:rPr lang="en-US"/>
              <a:t>SC AAS volunteers are asked to sample monthly at the same location, at </a:t>
            </a:r>
            <a:r>
              <a:rPr lang="en-US" dirty="0"/>
              <a:t>roughly</a:t>
            </a:r>
            <a:r>
              <a:rPr lang="en-US"/>
              <a:t> the same time of day during daylight hours. Keep in mind that measurements of certain parameters can vary at different times of the day, different tide stages, and in different parts of the tidal creek. </a:t>
            </a:r>
            <a:br>
              <a:rPr lang="en-US" dirty="0">
                <a:cs typeface="+mn-lt"/>
              </a:rPr>
            </a:br>
            <a:endParaRPr lang="en-US">
              <a:solidFill>
                <a:srgbClr val="FF0000"/>
              </a:solidFill>
            </a:endParaRPr>
          </a:p>
          <a:p>
            <a:r>
              <a:rPr lang="en-US">
                <a:solidFill>
                  <a:srgbClr val="FF0000"/>
                </a:solidFill>
              </a:rPr>
              <a:t>[For example, you do not have to sample at exactly 10:53 AM but if you normally sample around 11:00 AM, don't go out at 5:00 PM.]</a:t>
            </a:r>
            <a:endParaRPr lang="en-US" dirty="0">
              <a:solidFill>
                <a:srgbClr val="FF0000"/>
              </a:solidFill>
              <a:ea typeface="Calibri"/>
              <a:cs typeface="Calibri"/>
            </a:endParaRPr>
          </a:p>
          <a:p>
            <a:endParaRPr lang="en-US" sz="1400">
              <a:cs typeface="Calibri" panose="020F0502020204030204"/>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24</a:t>
            </a:fld>
            <a:endParaRPr lang="en-US"/>
          </a:p>
        </p:txBody>
      </p:sp>
    </p:spTree>
    <p:extLst>
      <p:ext uri="{BB962C8B-B14F-4D97-AF65-F5344CB8AC3E}">
        <p14:creationId xmlns:p14="http://schemas.microsoft.com/office/powerpoint/2010/main" val="3920726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550B6-8511-D7EB-B124-4ECEEE76B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D626B-F0BA-0C14-5F14-B543A27E538A}"/>
              </a:ext>
            </a:extLst>
          </p:cNvPr>
          <p:cNvSpPr>
            <a:spLocks noGrp="1" noRot="1" noChangeAspect="1"/>
          </p:cNvSpPr>
          <p:nvPr>
            <p:ph type="sldImg"/>
          </p:nvPr>
        </p:nvSpPr>
        <p:spPr>
          <a:xfrm>
            <a:off x="701675" y="466725"/>
            <a:ext cx="4270375" cy="3203575"/>
          </a:xfrm>
        </p:spPr>
      </p:sp>
      <p:sp>
        <p:nvSpPr>
          <p:cNvPr id="3" name="Notes Placeholder 2">
            <a:extLst>
              <a:ext uri="{FF2B5EF4-FFF2-40B4-BE49-F238E27FC236}">
                <a16:creationId xmlns:a16="http://schemas.microsoft.com/office/drawing/2014/main" id="{C185F49C-13F9-BF60-7B31-40CE8DFA8FC0}"/>
              </a:ext>
            </a:extLst>
          </p:cNvPr>
          <p:cNvSpPr>
            <a:spLocks noGrp="1"/>
          </p:cNvSpPr>
          <p:nvPr>
            <p:ph type="body" idx="1"/>
          </p:nvPr>
        </p:nvSpPr>
        <p:spPr/>
        <p:txBody>
          <a:bodyPr/>
          <a:lstStyle/>
          <a:p>
            <a:r>
              <a:rPr lang="en-US"/>
              <a:t>Volunteers can choose to adopt a site of their choice, can ask a trainer for advice on where to monitor, or can adopt a historical site that a previous volunteer is no longer monitoring. </a:t>
            </a:r>
          </a:p>
          <a:p>
            <a:endParaRPr lang="en-US">
              <a:cs typeface="Calibri" panose="020F0502020204030204"/>
            </a:endParaRPr>
          </a:p>
          <a:p>
            <a:r>
              <a:rPr lang="en-US">
                <a:cs typeface="Calibri" panose="020F0502020204030204"/>
              </a:rPr>
              <a:t>Adopted sites must meet the following criteria:</a:t>
            </a:r>
          </a:p>
          <a:p>
            <a:pPr marL="285750" indent="-285750">
              <a:spcAft>
                <a:spcPct val="0"/>
              </a:spcAft>
              <a:buClr>
                <a:schemeClr val="accent4"/>
              </a:buClr>
              <a:buSzPct val="150000"/>
              <a:buFont typeface="Arial" panose="020B0604020202020204" pitchFamily="34" charset="0"/>
              <a:buChar char="•"/>
              <a:defRPr/>
            </a:pPr>
            <a:r>
              <a:rPr lang="en-US" altLang="en-US" sz="1600">
                <a:solidFill>
                  <a:schemeClr val="tx2"/>
                </a:solidFill>
                <a:latin typeface="Lato "/>
                <a:ea typeface="Lato Black"/>
                <a:cs typeface="Times New Roman"/>
              </a:rPr>
              <a:t>Safe access from a </a:t>
            </a:r>
            <a:r>
              <a:rPr lang="en-US" altLang="en-US" sz="1600" b="1">
                <a:latin typeface="Lato "/>
                <a:ea typeface="Lato Black"/>
                <a:cs typeface="Times New Roman"/>
              </a:rPr>
              <a:t>dock, pier, landing, bank, or boat</a:t>
            </a:r>
          </a:p>
          <a:p>
            <a:pPr marL="285750" indent="-285750">
              <a:spcAft>
                <a:spcPct val="0"/>
              </a:spcAft>
              <a:buClr>
                <a:schemeClr val="accent4"/>
              </a:buClr>
              <a:buSzPct val="150000"/>
              <a:buFont typeface="Arial" panose="020B0604020202020204" pitchFamily="34" charset="0"/>
              <a:buChar char="•"/>
              <a:defRPr/>
            </a:pPr>
            <a:r>
              <a:rPr lang="en-US" altLang="en-US" sz="1600">
                <a:solidFill>
                  <a:schemeClr val="tx2"/>
                </a:solidFill>
                <a:latin typeface="Lato "/>
                <a:ea typeface="Lato Black"/>
                <a:cs typeface="Times New Roman"/>
              </a:rPr>
              <a:t>Clear location to set supplies down</a:t>
            </a:r>
          </a:p>
          <a:p>
            <a:pPr marL="285750" indent="-285750">
              <a:spcAft>
                <a:spcPct val="0"/>
              </a:spcAft>
              <a:buClr>
                <a:schemeClr val="accent4"/>
              </a:buClr>
              <a:buSzPct val="150000"/>
              <a:buFont typeface="Arial" panose="020B0604020202020204" pitchFamily="34" charset="0"/>
              <a:buChar char="•"/>
              <a:defRPr/>
            </a:pPr>
            <a:r>
              <a:rPr lang="en-US" altLang="en-US" sz="1600">
                <a:solidFill>
                  <a:schemeClr val="tx2"/>
                </a:solidFill>
                <a:latin typeface="Lato "/>
                <a:ea typeface="Lato Black"/>
                <a:cs typeface="Times New Roman"/>
              </a:rPr>
              <a:t>Salinity of &gt; 0.5 ppt</a:t>
            </a:r>
          </a:p>
          <a:p>
            <a:pPr marL="285750" indent="-285750">
              <a:spcAft>
                <a:spcPct val="0"/>
              </a:spcAft>
              <a:buClr>
                <a:schemeClr val="accent4"/>
              </a:buClr>
              <a:buSzPct val="150000"/>
              <a:buFont typeface="Arial" panose="020B0604020202020204" pitchFamily="34" charset="0"/>
              <a:buChar char="•"/>
              <a:defRPr/>
            </a:pPr>
            <a:r>
              <a:rPr lang="en-US" altLang="en-US" sz="1600">
                <a:solidFill>
                  <a:schemeClr val="tx2"/>
                </a:solidFill>
                <a:latin typeface="Lato "/>
                <a:ea typeface="Lato Black"/>
                <a:cs typeface="Times New Roman"/>
              </a:rPr>
              <a:t>Written permission to access site (if on private property)</a:t>
            </a:r>
            <a:endParaRPr lang="en-US" altLang="en-US" sz="1600" b="1">
              <a:solidFill>
                <a:schemeClr val="accent5"/>
              </a:solidFill>
              <a:latin typeface="Arial" panose="020B0604020202020204" pitchFamily="34" charset="0"/>
            </a:endParaRPr>
          </a:p>
          <a:p>
            <a:endParaRPr lang="en-US">
              <a:cs typeface="Calibri" panose="020F0502020204030204"/>
            </a:endParaRPr>
          </a:p>
          <a:p>
            <a:r>
              <a:rPr lang="en-US">
                <a:cs typeface="Calibri" panose="020F0502020204030204"/>
              </a:rPr>
              <a:t>If you are unsure about whether your site is tidal saltwater or freshwater, you can use the SC Watershed Atlas to check its classification or check the salinity with your refractometer. </a:t>
            </a:r>
          </a:p>
        </p:txBody>
      </p:sp>
      <p:sp>
        <p:nvSpPr>
          <p:cNvPr id="5" name="Slide Number Placeholder 4">
            <a:extLst>
              <a:ext uri="{FF2B5EF4-FFF2-40B4-BE49-F238E27FC236}">
                <a16:creationId xmlns:a16="http://schemas.microsoft.com/office/drawing/2014/main" id="{6E3439A8-8945-FE7B-7AC5-9FB515B311D4}"/>
              </a:ext>
            </a:extLst>
          </p:cNvPr>
          <p:cNvSpPr>
            <a:spLocks noGrp="1"/>
          </p:cNvSpPr>
          <p:nvPr>
            <p:ph type="sldNum" sz="quarter" idx="5"/>
          </p:nvPr>
        </p:nvSpPr>
        <p:spPr/>
        <p:txBody>
          <a:bodyPr/>
          <a:lstStyle/>
          <a:p>
            <a:fld id="{6AA0B91A-04E6-438C-8ECE-AA6E2C8EC7F9}" type="slidenum">
              <a:rPr lang="en-US" smtClean="0"/>
              <a:t>25</a:t>
            </a:fld>
            <a:endParaRPr lang="en-US"/>
          </a:p>
        </p:txBody>
      </p:sp>
    </p:spTree>
    <p:extLst>
      <p:ext uri="{BB962C8B-B14F-4D97-AF65-F5344CB8AC3E}">
        <p14:creationId xmlns:p14="http://schemas.microsoft.com/office/powerpoint/2010/main" val="1890630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50"/>
            <a:ext cx="5608320" cy="4743450"/>
          </a:xfrm>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kern="1200">
                <a:solidFill>
                  <a:schemeClr val="tx1"/>
                </a:solidFill>
                <a:effectLst/>
                <a:latin typeface="+mn-lt"/>
                <a:ea typeface="+mn-ea"/>
                <a:cs typeface="+mn-cs"/>
              </a:rPr>
              <a:t>The safety of volunteers is of the highest priority. We care more about you than your data!</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kern="1200">
                <a:solidFill>
                  <a:schemeClr val="tx1"/>
                </a:solidFill>
                <a:effectLst/>
                <a:latin typeface="+mn-lt"/>
                <a:ea typeface="+mn-ea"/>
                <a:cs typeface="+mn-cs"/>
              </a:rPr>
              <a:t>Do not sample during a storm or when conditions are dangerous. Wait until it has stopped and strong water flow has subsided.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kern="1200">
                <a:solidFill>
                  <a:schemeClr val="tx1"/>
                </a:solidFill>
                <a:effectLst/>
                <a:latin typeface="+mn-lt"/>
                <a:ea typeface="+mn-ea"/>
                <a:cs typeface="+mn-cs"/>
              </a:rPr>
              <a:t>Wear proper attire including gloves and closed toed shoes.</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kern="1200">
                <a:solidFill>
                  <a:schemeClr val="tx1"/>
                </a:solidFill>
                <a:effectLst/>
                <a:latin typeface="+mn-lt"/>
                <a:ea typeface="+mn-ea"/>
                <a:cs typeface="+mn-cs"/>
              </a:rPr>
              <a:t>Use the “buddy system.” Sample with someone, even if they are not a certified volunteer, or tell someone that you are going into the field and how long sampling will take.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kern="1200">
                <a:solidFill>
                  <a:schemeClr val="tx1"/>
                </a:solidFill>
                <a:effectLst/>
                <a:latin typeface="+mn-lt"/>
                <a:ea typeface="+mn-ea"/>
                <a:cs typeface="+mn-cs"/>
              </a:rPr>
              <a:t>Use caution when near a waterway and DO NOT enter the marsh! It can harm you as well as the ecosystem.</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kern="1200">
                <a:solidFill>
                  <a:schemeClr val="tx1"/>
                </a:solidFill>
                <a:effectLst/>
                <a:latin typeface="+mn-lt"/>
                <a:ea typeface="+mn-ea"/>
                <a:cs typeface="+mn-cs"/>
              </a:rPr>
              <a:t>Be aware of your surroundings including traffic, wildlife, slippery surfaces, and other people.</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kern="1200">
                <a:solidFill>
                  <a:schemeClr val="tx1"/>
                </a:solidFill>
                <a:effectLst/>
                <a:latin typeface="+mn-lt"/>
                <a:ea typeface="+mn-ea"/>
                <a:cs typeface="+mn-cs"/>
              </a:rPr>
              <a:t>Wash your hands after sampling as your site may be contaminated with bacteria or other pollutants.</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kern="1200">
                <a:solidFill>
                  <a:schemeClr val="tx1"/>
                </a:solidFill>
                <a:effectLst/>
                <a:latin typeface="+mn-lt"/>
                <a:ea typeface="+mn-ea"/>
                <a:cs typeface="+mn-cs"/>
              </a:rPr>
              <a:t>Rinse your equipment with fresh water and dry before storing. This helps prevent invasive species transfer and keeps your equipment in top condition. </a:t>
            </a:r>
            <a:endParaRPr lang="en-US"/>
          </a:p>
        </p:txBody>
      </p:sp>
      <p:sp>
        <p:nvSpPr>
          <p:cNvPr id="4" name="Slide Number Placeholder 3"/>
          <p:cNvSpPr>
            <a:spLocks noGrp="1"/>
          </p:cNvSpPr>
          <p:nvPr>
            <p:ph type="sldNum" sz="quarter" idx="10"/>
          </p:nvPr>
        </p:nvSpPr>
        <p:spPr/>
        <p:txBody>
          <a:bodyPr/>
          <a:lstStyle/>
          <a:p>
            <a:fld id="{2E33B2D3-720D-430D-A15F-8BAE9A055E1A}" type="slidenum">
              <a:rPr lang="en-US" smtClean="0"/>
              <a:t>26</a:t>
            </a:fld>
            <a:endParaRPr lang="en-US"/>
          </a:p>
        </p:txBody>
      </p:sp>
    </p:spTree>
    <p:extLst>
      <p:ext uri="{BB962C8B-B14F-4D97-AF65-F5344CB8AC3E}">
        <p14:creationId xmlns:p14="http://schemas.microsoft.com/office/powerpoint/2010/main" val="1954413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dirty="0"/>
              <a:t>If you find evidence of an </a:t>
            </a:r>
            <a:r>
              <a:rPr lang="en-US" i="0" dirty="0">
                <a:solidFill>
                  <a:srgbClr val="000000"/>
                </a:solidFill>
                <a:latin typeface="+mn-lt"/>
              </a:rPr>
              <a:t>ongoing significant or harmful pollution event at your site such as a chemical release, oil spill, or fish kill, do not sample and </a:t>
            </a:r>
            <a:r>
              <a:rPr lang="en-US" dirty="0"/>
              <a:t>call the SCDES hotline at 1-888-481-0125. Make sure to take photos to document your findings. </a:t>
            </a:r>
          </a:p>
          <a:p>
            <a:endParaRPr lang="en-US" dirty="0"/>
          </a:p>
          <a:p>
            <a:r>
              <a:rPr lang="en-US" dirty="0"/>
              <a:t>Save this number in your phone and highlight it on Page 5 of your handbook. This page is also a great place to write down your trainers’ names and contact information.</a:t>
            </a:r>
          </a:p>
          <a:p>
            <a:endParaRPr lang="en-US" dirty="0">
              <a:cs typeface="Calibri"/>
            </a:endParaRPr>
          </a:p>
          <a:p>
            <a:r>
              <a:rPr lang="en-US" dirty="0">
                <a:solidFill>
                  <a:srgbClr val="FF0000"/>
                </a:solidFill>
                <a:cs typeface="Calibri"/>
              </a:rPr>
              <a:t>[Give time for volunteers to record this number.]</a:t>
            </a:r>
            <a:endParaRPr lang="en-US" sz="1200" kern="1200" dirty="0">
              <a:solidFill>
                <a:srgbClr val="FF0000"/>
              </a:solidFill>
              <a:effectLst/>
              <a:latin typeface="+mn-lt"/>
              <a:cs typeface="Calibri"/>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cs typeface="Calibri"/>
            </a:endParaRPr>
          </a:p>
          <a:p>
            <a:endParaRPr lang="en-US" dirty="0">
              <a:cs typeface="Calibri"/>
            </a:endParaRPr>
          </a:p>
        </p:txBody>
      </p:sp>
      <p:sp>
        <p:nvSpPr>
          <p:cNvPr id="4" name="Footer Placeholder 3"/>
          <p:cNvSpPr>
            <a:spLocks noGrp="1"/>
          </p:cNvSpPr>
          <p:nvPr>
            <p:ph type="ftr" sz="quarter" idx="4"/>
          </p:nvPr>
        </p:nvSpPr>
        <p:spPr/>
        <p:txBody>
          <a:bodyPr/>
          <a:lstStyle/>
          <a:p>
            <a:r>
              <a:rPr lang="en-US"/>
              <a:t>Freshwater Hybrid 2022</a:t>
            </a:r>
          </a:p>
        </p:txBody>
      </p:sp>
      <p:sp>
        <p:nvSpPr>
          <p:cNvPr id="5" name="Slide Number Placeholder 4"/>
          <p:cNvSpPr>
            <a:spLocks noGrp="1"/>
          </p:cNvSpPr>
          <p:nvPr>
            <p:ph type="sldNum" sz="quarter" idx="5"/>
          </p:nvPr>
        </p:nvSpPr>
        <p:spPr/>
        <p:txBody>
          <a:bodyPr/>
          <a:lstStyle/>
          <a:p>
            <a:fld id="{6AA0B91A-04E6-438C-8ECE-AA6E2C8EC7F9}" type="slidenum">
              <a:rPr lang="en-US" smtClean="0"/>
              <a:t>27</a:t>
            </a:fld>
            <a:endParaRPr lang="en-US"/>
          </a:p>
        </p:txBody>
      </p:sp>
    </p:spTree>
    <p:extLst>
      <p:ext uri="{BB962C8B-B14F-4D97-AF65-F5344CB8AC3E}">
        <p14:creationId xmlns:p14="http://schemas.microsoft.com/office/powerpoint/2010/main" val="3803590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chemeClr val="accent6"/>
                </a:solidFill>
              </a:rPr>
              <a:t>Page 20.</a:t>
            </a:r>
          </a:p>
        </p:txBody>
      </p:sp>
      <p:sp>
        <p:nvSpPr>
          <p:cNvPr id="4" name="Slide Number Placeholder 3"/>
          <p:cNvSpPr>
            <a:spLocks noGrp="1"/>
          </p:cNvSpPr>
          <p:nvPr>
            <p:ph type="sldNum" sz="quarter" idx="10"/>
          </p:nvPr>
        </p:nvSpPr>
        <p:spPr/>
        <p:txBody>
          <a:bodyPr/>
          <a:lstStyle/>
          <a:p>
            <a:fld id="{6AA0B91A-04E6-438C-8ECE-AA6E2C8EC7F9}" type="slidenum">
              <a:rPr lang="en-US" smtClean="0"/>
              <a:t>28</a:t>
            </a:fld>
            <a:endParaRPr lang="en-US"/>
          </a:p>
        </p:txBody>
      </p:sp>
    </p:spTree>
    <p:extLst>
      <p:ext uri="{BB962C8B-B14F-4D97-AF65-F5344CB8AC3E}">
        <p14:creationId xmlns:p14="http://schemas.microsoft.com/office/powerpoint/2010/main" val="2663613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When monitoring, you’ll need to fill out the data form entirely or enter data directly in the SC AAS Database from your mobile device. Data forms can be found and printed from our website.</a:t>
            </a:r>
          </a:p>
          <a:p>
            <a:endParaRPr lang="en-US"/>
          </a:p>
          <a:p>
            <a:r>
              <a:rPr lang="en-US"/>
              <a:t>When you get to your site, the first thing you should do is make observations. </a:t>
            </a:r>
          </a:p>
          <a:p>
            <a:endParaRPr lang="en-US">
              <a:solidFill>
                <a:srgbClr val="FF0000"/>
              </a:solidFill>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29</a:t>
            </a:fld>
            <a:endParaRPr lang="en-US"/>
          </a:p>
        </p:txBody>
      </p:sp>
    </p:spTree>
    <p:extLst>
      <p:ext uri="{BB962C8B-B14F-4D97-AF65-F5344CB8AC3E}">
        <p14:creationId xmlns:p14="http://schemas.microsoft.com/office/powerpoint/2010/main" val="394182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rgbClr val="FF0000"/>
                </a:solidFill>
              </a:rPr>
              <a:t>[Ask volunteers: </a:t>
            </a:r>
          </a:p>
          <a:p>
            <a:pPr marL="171450" indent="-171450">
              <a:buFont typeface="Arial" panose="020B0604020202020204" pitchFamily="34" charset="0"/>
              <a:buChar char="•"/>
            </a:pPr>
            <a:r>
              <a:rPr lang="en-US">
                <a:solidFill>
                  <a:srgbClr val="FF0000"/>
                </a:solidFill>
              </a:rPr>
              <a:t>Who they are/what they do</a:t>
            </a:r>
          </a:p>
          <a:p>
            <a:pPr marL="171450" indent="-171450">
              <a:buFont typeface="Arial" panose="020B0604020202020204" pitchFamily="34" charset="0"/>
              <a:buChar char="•"/>
            </a:pPr>
            <a:r>
              <a:rPr lang="en-US">
                <a:solidFill>
                  <a:srgbClr val="FF0000"/>
                </a:solidFill>
              </a:rPr>
              <a:t>Why they have come to the training</a:t>
            </a:r>
          </a:p>
          <a:p>
            <a:pPr marL="171450" indent="-171450">
              <a:buFont typeface="Arial" panose="020B0604020202020204" pitchFamily="34" charset="0"/>
              <a:buChar char="•"/>
            </a:pPr>
            <a:r>
              <a:rPr lang="en-US">
                <a:solidFill>
                  <a:srgbClr val="FF0000"/>
                </a:solidFill>
              </a:rPr>
              <a:t>Where they will monitor (if known)]</a:t>
            </a:r>
          </a:p>
          <a:p>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3</a:t>
            </a:fld>
            <a:endParaRPr lang="en-US"/>
          </a:p>
        </p:txBody>
      </p:sp>
    </p:spTree>
    <p:extLst>
      <p:ext uri="{BB962C8B-B14F-4D97-AF65-F5344CB8AC3E}">
        <p14:creationId xmlns:p14="http://schemas.microsoft.com/office/powerpoint/2010/main" val="443056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defRPr/>
            </a:pPr>
            <a:r>
              <a:rPr lang="en-US" kern="1200">
                <a:solidFill>
                  <a:schemeClr val="tx1"/>
                </a:solidFill>
                <a:effectLst/>
                <a:latin typeface="+mn-lt"/>
                <a:ea typeface="+mn-ea"/>
                <a:cs typeface="+mn-cs"/>
              </a:rPr>
              <a:t>Record the weather conditions at the time of your sampling event.</a:t>
            </a:r>
            <a:r>
              <a:rPr lang="en-US"/>
              <a:t> Do NOT sample during or just after rain events. Rain runoff (and the pollution it carries) can cause spikes in your data that will lead to skewed baseline information. How long you wait to sample will depend on your watershed size. </a:t>
            </a:r>
            <a:r>
              <a:rPr lang="en-US" dirty="0"/>
              <a:t>A good rule is to wait</a:t>
            </a:r>
            <a:r>
              <a:rPr lang="en-US"/>
              <a:t> at least 24 hours or until high flow has subsided before sampling. You can simply move your sampling event by a few days to avoid rain events instead of skipping that month's data collection. </a:t>
            </a:r>
          </a:p>
          <a:p>
            <a:pPr>
              <a:defRPr/>
            </a:pPr>
            <a:endParaRPr lang="en-US"/>
          </a:p>
          <a:p>
            <a:pPr>
              <a:defRPr/>
            </a:pPr>
            <a:r>
              <a:rPr lang="en-US" kern="1200">
                <a:solidFill>
                  <a:schemeClr val="tx1"/>
                </a:solidFill>
                <a:effectLst/>
                <a:latin typeface="+mn-lt"/>
                <a:ea typeface="+mn-ea"/>
                <a:cs typeface="+mn-cs"/>
              </a:rPr>
              <a:t>Rain should be recorded as an amount in the last 24 hours and is a REQUIRED part of data entry. </a:t>
            </a:r>
            <a:r>
              <a:rPr lang="en-US"/>
              <a:t>You can find recent rainfall data on most weather websites; however, CoCoRaHS is the recommended resource because it gives local amounts instead of regional ones. It’s also another fun volunteer science program that you can collect data for. Explore more at </a:t>
            </a:r>
            <a:r>
              <a:rPr lang="en-US">
                <a:hlinkClick r:id="rId3"/>
              </a:rPr>
              <a:t>https://www.cocorahs.org/</a:t>
            </a:r>
            <a:r>
              <a:rPr lang="en-US"/>
              <a:t>  </a:t>
            </a:r>
            <a:endParaRPr lang="en-US">
              <a:cs typeface="Calibri" panose="020F0502020204030204"/>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30</a:t>
            </a:fld>
            <a:endParaRPr lang="en-US"/>
          </a:p>
        </p:txBody>
      </p:sp>
    </p:spTree>
    <p:extLst>
      <p:ext uri="{BB962C8B-B14F-4D97-AF65-F5344CB8AC3E}">
        <p14:creationId xmlns:p14="http://schemas.microsoft.com/office/powerpoint/2010/main" val="1063474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F6446-ECF7-1FA5-8314-7A62F95B5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DE158-5457-6FDA-90FC-40100B072800}"/>
              </a:ext>
            </a:extLst>
          </p:cNvPr>
          <p:cNvSpPr>
            <a:spLocks noGrp="1" noRot="1" noChangeAspect="1"/>
          </p:cNvSpPr>
          <p:nvPr>
            <p:ph type="sldImg"/>
          </p:nvPr>
        </p:nvSpPr>
        <p:spPr>
          <a:xfrm>
            <a:off x="701675" y="466725"/>
            <a:ext cx="4270375" cy="3203575"/>
          </a:xfrm>
        </p:spPr>
      </p:sp>
      <p:sp>
        <p:nvSpPr>
          <p:cNvPr id="3" name="Notes Placeholder 2">
            <a:extLst>
              <a:ext uri="{FF2B5EF4-FFF2-40B4-BE49-F238E27FC236}">
                <a16:creationId xmlns:a16="http://schemas.microsoft.com/office/drawing/2014/main" id="{4466D359-E398-4CB5-319D-95837A0B390F}"/>
              </a:ext>
            </a:extLst>
          </p:cNvPr>
          <p:cNvSpPr>
            <a:spLocks noGrp="1"/>
          </p:cNvSpPr>
          <p:nvPr>
            <p:ph type="body" idx="1"/>
          </p:nvPr>
        </p:nvSpPr>
        <p:spPr>
          <a:xfrm>
            <a:off x="701040" y="3676650"/>
            <a:ext cx="5608320" cy="4586817"/>
          </a:xfrm>
        </p:spPr>
        <p:txBody>
          <a:bodyPr/>
          <a:lstStyle/>
          <a:p>
            <a:r>
              <a:rPr lang="en-US" sz="1400">
                <a:cs typeface="Calibri"/>
              </a:rPr>
              <a:t>Conditions at the water surface can alter chemical and physical measurements. Note if any of the following are present:</a:t>
            </a:r>
          </a:p>
          <a:p>
            <a:endParaRPr lang="en-US" sz="1400">
              <a:cs typeface="Calibri"/>
            </a:endParaRPr>
          </a:p>
          <a:p>
            <a:pPr marL="171450" indent="-171450">
              <a:buFont typeface="Arial,Sans-Serif" panose="020B0604020202020204" pitchFamily="34" charset="0"/>
              <a:buChar char="•"/>
            </a:pPr>
            <a:r>
              <a:rPr lang="en-US" sz="1400" b="1"/>
              <a:t>Oily sheens </a:t>
            </a:r>
            <a:r>
              <a:rPr lang="en-US" sz="1400" b="0"/>
              <a:t>can be caused by petroleum or chemical pollution, or they may be natural by-products of decomposition. To tell the difference between petroleum spills and natural oil sheens, poke the sheen with a stick. If the sheen swirls back together immediately, it may be petroleum. If the sheen breaks apart and does not flow back together, it is likely from bacteria or decomposition of plants and animals.  </a:t>
            </a:r>
            <a:endParaRPr lang="en-US" sz="1400" b="0">
              <a:cs typeface="Calibri"/>
            </a:endParaRPr>
          </a:p>
          <a:p>
            <a:pPr marL="171450" indent="-171450">
              <a:buFont typeface="Arial,Sans-Serif" panose="020B0604020202020204" pitchFamily="34" charset="0"/>
              <a:buChar char="•"/>
            </a:pPr>
            <a:r>
              <a:rPr lang="en-US" sz="1400" b="1"/>
              <a:t>Surface foam </a:t>
            </a:r>
            <a:r>
              <a:rPr lang="en-US" sz="1400"/>
              <a:t>is common and can be naturally occurring. Vegetation can produce surfactants which can cause surface foam. Human-induced surface foam may be an unnatural color (red, pink, blue, yellow, or orange) and have a fragrant smell. This colorful foam is most likely generated by household detergents and may be a sign of a failing septic drain field or illegal discharge. You can also perform the stick test with foam to determine if it’s natural or manmade.  </a:t>
            </a:r>
            <a:endParaRPr lang="en-US" sz="1400">
              <a:cs typeface="Calibri"/>
            </a:endParaRPr>
          </a:p>
          <a:p>
            <a:pPr marL="171450" indent="-171450">
              <a:buFont typeface="Arial,Sans-Serif" panose="020B0604020202020204" pitchFamily="34" charset="0"/>
              <a:buChar char="•"/>
            </a:pPr>
            <a:r>
              <a:rPr lang="en-US" sz="1400" b="1"/>
              <a:t>Algae </a:t>
            </a:r>
            <a:r>
              <a:rPr lang="en-US" sz="1400" b="0"/>
              <a:t>are important to aquatic ecosystems, but excessive growth can occur when human activities introduce excess nutrients to the waterway. They can grow on the surface or form thick mats, impacting other organisms in the environment. </a:t>
            </a:r>
            <a:endParaRPr lang="en-US" sz="1400"/>
          </a:p>
        </p:txBody>
      </p:sp>
      <p:sp>
        <p:nvSpPr>
          <p:cNvPr id="4" name="Slide Number Placeholder 3">
            <a:extLst>
              <a:ext uri="{FF2B5EF4-FFF2-40B4-BE49-F238E27FC236}">
                <a16:creationId xmlns:a16="http://schemas.microsoft.com/office/drawing/2014/main" id="{7C033D71-33AE-0556-CBA9-68462778CE09}"/>
              </a:ext>
            </a:extLst>
          </p:cNvPr>
          <p:cNvSpPr>
            <a:spLocks noGrp="1"/>
          </p:cNvSpPr>
          <p:nvPr>
            <p:ph type="sldNum" sz="quarter" idx="10"/>
          </p:nvPr>
        </p:nvSpPr>
        <p:spPr/>
        <p:txBody>
          <a:bodyPr/>
          <a:lstStyle/>
          <a:p>
            <a:fld id="{2E33B2D3-720D-430D-A15F-8BAE9A055E1A}" type="slidenum">
              <a:rPr lang="en-US" smtClean="0"/>
              <a:t>31</a:t>
            </a:fld>
            <a:endParaRPr lang="en-US"/>
          </a:p>
        </p:txBody>
      </p:sp>
    </p:spTree>
    <p:extLst>
      <p:ext uri="{BB962C8B-B14F-4D97-AF65-F5344CB8AC3E}">
        <p14:creationId xmlns:p14="http://schemas.microsoft.com/office/powerpoint/2010/main" val="1859588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F6446-ECF7-1FA5-8314-7A62F95B5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DE158-5457-6FDA-90FC-40100B072800}"/>
              </a:ext>
            </a:extLst>
          </p:cNvPr>
          <p:cNvSpPr>
            <a:spLocks noGrp="1" noRot="1" noChangeAspect="1"/>
          </p:cNvSpPr>
          <p:nvPr>
            <p:ph type="sldImg"/>
          </p:nvPr>
        </p:nvSpPr>
        <p:spPr>
          <a:xfrm>
            <a:off x="701675" y="466725"/>
            <a:ext cx="4270375" cy="3203575"/>
          </a:xfrm>
        </p:spPr>
      </p:sp>
      <p:sp>
        <p:nvSpPr>
          <p:cNvPr id="3" name="Notes Placeholder 2">
            <a:extLst>
              <a:ext uri="{FF2B5EF4-FFF2-40B4-BE49-F238E27FC236}">
                <a16:creationId xmlns:a16="http://schemas.microsoft.com/office/drawing/2014/main" id="{4466D359-E398-4CB5-319D-95837A0B390F}"/>
              </a:ext>
            </a:extLst>
          </p:cNvPr>
          <p:cNvSpPr>
            <a:spLocks noGrp="1"/>
          </p:cNvSpPr>
          <p:nvPr>
            <p:ph type="body" idx="1"/>
          </p:nvPr>
        </p:nvSpPr>
        <p:spPr>
          <a:xfrm>
            <a:off x="701040" y="3676650"/>
            <a:ext cx="5608320" cy="4586817"/>
          </a:xfrm>
        </p:spPr>
        <p:txBody>
          <a:bodyPr/>
          <a:lstStyle/>
          <a:p>
            <a:r>
              <a:rPr lang="en-US" sz="1400">
                <a:cs typeface="Calibri"/>
              </a:rPr>
              <a:t>In a balanced ecosystem, algae provide beneficial food and oxygen for the aquatic ecosystem but can cause issues when overgrowth occurs. Rapid growth of algae is called an algal bloom and can be associated with foam, scum, or thick layers of algae on the water surface.</a:t>
            </a:r>
          </a:p>
          <a:p>
            <a:endParaRPr lang="en-US" sz="1400">
              <a:cs typeface="Calibri"/>
            </a:endParaRPr>
          </a:p>
          <a:p>
            <a:r>
              <a:rPr lang="en-US" sz="1400">
                <a:cs typeface="Calibri"/>
              </a:rPr>
              <a:t>When blooms contain toxins that affect the health of people, animals, and the environment, they are known as Harmful Algal Blooms (HABs). For HABs to grow and form they need sunlight, slow-moving water, nutrients, and warm water temperatures. HABs are more likely to occur from late spring to early fall. </a:t>
            </a:r>
          </a:p>
          <a:p>
            <a:endParaRPr lang="en-US" sz="1400">
              <a:cs typeface="Calibri"/>
            </a:endParaRPr>
          </a:p>
          <a:p>
            <a:r>
              <a:rPr lang="en-US" sz="1400">
                <a:cs typeface="Calibri"/>
              </a:rPr>
              <a:t>If there are algae present at your monitoring site, note how widespread they are. In the Database, algal bloom reporting language is specific to our lake monitoring protocol, but you can fill out the “Describe Algal Bloom” box if you are concerned about a potential HAB. </a:t>
            </a:r>
          </a:p>
        </p:txBody>
      </p:sp>
      <p:sp>
        <p:nvSpPr>
          <p:cNvPr id="4" name="Slide Number Placeholder 3">
            <a:extLst>
              <a:ext uri="{FF2B5EF4-FFF2-40B4-BE49-F238E27FC236}">
                <a16:creationId xmlns:a16="http://schemas.microsoft.com/office/drawing/2014/main" id="{7C033D71-33AE-0556-CBA9-68462778CE09}"/>
              </a:ext>
            </a:extLst>
          </p:cNvPr>
          <p:cNvSpPr>
            <a:spLocks noGrp="1"/>
          </p:cNvSpPr>
          <p:nvPr>
            <p:ph type="sldNum" sz="quarter" idx="10"/>
          </p:nvPr>
        </p:nvSpPr>
        <p:spPr/>
        <p:txBody>
          <a:bodyPr/>
          <a:lstStyle/>
          <a:p>
            <a:fld id="{2E33B2D3-720D-430D-A15F-8BAE9A055E1A}" type="slidenum">
              <a:rPr lang="en-US" smtClean="0"/>
              <a:t>32</a:t>
            </a:fld>
            <a:endParaRPr lang="en-US"/>
          </a:p>
        </p:txBody>
      </p:sp>
    </p:spTree>
    <p:extLst>
      <p:ext uri="{BB962C8B-B14F-4D97-AF65-F5344CB8AC3E}">
        <p14:creationId xmlns:p14="http://schemas.microsoft.com/office/powerpoint/2010/main" val="936300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50"/>
            <a:ext cx="5608320" cy="5153025"/>
          </a:xfrm>
        </p:spPr>
        <p:txBody>
          <a:bodyPr/>
          <a:lstStyle/>
          <a:p>
            <a:r>
              <a:rPr lang="en-US"/>
              <a:t>Color can</a:t>
            </a:r>
            <a:r>
              <a:rPr lang="en-US" kern="1200">
                <a:solidFill>
                  <a:schemeClr val="tx1"/>
                </a:solidFill>
                <a:effectLst/>
                <a:latin typeface="+mn-lt"/>
                <a:ea typeface="+mn-ea"/>
                <a:cs typeface="+mn-cs"/>
              </a:rPr>
              <a:t> provide you immediate clues to a </a:t>
            </a:r>
            <a:r>
              <a:rPr lang="en-US"/>
              <a:t>waterway’s</a:t>
            </a:r>
            <a:r>
              <a:rPr lang="en-US" kern="1200">
                <a:solidFill>
                  <a:schemeClr val="tx1"/>
                </a:solidFill>
                <a:effectLst/>
                <a:latin typeface="+mn-lt"/>
                <a:ea typeface="+mn-ea"/>
                <a:cs typeface="+mn-cs"/>
              </a:rPr>
              <a:t> </a:t>
            </a:r>
            <a:r>
              <a:rPr lang="en-US"/>
              <a:t>condition</a:t>
            </a:r>
            <a:r>
              <a:rPr lang="en-US" kern="1200">
                <a:solidFill>
                  <a:schemeClr val="tx1"/>
                </a:solidFill>
                <a:effectLst/>
                <a:latin typeface="+mn-lt"/>
                <a:ea typeface="+mn-ea"/>
                <a:cs typeface="+mn-cs"/>
              </a:rPr>
              <a:t>.</a:t>
            </a:r>
            <a:r>
              <a:rPr lang="en-US"/>
              <a:t> </a:t>
            </a:r>
            <a:r>
              <a:rPr lang="en-US" kern="1200">
                <a:solidFill>
                  <a:schemeClr val="tx1"/>
                </a:solidFill>
                <a:effectLst/>
                <a:latin typeface="+mn-lt"/>
                <a:ea typeface="+mn-ea"/>
                <a:cs typeface="+mn-cs"/>
              </a:rPr>
              <a:t>Water color should be observed from a clear container. DO NOT look down at the water to decide its color. You may be observing the color of the creek</a:t>
            </a:r>
            <a:r>
              <a:rPr lang="en-US"/>
              <a:t> bottom</a:t>
            </a:r>
            <a:r>
              <a:rPr lang="en-US" kern="1200">
                <a:solidFill>
                  <a:schemeClr val="tx1"/>
                </a:solidFill>
                <a:effectLst/>
                <a:latin typeface="+mn-lt"/>
                <a:ea typeface="+mn-ea"/>
                <a:cs typeface="+mn-cs"/>
              </a:rPr>
              <a:t> instead of the water itself.</a:t>
            </a:r>
            <a:r>
              <a:rPr lang="en-US"/>
              <a:t> </a:t>
            </a:r>
            <a:endParaRPr lang="en-US" kern="1200">
              <a:solidFill>
                <a:schemeClr val="tx1"/>
              </a:solidFill>
              <a:effectLst/>
              <a:latin typeface="+mn-lt"/>
              <a:cs typeface="Calibri"/>
            </a:endParaRPr>
          </a:p>
          <a:p>
            <a:endParaRPr lang="en-US" kern="1200">
              <a:solidFill>
                <a:schemeClr val="tx1"/>
              </a:solidFill>
              <a:effectLst/>
              <a:latin typeface="+mn-lt"/>
              <a:ea typeface="+mn-ea"/>
              <a:cs typeface="+mn-cs"/>
            </a:endParaRPr>
          </a:p>
          <a:p>
            <a:r>
              <a:rPr lang="en-US" kern="1200">
                <a:solidFill>
                  <a:schemeClr val="tx1"/>
                </a:solidFill>
                <a:effectLst/>
                <a:latin typeface="+mn-lt"/>
                <a:ea typeface="+mn-ea"/>
                <a:cs typeface="+mn-cs"/>
              </a:rPr>
              <a:t>Although clear water may or may not be of high quality, other colors may indicate certain conditions: </a:t>
            </a:r>
            <a:endParaRPr lang="en-US" kern="1200">
              <a:solidFill>
                <a:schemeClr val="tx1"/>
              </a:solidFill>
              <a:effectLst/>
              <a:latin typeface="+mn-lt"/>
              <a:cs typeface="Calibri"/>
            </a:endParaRPr>
          </a:p>
          <a:p>
            <a:pPr marL="171450" indent="-171450">
              <a:buFont typeface="Arial" panose="020B0604020202020204" pitchFamily="34" charset="0"/>
              <a:buChar char="•"/>
            </a:pPr>
            <a:r>
              <a:rPr lang="en-US" sz="1400" b="1" kern="1200">
                <a:solidFill>
                  <a:schemeClr val="tx1"/>
                </a:solidFill>
                <a:effectLst/>
                <a:latin typeface="+mn-lt"/>
                <a:ea typeface="+mn-ea"/>
                <a:cs typeface="+mn-cs"/>
              </a:rPr>
              <a:t>No Color/Clear—Normally a good thing, but clear water does not necessarily mean pollution-free water</a:t>
            </a:r>
            <a:r>
              <a:rPr lang="en-US" sz="1400" b="1"/>
              <a:t> (if your stream water looks normal, mark this in the Database)</a:t>
            </a:r>
            <a:endParaRPr lang="en-US" sz="1400" b="1" kern="1200">
              <a:solidFill>
                <a:schemeClr val="tx1"/>
              </a:solidFill>
              <a:effectLst/>
              <a:latin typeface="+mn-lt"/>
              <a:cs typeface="Calibri"/>
            </a:endParaRPr>
          </a:p>
          <a:p>
            <a:pPr marL="171450" indent="-171450">
              <a:buFont typeface="Arial" panose="020B0604020202020204" pitchFamily="34" charset="0"/>
              <a:buChar char="•"/>
            </a:pPr>
            <a:r>
              <a:rPr lang="en-US" sz="1400" kern="1200">
                <a:solidFill>
                  <a:schemeClr val="tx1"/>
                </a:solidFill>
                <a:effectLst/>
                <a:latin typeface="+mn-lt"/>
                <a:ea typeface="+mn-ea"/>
                <a:cs typeface="+mn-cs"/>
              </a:rPr>
              <a:t>Brown/Muddy—Brown water is usually due to heavy sediment loads.</a:t>
            </a:r>
            <a:r>
              <a:rPr lang="en-US" sz="1400" b="1" kern="1200">
                <a:solidFill>
                  <a:schemeClr val="tx1"/>
                </a:solidFill>
                <a:effectLst/>
                <a:latin typeface="+mn-lt"/>
                <a:ea typeface="+mn-ea"/>
                <a:cs typeface="+mn-cs"/>
              </a:rPr>
              <a:t> Some of our South Carolina rivers more regularly run brown due to their soil types.</a:t>
            </a:r>
            <a:endParaRPr lang="en-US" sz="1400" b="1" kern="1200">
              <a:solidFill>
                <a:schemeClr val="tx1"/>
              </a:solidFill>
              <a:effectLst/>
              <a:latin typeface="+mn-lt"/>
              <a:cs typeface="Calibri"/>
            </a:endParaRPr>
          </a:p>
          <a:p>
            <a:pPr marL="171450" indent="-171450">
              <a:buFont typeface="Arial" panose="020B0604020202020204" pitchFamily="34" charset="0"/>
              <a:buChar char="•"/>
            </a:pPr>
            <a:r>
              <a:rPr lang="en-US" sz="1400" kern="1200">
                <a:solidFill>
                  <a:schemeClr val="tx1"/>
                </a:solidFill>
                <a:effectLst/>
                <a:latin typeface="+mn-lt"/>
                <a:ea typeface="+mn-ea"/>
                <a:cs typeface="+mn-cs"/>
              </a:rPr>
              <a:t>Green—Green water is usually the result of excessive algae growth. </a:t>
            </a:r>
            <a:endParaRPr lang="en-US" sz="1400" kern="1200">
              <a:solidFill>
                <a:schemeClr val="tx1"/>
              </a:solidFill>
              <a:effectLst/>
              <a:latin typeface="+mn-lt"/>
              <a:cs typeface="Calibri"/>
            </a:endParaRPr>
          </a:p>
          <a:p>
            <a:pPr marL="171450" indent="-171450">
              <a:buFont typeface="Arial" panose="020B0604020202020204" pitchFamily="34" charset="0"/>
              <a:buChar char="•"/>
            </a:pPr>
            <a:r>
              <a:rPr lang="en-US" sz="1400" b="1" kern="1200">
                <a:solidFill>
                  <a:schemeClr val="tx1"/>
                </a:solidFill>
                <a:effectLst/>
                <a:latin typeface="+mn-lt"/>
                <a:ea typeface="+mn-ea"/>
                <a:cs typeface="+mn-cs"/>
              </a:rPr>
              <a:t>Tannic—</a:t>
            </a:r>
            <a:r>
              <a:rPr lang="en-US" sz="1400" b="1"/>
              <a:t>Darkly stained</a:t>
            </a:r>
            <a:r>
              <a:rPr lang="en-US" sz="1400" b="1" kern="1200">
                <a:solidFill>
                  <a:schemeClr val="tx1"/>
                </a:solidFill>
                <a:effectLst/>
                <a:latin typeface="+mn-lt"/>
                <a:ea typeface="+mn-ea"/>
                <a:cs typeface="+mn-cs"/>
              </a:rPr>
              <a:t> water is usually caused by natural processes of leaves breaking down. Pigments leached from decaying leaves can cause the water to appear </a:t>
            </a:r>
            <a:r>
              <a:rPr lang="en-US" sz="1400" b="1"/>
              <a:t>brownish-red, like a glass of sweet tea</a:t>
            </a:r>
            <a:r>
              <a:rPr lang="en-US" sz="1400" b="1" kern="1200">
                <a:solidFill>
                  <a:schemeClr val="tx1"/>
                </a:solidFill>
                <a:effectLst/>
                <a:latin typeface="+mn-lt"/>
                <a:ea typeface="+mn-ea"/>
                <a:cs typeface="+mn-cs"/>
              </a:rPr>
              <a:t>.</a:t>
            </a:r>
            <a:endParaRPr lang="en-US" sz="1400" b="1" kern="1200">
              <a:solidFill>
                <a:schemeClr val="tx1"/>
              </a:solidFill>
              <a:effectLst/>
              <a:latin typeface="+mn-lt"/>
              <a:cs typeface="Calibri"/>
            </a:endParaRPr>
          </a:p>
          <a:p>
            <a:pPr marL="171450" indent="-171450">
              <a:buFont typeface="Arial,Sans-Serif" panose="020B0604020202020204" pitchFamily="34" charset="0"/>
              <a:buChar char="•"/>
            </a:pPr>
            <a:r>
              <a:rPr lang="en-US" sz="1400"/>
              <a:t>Milky/White—A milky appearance may be caused by salts in the water. It can also be a sign of illegal disposal by contractors or dischargers. </a:t>
            </a:r>
            <a:endParaRPr lang="en-US" sz="1400">
              <a:cs typeface="Calibri"/>
            </a:endParaRPr>
          </a:p>
          <a:p>
            <a:pPr marL="171450" indent="-171450">
              <a:buFont typeface="Arial,Sans-Serif" panose="020B0604020202020204" pitchFamily="34" charset="0"/>
              <a:buChar char="•"/>
            </a:pPr>
            <a:endParaRPr lang="en-US">
              <a:cs typeface="Calibri"/>
            </a:endParaRPr>
          </a:p>
          <a:p>
            <a:r>
              <a:rPr lang="en-US">
                <a:solidFill>
                  <a:srgbClr val="FF0000"/>
                </a:solidFill>
                <a:cs typeface="Calibri"/>
              </a:rPr>
              <a:t>[Emphasize the points in bold.]</a:t>
            </a:r>
          </a:p>
          <a:p>
            <a:endParaRPr lang="en-US">
              <a:solidFill>
                <a:srgbClr val="FF0000"/>
              </a:solidFill>
              <a:cs typeface="Calibri"/>
            </a:endParaRPr>
          </a:p>
          <a:p>
            <a:r>
              <a:rPr lang="en-US">
                <a:solidFill>
                  <a:srgbClr val="FF0000"/>
                </a:solidFill>
                <a:cs typeface="Calibri"/>
              </a:rPr>
              <a:t>Page 24</a:t>
            </a:r>
          </a:p>
        </p:txBody>
      </p:sp>
      <p:sp>
        <p:nvSpPr>
          <p:cNvPr id="4" name="Slide Number Placeholder 3"/>
          <p:cNvSpPr>
            <a:spLocks noGrp="1"/>
          </p:cNvSpPr>
          <p:nvPr>
            <p:ph type="sldNum" sz="quarter" idx="10"/>
          </p:nvPr>
        </p:nvSpPr>
        <p:spPr/>
        <p:txBody>
          <a:bodyPr/>
          <a:lstStyle/>
          <a:p>
            <a:fld id="{2E33B2D3-720D-430D-A15F-8BAE9A055E1A}" type="slidenum">
              <a:rPr lang="en-US" smtClean="0"/>
              <a:t>33</a:t>
            </a:fld>
            <a:endParaRPr lang="en-US"/>
          </a:p>
        </p:txBody>
      </p:sp>
    </p:spTree>
    <p:extLst>
      <p:ext uri="{BB962C8B-B14F-4D97-AF65-F5344CB8AC3E}">
        <p14:creationId xmlns:p14="http://schemas.microsoft.com/office/powerpoint/2010/main" val="2564608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93A61-359A-3F57-8D48-042AA0D57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BD53A-C4E4-B47B-0DEE-48BFA72422F4}"/>
              </a:ext>
            </a:extLst>
          </p:cNvPr>
          <p:cNvSpPr>
            <a:spLocks noGrp="1" noRot="1" noChangeAspect="1"/>
          </p:cNvSpPr>
          <p:nvPr>
            <p:ph type="sldImg"/>
          </p:nvPr>
        </p:nvSpPr>
        <p:spPr>
          <a:xfrm>
            <a:off x="701675" y="466725"/>
            <a:ext cx="4270375" cy="3203575"/>
          </a:xfrm>
        </p:spPr>
      </p:sp>
      <p:sp>
        <p:nvSpPr>
          <p:cNvPr id="3" name="Notes Placeholder 2">
            <a:extLst>
              <a:ext uri="{FF2B5EF4-FFF2-40B4-BE49-F238E27FC236}">
                <a16:creationId xmlns:a16="http://schemas.microsoft.com/office/drawing/2014/main" id="{6BF8EFD4-D4C3-416A-83BC-8CD47B795C6D}"/>
              </a:ext>
            </a:extLst>
          </p:cNvPr>
          <p:cNvSpPr>
            <a:spLocks noGrp="1"/>
          </p:cNvSpPr>
          <p:nvPr>
            <p:ph type="body" idx="1"/>
          </p:nvPr>
        </p:nvSpPr>
        <p:spPr/>
        <p:txBody>
          <a:bodyPr/>
          <a:lstStyle/>
          <a:p>
            <a:r>
              <a:rPr lang="en-US">
                <a:cs typeface="Calibri"/>
              </a:rPr>
              <a:t>If you observe a </a:t>
            </a:r>
            <a:r>
              <a:rPr lang="en-US" dirty="0">
                <a:cs typeface="Calibri"/>
              </a:rPr>
              <a:t>dramatic </a:t>
            </a:r>
            <a:r>
              <a:rPr lang="en-US">
                <a:cs typeface="Calibri"/>
              </a:rPr>
              <a:t>water color other than those listed on your data form, </a:t>
            </a:r>
            <a:r>
              <a:rPr lang="en-US" b="1">
                <a:cs typeface="Calibri"/>
              </a:rPr>
              <a:t>take pictures of your site</a:t>
            </a:r>
            <a:r>
              <a:rPr lang="en-US">
                <a:cs typeface="Calibri"/>
              </a:rPr>
              <a:t> and record "Other". Call the SCDES emergency hotline (listed on </a:t>
            </a:r>
            <a:r>
              <a:rPr lang="en-US">
                <a:solidFill>
                  <a:schemeClr val="accent6"/>
                </a:solidFill>
                <a:cs typeface="Calibri"/>
              </a:rPr>
              <a:t>page 5</a:t>
            </a:r>
            <a:r>
              <a:rPr lang="en-US">
                <a:cs typeface="Calibri"/>
              </a:rPr>
              <a:t> of your handbook) and contact the program coordinators</a:t>
            </a:r>
            <a:r>
              <a:rPr lang="en-US" dirty="0">
                <a:cs typeface="Calibri"/>
              </a:rPr>
              <a:t> as the color could be the result of an ongoing pollution event</a:t>
            </a:r>
            <a:r>
              <a:rPr lang="en-US">
                <a:cs typeface="Calibri"/>
              </a:rPr>
              <a:t>.  </a:t>
            </a:r>
          </a:p>
          <a:p>
            <a:endParaRPr lang="en-US">
              <a:cs typeface="Calibri"/>
            </a:endParaRPr>
          </a:p>
          <a:p>
            <a:r>
              <a:rPr lang="en-US">
                <a:cs typeface="Calibri"/>
              </a:rPr>
              <a:t>Both the Black and Blue images were taken by volunteers when they were monitoring their sites. The Red/orange is an image of a HAB. SC AAS volunteers have been able to find and report pollution events, helping make a difference in water quality.</a:t>
            </a:r>
            <a:endParaRPr lang="en-US" b="1">
              <a:cs typeface="Calibri"/>
            </a:endParaRPr>
          </a:p>
        </p:txBody>
      </p:sp>
      <p:sp>
        <p:nvSpPr>
          <p:cNvPr id="4" name="Slide Number Placeholder 3">
            <a:extLst>
              <a:ext uri="{FF2B5EF4-FFF2-40B4-BE49-F238E27FC236}">
                <a16:creationId xmlns:a16="http://schemas.microsoft.com/office/drawing/2014/main" id="{77A7897C-16B7-61AA-8CEE-C133C49AA371}"/>
              </a:ext>
            </a:extLst>
          </p:cNvPr>
          <p:cNvSpPr>
            <a:spLocks noGrp="1"/>
          </p:cNvSpPr>
          <p:nvPr>
            <p:ph type="sldNum" sz="quarter" idx="10"/>
          </p:nvPr>
        </p:nvSpPr>
        <p:spPr/>
        <p:txBody>
          <a:bodyPr/>
          <a:lstStyle/>
          <a:p>
            <a:fld id="{2E33B2D3-720D-430D-A15F-8BAE9A055E1A}" type="slidenum">
              <a:rPr lang="en-US" smtClean="0"/>
              <a:t>34</a:t>
            </a:fld>
            <a:endParaRPr lang="en-US"/>
          </a:p>
        </p:txBody>
      </p:sp>
    </p:spTree>
    <p:extLst>
      <p:ext uri="{BB962C8B-B14F-4D97-AF65-F5344CB8AC3E}">
        <p14:creationId xmlns:p14="http://schemas.microsoft.com/office/powerpoint/2010/main" val="2991541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50"/>
            <a:ext cx="5608320" cy="5310939"/>
          </a:xfrm>
        </p:spPr>
        <p:txBody>
          <a:bodyPr/>
          <a:lstStyle/>
          <a:p>
            <a:r>
              <a:rPr lang="en-US" kern="1200">
                <a:solidFill>
                  <a:schemeClr val="tx1"/>
                </a:solidFill>
                <a:effectLst/>
                <a:latin typeface="+mn-lt"/>
                <a:ea typeface="+mn-ea"/>
                <a:cs typeface="+mn-cs"/>
              </a:rPr>
              <a:t>Water odor, like color, can provide immediate clues about potential problems in a tidal creek</a:t>
            </a:r>
            <a:r>
              <a:rPr lang="en-US"/>
              <a:t>. </a:t>
            </a:r>
            <a:r>
              <a:rPr lang="en-US">
                <a:cs typeface="Calibri"/>
              </a:rPr>
              <a:t>Make sure you record water odor before you begin chemical testing so that you do not become acclimated to the scent. </a:t>
            </a:r>
            <a:r>
              <a:rPr lang="en-US"/>
              <a:t>It is important to differentiate whether the odor is coming from the water or the air, so please waft the odor from your sample cup. </a:t>
            </a:r>
          </a:p>
          <a:p>
            <a:endParaRPr lang="en-US"/>
          </a:p>
          <a:p>
            <a:r>
              <a:rPr lang="en-US"/>
              <a:t>The rotten egg/sulfuric odor common in salt-marsh tidal creek systems is natural and should not be marked on your data form. This smell is due to hydrogen sulfide gas, a by-product of anaerobic decomposition in areas with large amounts of organic matter. This odor is heightened as the tide recedes. </a:t>
            </a:r>
          </a:p>
          <a:p>
            <a:endParaRPr lang="en-US">
              <a:cs typeface="Calibri"/>
            </a:endParaRPr>
          </a:p>
          <a:p>
            <a:pPr marL="171450" indent="-171450">
              <a:buFont typeface="Arial" panose="020B0604020202020204" pitchFamily="34" charset="0"/>
              <a:buChar char="•"/>
            </a:pPr>
            <a:r>
              <a:rPr lang="en-US" kern="1200">
                <a:solidFill>
                  <a:schemeClr val="tx1"/>
                </a:solidFill>
                <a:effectLst/>
                <a:latin typeface="+mn-lt"/>
                <a:ea typeface="+mn-ea"/>
                <a:cs typeface="+mn-cs"/>
              </a:rPr>
              <a:t>Gasoline—</a:t>
            </a:r>
            <a:r>
              <a:rPr lang="en-US"/>
              <a:t> Any</a:t>
            </a:r>
            <a:r>
              <a:rPr lang="en-US" kern="1200">
                <a:solidFill>
                  <a:schemeClr val="tx1"/>
                </a:solidFill>
                <a:effectLst/>
                <a:latin typeface="+mn-lt"/>
                <a:ea typeface="+mn-ea"/>
                <a:cs typeface="+mn-cs"/>
              </a:rPr>
              <a:t> petroleum or chemical smells may indicate serious pollution problems from a direct source, such as a factory, parking lot, or storm sewer runoff. </a:t>
            </a:r>
            <a:endParaRPr lang="en-US" kern="1200">
              <a:solidFill>
                <a:schemeClr val="tx1"/>
              </a:solidFill>
              <a:effectLst/>
              <a:latin typeface="+mn-lt"/>
              <a:cs typeface="Calibri"/>
            </a:endParaRPr>
          </a:p>
          <a:p>
            <a:pPr marL="171450" indent="-171450">
              <a:buFont typeface="Arial" panose="020B0604020202020204" pitchFamily="34" charset="0"/>
              <a:buChar char="•"/>
            </a:pPr>
            <a:r>
              <a:rPr lang="en-US"/>
              <a:t>Sewage</a:t>
            </a:r>
            <a:r>
              <a:rPr lang="en-US" kern="1200">
                <a:solidFill>
                  <a:schemeClr val="tx1"/>
                </a:solidFill>
                <a:effectLst/>
                <a:latin typeface="+mn-lt"/>
                <a:ea typeface="+mn-ea"/>
                <a:cs typeface="+mn-cs"/>
              </a:rPr>
              <a:t>—</a:t>
            </a:r>
            <a:r>
              <a:rPr lang="en-US"/>
              <a:t> These</a:t>
            </a:r>
            <a:r>
              <a:rPr lang="en-US" kern="1200">
                <a:solidFill>
                  <a:schemeClr val="tx1"/>
                </a:solidFill>
                <a:effectLst/>
                <a:latin typeface="+mn-lt"/>
                <a:ea typeface="+mn-ea"/>
                <a:cs typeface="+mn-cs"/>
              </a:rPr>
              <a:t> smells can be common in the air but should not be what our water smells like.</a:t>
            </a:r>
            <a:r>
              <a:rPr lang="en-US"/>
              <a:t> </a:t>
            </a:r>
            <a:endParaRPr lang="en-US">
              <a:cs typeface="Calibri"/>
            </a:endParaRPr>
          </a:p>
          <a:p>
            <a:pPr marL="171450" indent="-171450">
              <a:buFont typeface="Arial" panose="020B0604020202020204" pitchFamily="34" charset="0"/>
              <a:buChar char="•"/>
            </a:pPr>
            <a:r>
              <a:rPr lang="en-US"/>
              <a:t>Fishy— This</a:t>
            </a:r>
            <a:r>
              <a:rPr lang="en-US" kern="1200">
                <a:solidFill>
                  <a:schemeClr val="tx1"/>
                </a:solidFill>
                <a:effectLst/>
                <a:latin typeface="+mn-lt"/>
                <a:ea typeface="+mn-ea"/>
                <a:cs typeface="+mn-cs"/>
              </a:rPr>
              <a:t> smell may be a sign of dead and decomposing fish in the stream. </a:t>
            </a:r>
            <a:endParaRPr lang="en-US">
              <a:cs typeface="Calibri"/>
            </a:endParaRPr>
          </a:p>
          <a:p>
            <a:pPr marL="171450" indent="-171450">
              <a:buFont typeface="Arial" panose="020B0604020202020204" pitchFamily="34" charset="0"/>
              <a:buChar char="•"/>
            </a:pPr>
            <a:r>
              <a:rPr lang="en-US"/>
              <a:t>Chlorine—This</a:t>
            </a:r>
            <a:r>
              <a:rPr lang="en-US" kern="1200">
                <a:solidFill>
                  <a:schemeClr val="tx1"/>
                </a:solidFill>
                <a:effectLst/>
                <a:latin typeface="+mn-lt"/>
                <a:ea typeface="+mn-ea"/>
                <a:cs typeface="+mn-cs"/>
              </a:rPr>
              <a:t> smell may be a sign of pollution and will smell like a swimming pool</a:t>
            </a:r>
            <a:r>
              <a:rPr lang="en-US"/>
              <a:t>.</a:t>
            </a:r>
            <a:r>
              <a:rPr lang="en-US" kern="1200">
                <a:solidFill>
                  <a:schemeClr val="tx1"/>
                </a:solidFill>
                <a:effectLst/>
                <a:latin typeface="+mn-lt"/>
                <a:ea typeface="+mn-ea"/>
                <a:cs typeface="+mn-cs"/>
              </a:rPr>
              <a:t> </a:t>
            </a:r>
            <a:endParaRPr lang="en-US" kern="1200">
              <a:solidFill>
                <a:schemeClr val="tx1"/>
              </a:solidFill>
              <a:effectLst/>
              <a:latin typeface="+mn-lt"/>
              <a:cs typeface="Calibri" panose="020F0502020204030204"/>
            </a:endParaRPr>
          </a:p>
          <a:p>
            <a:pPr>
              <a:defRPr/>
            </a:pPr>
            <a:endParaRPr lang="en-US"/>
          </a:p>
          <a:p>
            <a:pPr>
              <a:defRPr/>
            </a:pPr>
            <a:r>
              <a:rPr lang="en-US" b="0" kern="1200">
                <a:solidFill>
                  <a:schemeClr val="tx1"/>
                </a:solidFill>
                <a:effectLst/>
                <a:latin typeface="+mn-lt"/>
                <a:ea typeface="+mn-ea"/>
                <a:cs typeface="+mn-cs"/>
              </a:rPr>
              <a:t>In the SC AAS Database, entering </a:t>
            </a:r>
            <a:r>
              <a:rPr lang="en-US" b="0"/>
              <a:t>"Other</a:t>
            </a:r>
            <a:r>
              <a:rPr lang="en-US" b="0" kern="1200">
                <a:solidFill>
                  <a:schemeClr val="tx1"/>
                </a:solidFill>
                <a:effectLst/>
                <a:latin typeface="+mn-lt"/>
                <a:ea typeface="+mn-ea"/>
                <a:cs typeface="+mn-cs"/>
              </a:rPr>
              <a:t>” for </a:t>
            </a:r>
            <a:r>
              <a:rPr lang="en-US" b="0"/>
              <a:t>color or odor</a:t>
            </a:r>
            <a:r>
              <a:rPr lang="en-US" b="0" kern="1200">
                <a:solidFill>
                  <a:schemeClr val="tx1"/>
                </a:solidFill>
                <a:effectLst/>
                <a:latin typeface="+mn-lt"/>
                <a:ea typeface="+mn-ea"/>
                <a:cs typeface="+mn-cs"/>
              </a:rPr>
              <a:t> will trigger an email alert to the SC AAS program coordinators, </a:t>
            </a:r>
            <a:r>
              <a:rPr lang="en-US" b="0"/>
              <a:t>SCDES</a:t>
            </a:r>
            <a:r>
              <a:rPr lang="en-US" b="0" kern="1200">
                <a:solidFill>
                  <a:schemeClr val="tx1"/>
                </a:solidFill>
                <a:effectLst/>
                <a:latin typeface="+mn-lt"/>
                <a:ea typeface="+mn-ea"/>
                <a:cs typeface="+mn-cs"/>
              </a:rPr>
              <a:t>, and any local officials or organizations who have agreed to receive such alerts. </a:t>
            </a:r>
            <a:r>
              <a:rPr lang="en-US" b="0"/>
              <a:t>If you notice a strange odor, walk around the site to see if you can identify the source. Take photos of anything unusual.</a:t>
            </a:r>
          </a:p>
          <a:p>
            <a:pPr marL="0" marR="0" lvl="0" indent="0" algn="l" defTabSz="914400">
              <a:lnSpc>
                <a:spcPct val="100000"/>
              </a:lnSpc>
              <a:spcBef>
                <a:spcPts val="0"/>
              </a:spcBef>
              <a:spcAft>
                <a:spcPts val="0"/>
              </a:spcAft>
              <a:buClrTx/>
              <a:buSzTx/>
              <a:buFontTx/>
              <a:buNone/>
              <a:tabLst/>
              <a:defRPr/>
            </a:pPr>
            <a:endParaRPr lang="en-US" b="1"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2E33B2D3-720D-430D-A15F-8BAE9A055E1A}" type="slidenum">
              <a:rPr lang="en-US" smtClean="0"/>
              <a:t>35</a:t>
            </a:fld>
            <a:endParaRPr lang="en-US"/>
          </a:p>
        </p:txBody>
      </p:sp>
    </p:spTree>
    <p:extLst>
      <p:ext uri="{BB962C8B-B14F-4D97-AF65-F5344CB8AC3E}">
        <p14:creationId xmlns:p14="http://schemas.microsoft.com/office/powerpoint/2010/main" val="4268205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defRPr/>
            </a:pPr>
            <a:r>
              <a:rPr lang="en-US"/>
              <a:t>Water clarity can also give us insight into how much sediment is present in the water. Transparency will be precisely measured later in the monitoring process — water clarity is a more general observation.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Use the water in the container to check for clarity. Give it a good stir. Is it perfectly clear? Is there murkiness, or is it hard to see through?</a:t>
            </a:r>
          </a:p>
        </p:txBody>
      </p:sp>
      <p:sp>
        <p:nvSpPr>
          <p:cNvPr id="5" name="Slide Number Placeholder 4"/>
          <p:cNvSpPr>
            <a:spLocks noGrp="1"/>
          </p:cNvSpPr>
          <p:nvPr>
            <p:ph type="sldNum" sz="quarter" idx="5"/>
          </p:nvPr>
        </p:nvSpPr>
        <p:spPr/>
        <p:txBody>
          <a:bodyPr/>
          <a:lstStyle/>
          <a:p>
            <a:fld id="{6AA0B91A-04E6-438C-8ECE-AA6E2C8EC7F9}" type="slidenum">
              <a:rPr lang="en-US" smtClean="0"/>
              <a:t>36</a:t>
            </a:fld>
            <a:endParaRPr lang="en-US"/>
          </a:p>
        </p:txBody>
      </p:sp>
    </p:spTree>
    <p:extLst>
      <p:ext uri="{BB962C8B-B14F-4D97-AF65-F5344CB8AC3E}">
        <p14:creationId xmlns:p14="http://schemas.microsoft.com/office/powerpoint/2010/main" val="3135725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Typical salt marsh water conditions will appear calm, with the surface looking smooth or flat. With some wind or tide pull you may see ripples appear on the surface. White caps will probably only appear during poor weather conditions, in which you should not be monitoring!</a:t>
            </a:r>
          </a:p>
        </p:txBody>
      </p:sp>
      <p:sp>
        <p:nvSpPr>
          <p:cNvPr id="5" name="Slide Number Placeholder 4"/>
          <p:cNvSpPr>
            <a:spLocks noGrp="1"/>
          </p:cNvSpPr>
          <p:nvPr>
            <p:ph type="sldNum" sz="quarter" idx="5"/>
          </p:nvPr>
        </p:nvSpPr>
        <p:spPr/>
        <p:txBody>
          <a:bodyPr/>
          <a:lstStyle/>
          <a:p>
            <a:fld id="{6AA0B91A-04E6-438C-8ECE-AA6E2C8EC7F9}" type="slidenum">
              <a:rPr lang="en-US" smtClean="0"/>
              <a:t>37</a:t>
            </a:fld>
            <a:endParaRPr lang="en-US"/>
          </a:p>
        </p:txBody>
      </p:sp>
    </p:spTree>
    <p:extLst>
      <p:ext uri="{BB962C8B-B14F-4D97-AF65-F5344CB8AC3E}">
        <p14:creationId xmlns:p14="http://schemas.microsoft.com/office/powerpoint/2010/main" val="37029668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Check your local high and low tide schedule to determine which stage your site is at. NOAA’s Tides and Currents website is a great resource. [https://tidesandcurrents.noaa.gov/]</a:t>
            </a:r>
          </a:p>
          <a:p>
            <a:endParaRPr lang="en-US">
              <a:solidFill>
                <a:srgbClr val="FF0000"/>
              </a:solidFill>
            </a:endParaRPr>
          </a:p>
          <a:p>
            <a:r>
              <a:rPr lang="en-US">
                <a:solidFill>
                  <a:srgbClr val="FF0000"/>
                </a:solidFill>
              </a:rPr>
              <a:t>[You can recommend best website/app to use locally.]</a:t>
            </a:r>
          </a:p>
          <a:p>
            <a:endParaRPr lang="en-US"/>
          </a:p>
          <a:p>
            <a:pPr>
              <a:defRPr/>
            </a:pPr>
            <a:r>
              <a:rPr lang="en-US"/>
              <a:t>SCDES also offers yearly tide change tables in collaboration with NOAA data. </a:t>
            </a:r>
            <a:r>
              <a:rPr lang="en-US" b="0" i="0" kern="1200">
                <a:solidFill>
                  <a:schemeClr val="tx1"/>
                </a:solidFill>
                <a:effectLst/>
                <a:latin typeface="+mn-lt"/>
                <a:ea typeface="+mn-ea"/>
                <a:cs typeface="+mn-cs"/>
              </a:rPr>
              <a:t>You can download or print a copy for your reference.</a:t>
            </a:r>
            <a:r>
              <a:rPr lang="en-US"/>
              <a:t> </a:t>
            </a:r>
            <a:endParaRPr lang="en-US" b="0" i="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kern="1200">
              <a:solidFill>
                <a:schemeClr val="tx1"/>
              </a:solidFill>
              <a:effectLst/>
              <a:latin typeface="+mn-lt"/>
              <a:ea typeface="+mn-ea"/>
              <a:cs typeface="+mn-cs"/>
            </a:endParaRPr>
          </a:p>
          <a:p>
            <a:pPr>
              <a:defRPr/>
            </a:pPr>
            <a:r>
              <a:rPr lang="en-US" b="0" i="0" kern="1200">
                <a:solidFill>
                  <a:srgbClr val="FF0000"/>
                </a:solidFill>
                <a:effectLst/>
                <a:latin typeface="+mn-lt"/>
                <a:ea typeface="+mn-ea"/>
                <a:cs typeface="+mn-cs"/>
              </a:rPr>
              <a:t>[Optional: 2024 Tide Chart here</a:t>
            </a:r>
            <a:r>
              <a:rPr lang="en-US">
                <a:solidFill>
                  <a:srgbClr val="FF0000"/>
                </a:solidFill>
              </a:rPr>
              <a:t>: </a:t>
            </a:r>
            <a:r>
              <a:rPr lang="en-US">
                <a:solidFill>
                  <a:srgbClr val="FF0000"/>
                </a:solidFill>
                <a:hlinkClick r:id="rId3"/>
              </a:rPr>
              <a:t>https://des.sc.gov/programs/office-ocean-coastal-resource-management/2024-tide-tables</a:t>
            </a:r>
            <a:r>
              <a:rPr lang="en-US">
                <a:solidFill>
                  <a:srgbClr val="FF0000"/>
                </a:solidFill>
              </a:rPr>
              <a:t> ] </a:t>
            </a:r>
            <a:endParaRPr lang="en-US">
              <a:solidFill>
                <a:srgbClr val="FF0000"/>
              </a:solidFill>
              <a:cs typeface="Calibri"/>
            </a:endParaRPr>
          </a:p>
          <a:p>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38</a:t>
            </a:fld>
            <a:endParaRPr lang="en-US"/>
          </a:p>
        </p:txBody>
      </p:sp>
    </p:spTree>
    <p:extLst>
      <p:ext uri="{BB962C8B-B14F-4D97-AF65-F5344CB8AC3E}">
        <p14:creationId xmlns:p14="http://schemas.microsoft.com/office/powerpoint/2010/main" val="2439871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defRPr/>
            </a:pPr>
            <a:r>
              <a:rPr lang="en-US">
                <a:solidFill>
                  <a:srgbClr val="222222"/>
                </a:solidFill>
              </a:rPr>
              <a:t>Other data form observations include trash cleanup, outfall flow, security, and hazards. </a:t>
            </a:r>
          </a:p>
          <a:p>
            <a:pPr>
              <a:defRPr/>
            </a:pPr>
            <a:endParaRPr lang="en-US">
              <a:solidFill>
                <a:srgbClr val="222222"/>
              </a:solidFill>
            </a:endParaRPr>
          </a:p>
          <a:p>
            <a:pPr>
              <a:defRPr/>
            </a:pPr>
            <a:r>
              <a:rPr lang="en-US">
                <a:solidFill>
                  <a:srgbClr val="222222"/>
                </a:solidFill>
              </a:rPr>
              <a:t>It’s a good idea to bring a garbage bag when sampling. Please clean the site if litter that you can discard is present. If there are tires or other large, potentially hazardous materials present, please take photos and record “concern of illegal dumping”. Illegal dumping is defined as more than 15 pounds of solid waste, litter, dead animals, or other hazardous materials. Careless littering of smaller items is not considered illegal dumping. </a:t>
            </a:r>
            <a:endParaRPr lang="en-US" dirty="0">
              <a:solidFill>
                <a:srgbClr val="222222"/>
              </a:solidFill>
              <a:ea typeface="Calibri"/>
              <a:cs typeface="Calibri"/>
            </a:endParaRPr>
          </a:p>
          <a:p>
            <a:pPr>
              <a:defRPr/>
            </a:pPr>
            <a:endParaRPr lang="en-US">
              <a:solidFill>
                <a:srgbClr val="222222"/>
              </a:solidFill>
            </a:endParaRPr>
          </a:p>
          <a:p>
            <a:pPr>
              <a:defRPr/>
            </a:pPr>
            <a:r>
              <a:rPr lang="en-US"/>
              <a:t>Pay special attention if pipes are flowing during dry spells. This could be an illegal discharge or pollution event. </a:t>
            </a:r>
            <a:endParaRPr lang="en-US" dirty="0">
              <a:ea typeface="Calibri"/>
              <a:cs typeface="Calibri"/>
            </a:endParaRPr>
          </a:p>
          <a:p>
            <a:pPr>
              <a:defRPr/>
            </a:pPr>
            <a:endParaRPr lang="en-US">
              <a:solidFill>
                <a:srgbClr val="222222"/>
              </a:solidFill>
              <a:cs typeface="Calibri"/>
            </a:endParaRPr>
          </a:p>
          <a:p>
            <a:pPr>
              <a:defRPr/>
            </a:pPr>
            <a:r>
              <a:rPr lang="en-US">
                <a:solidFill>
                  <a:srgbClr val="222222"/>
                </a:solidFill>
                <a:cs typeface="Calibri"/>
              </a:rPr>
              <a:t>Be alert for any security issues or hazards at your site, such as drug abuse, vagrancy, and dangerous animals. If you ever feel unsafe while sampling, please consider adopting a new site. </a:t>
            </a:r>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39</a:t>
            </a:fld>
            <a:endParaRPr lang="en-US"/>
          </a:p>
        </p:txBody>
      </p:sp>
    </p:spTree>
    <p:extLst>
      <p:ext uri="{BB962C8B-B14F-4D97-AF65-F5344CB8AC3E}">
        <p14:creationId xmlns:p14="http://schemas.microsoft.com/office/powerpoint/2010/main" val="303748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chemeClr val="accent6"/>
                </a:solidFill>
              </a:rPr>
              <a:t>Page 6.</a:t>
            </a:r>
          </a:p>
        </p:txBody>
      </p:sp>
      <p:sp>
        <p:nvSpPr>
          <p:cNvPr id="4" name="Slide Number Placeholder 3"/>
          <p:cNvSpPr>
            <a:spLocks noGrp="1"/>
          </p:cNvSpPr>
          <p:nvPr>
            <p:ph type="sldNum" sz="quarter" idx="10"/>
          </p:nvPr>
        </p:nvSpPr>
        <p:spPr/>
        <p:txBody>
          <a:bodyPr/>
          <a:lstStyle/>
          <a:p>
            <a:fld id="{6AA0B91A-04E6-438C-8ECE-AA6E2C8EC7F9}" type="slidenum">
              <a:rPr lang="en-US" smtClean="0"/>
              <a:t>4</a:t>
            </a:fld>
            <a:endParaRPr lang="en-US"/>
          </a:p>
        </p:txBody>
      </p:sp>
    </p:spTree>
    <p:extLst>
      <p:ext uri="{BB962C8B-B14F-4D97-AF65-F5344CB8AC3E}">
        <p14:creationId xmlns:p14="http://schemas.microsoft.com/office/powerpoint/2010/main" val="1773899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Photos are VERY important to collect and upload. Take photos in the upstream (inland) and downstream (oceanward) direction, as well as a picture of the water height. Please be consistent about getting the same view each time. It is helpful to have a stationary landmark in your photos.</a:t>
            </a:r>
            <a:r>
              <a:rPr lang="en-US" b="0" i="0" u="none" strike="noStrike" kern="1200" baseline="0">
                <a:solidFill>
                  <a:schemeClr val="tx1"/>
                </a:solidFill>
                <a:latin typeface="+mn-lt"/>
                <a:ea typeface="+mn-ea"/>
                <a:cs typeface="+mn-cs"/>
              </a:rPr>
              <a:t> You don’t want to use a buoy or anything that would float up and down with the tides. </a:t>
            </a:r>
            <a:r>
              <a:rPr lang="en-US"/>
              <a:t>If you use an iPhone, change the photo file type to a .jpeg to get it to upload to the database. </a:t>
            </a:r>
          </a:p>
          <a:p>
            <a:endParaRPr lang="en-US"/>
          </a:p>
          <a:p>
            <a:r>
              <a:rPr lang="en-US">
                <a:solidFill>
                  <a:srgbClr val="92D050"/>
                </a:solidFill>
              </a:rPr>
              <a:t>In the additional photo field, please include images of anything of concern or fun group pictures. </a:t>
            </a:r>
          </a:p>
        </p:txBody>
      </p:sp>
      <p:sp>
        <p:nvSpPr>
          <p:cNvPr id="5" name="Slide Number Placeholder 4"/>
          <p:cNvSpPr>
            <a:spLocks noGrp="1"/>
          </p:cNvSpPr>
          <p:nvPr>
            <p:ph type="sldNum" sz="quarter" idx="5"/>
          </p:nvPr>
        </p:nvSpPr>
        <p:spPr/>
        <p:txBody>
          <a:bodyPr/>
          <a:lstStyle/>
          <a:p>
            <a:fld id="{6AA0B91A-04E6-438C-8ECE-AA6E2C8EC7F9}" type="slidenum">
              <a:rPr lang="en-US" smtClean="0"/>
              <a:t>40</a:t>
            </a:fld>
            <a:endParaRPr lang="en-US"/>
          </a:p>
        </p:txBody>
      </p:sp>
    </p:spTree>
    <p:extLst>
      <p:ext uri="{BB962C8B-B14F-4D97-AF65-F5344CB8AC3E}">
        <p14:creationId xmlns:p14="http://schemas.microsoft.com/office/powerpoint/2010/main" val="2591082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chemeClr val="accent6"/>
                </a:solidFill>
              </a:rPr>
              <a:t>Page 28.</a:t>
            </a:r>
          </a:p>
        </p:txBody>
      </p:sp>
      <p:sp>
        <p:nvSpPr>
          <p:cNvPr id="4" name="Slide Number Placeholder 3"/>
          <p:cNvSpPr>
            <a:spLocks noGrp="1"/>
          </p:cNvSpPr>
          <p:nvPr>
            <p:ph type="sldNum" sz="quarter" idx="10"/>
          </p:nvPr>
        </p:nvSpPr>
        <p:spPr/>
        <p:txBody>
          <a:bodyPr/>
          <a:lstStyle/>
          <a:p>
            <a:fld id="{6AA0B91A-04E6-438C-8ECE-AA6E2C8EC7F9}" type="slidenum">
              <a:rPr lang="en-US" smtClean="0"/>
              <a:t>41</a:t>
            </a:fld>
            <a:endParaRPr lang="en-US"/>
          </a:p>
        </p:txBody>
      </p:sp>
    </p:spTree>
    <p:extLst>
      <p:ext uri="{BB962C8B-B14F-4D97-AF65-F5344CB8AC3E}">
        <p14:creationId xmlns:p14="http://schemas.microsoft.com/office/powerpoint/2010/main" val="2540566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Marsh grass naturally goes through seasonal changes. Generally, marsh grass is green with new growth in the warmer months and turns brown in the colder months. If you notice a sudden, unseasonable change of color, this could indicate a problem and should be monitored. Record the marsh grass color and note whether the marsh area is increasing, decreasing, or is the same as the last sampling event. </a:t>
            </a:r>
          </a:p>
          <a:p>
            <a:endParaRPr lang="en-US" b="0" i="0" u="none" strike="noStrike" kern="1200" baseline="0">
              <a:solidFill>
                <a:schemeClr val="tx1"/>
              </a:solidFill>
              <a:latin typeface="+mn-lt"/>
              <a:ea typeface="+mn-ea"/>
              <a:cs typeface="+mn-cs"/>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42</a:t>
            </a:fld>
            <a:endParaRPr lang="en-US"/>
          </a:p>
        </p:txBody>
      </p:sp>
    </p:spTree>
    <p:extLst>
      <p:ext uri="{BB962C8B-B14F-4D97-AF65-F5344CB8AC3E}">
        <p14:creationId xmlns:p14="http://schemas.microsoft.com/office/powerpoint/2010/main" val="38902859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It is also important to check for the presence of invasive </a:t>
            </a:r>
            <a:r>
              <a:rPr lang="en-US" i="1"/>
              <a:t>Phragmites</a:t>
            </a:r>
            <a:r>
              <a:rPr lang="en-US"/>
              <a:t>. </a:t>
            </a:r>
            <a:r>
              <a:rPr lang="en-US" i="1"/>
              <a:t>Phragmites australis subsp. australis, </a:t>
            </a:r>
            <a:r>
              <a:rPr lang="en-US" i="0"/>
              <a:t>the invasive subspecies of the common reed, has been identified along the coast of South Carolina. This aggressive plant outcompetes native species, dominates ecosystems with thick growth, alters wetland hydrology, and increases the potential for fire as it dries out. </a:t>
            </a:r>
            <a:r>
              <a:rPr lang="en-US" i="1"/>
              <a:t>Phragmites </a:t>
            </a:r>
            <a:r>
              <a:rPr lang="en-US" i="0"/>
              <a:t>typically establishes in areas of high nutrient inputs and disturbed soils. </a:t>
            </a:r>
            <a:r>
              <a:rPr lang="en-US"/>
              <a:t> </a:t>
            </a:r>
          </a:p>
          <a:p>
            <a:endParaRPr lang="en-US"/>
          </a:p>
          <a:p>
            <a:r>
              <a:rPr lang="en-US"/>
              <a:t>Volunteers should indicate if they find </a:t>
            </a:r>
            <a:r>
              <a:rPr lang="en-US" i="1"/>
              <a:t>Phragmites</a:t>
            </a:r>
            <a:r>
              <a:rPr lang="en-US"/>
              <a:t> on their data form and report it to SCDNR using the Non-native Species Reporting Tool [www.non-native-species-scdnr.hub.arcgis.com]. </a:t>
            </a:r>
          </a:p>
          <a:p>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43</a:t>
            </a:fld>
            <a:endParaRPr lang="en-US"/>
          </a:p>
        </p:txBody>
      </p:sp>
    </p:spTree>
    <p:extLst>
      <p:ext uri="{BB962C8B-B14F-4D97-AF65-F5344CB8AC3E}">
        <p14:creationId xmlns:p14="http://schemas.microsoft.com/office/powerpoint/2010/main" val="3942756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Human activities can impact and change habitats, so make note of what land is being used for around the site and any potential impacts on the marsh. Look for signs of active erosion and bank loss, as well as mud in the marsh that accumulates as mud flats or fresh deposition of wet mud. </a:t>
            </a:r>
          </a:p>
          <a:p>
            <a:endParaRPr lang="en-US"/>
          </a:p>
          <a:p>
            <a:r>
              <a:rPr lang="en-US"/>
              <a:t>Page 30</a:t>
            </a:r>
          </a:p>
          <a:p>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44</a:t>
            </a:fld>
            <a:endParaRPr lang="en-US"/>
          </a:p>
        </p:txBody>
      </p:sp>
    </p:spTree>
    <p:extLst>
      <p:ext uri="{BB962C8B-B14F-4D97-AF65-F5344CB8AC3E}">
        <p14:creationId xmlns:p14="http://schemas.microsoft.com/office/powerpoint/2010/main" val="40736533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The last thing to note on the Habitat Assessment section of the data form is the wildlife survey, which can be useful in determining the long-term baseline conditions of your site. Many species require specific conditions to thrive, and their presence or absence can provide insight into habitat quality. DNR’s Guide to the Salt Marshes and Tidal Creeks of the Southeastern United States can help you identify plants and animals that you may be unfamiliar with. </a:t>
            </a:r>
          </a:p>
          <a:p>
            <a:endParaRPr lang="en-US"/>
          </a:p>
          <a:p>
            <a:r>
              <a:rPr lang="en-US">
                <a:solidFill>
                  <a:srgbClr val="FF0000"/>
                </a:solidFill>
              </a:rPr>
              <a:t>[</a:t>
            </a:r>
            <a:r>
              <a:rPr lang="en-US">
                <a:solidFill>
                  <a:srgbClr val="FF0000"/>
                </a:solidFill>
                <a:hlinkClick r:id="rId3"/>
              </a:rPr>
              <a:t>https://www.saltmarshguide.org/</a:t>
            </a:r>
            <a:r>
              <a:rPr lang="en-US">
                <a:solidFill>
                  <a:srgbClr val="FF0000"/>
                </a:solidFill>
              </a:rPr>
              <a:t>]</a:t>
            </a:r>
          </a:p>
        </p:txBody>
      </p:sp>
      <p:sp>
        <p:nvSpPr>
          <p:cNvPr id="5" name="Slide Number Placeholder 4"/>
          <p:cNvSpPr>
            <a:spLocks noGrp="1"/>
          </p:cNvSpPr>
          <p:nvPr>
            <p:ph type="sldNum" sz="quarter" idx="5"/>
          </p:nvPr>
        </p:nvSpPr>
        <p:spPr/>
        <p:txBody>
          <a:bodyPr/>
          <a:lstStyle/>
          <a:p>
            <a:fld id="{6AA0B91A-04E6-438C-8ECE-AA6E2C8EC7F9}" type="slidenum">
              <a:rPr lang="en-US" smtClean="0"/>
              <a:t>45</a:t>
            </a:fld>
            <a:endParaRPr lang="en-US"/>
          </a:p>
        </p:txBody>
      </p:sp>
    </p:spTree>
    <p:extLst>
      <p:ext uri="{BB962C8B-B14F-4D97-AF65-F5344CB8AC3E}">
        <p14:creationId xmlns:p14="http://schemas.microsoft.com/office/powerpoint/2010/main" val="3662603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chemeClr val="accent6"/>
                </a:solidFill>
              </a:rPr>
              <a:t>Page 32.</a:t>
            </a:r>
          </a:p>
        </p:txBody>
      </p:sp>
      <p:sp>
        <p:nvSpPr>
          <p:cNvPr id="4" name="Slide Number Placeholder 3"/>
          <p:cNvSpPr>
            <a:spLocks noGrp="1"/>
          </p:cNvSpPr>
          <p:nvPr>
            <p:ph type="sldNum" sz="quarter" idx="10"/>
          </p:nvPr>
        </p:nvSpPr>
        <p:spPr/>
        <p:txBody>
          <a:bodyPr/>
          <a:lstStyle/>
          <a:p>
            <a:fld id="{6AA0B91A-04E6-438C-8ECE-AA6E2C8EC7F9}" type="slidenum">
              <a:rPr lang="en-US" smtClean="0"/>
              <a:t>46</a:t>
            </a:fld>
            <a:endParaRPr lang="en-US"/>
          </a:p>
        </p:txBody>
      </p:sp>
    </p:spTree>
    <p:extLst>
      <p:ext uri="{BB962C8B-B14F-4D97-AF65-F5344CB8AC3E}">
        <p14:creationId xmlns:p14="http://schemas.microsoft.com/office/powerpoint/2010/main" val="30468095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701675" y="307975"/>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r>
              <a:rPr lang="en-US" altLang="en-US"/>
              <a:t>The 6 parameters that you will be sampling </a:t>
            </a:r>
            <a:r>
              <a:rPr lang="en-US" altLang="en-US" b="1"/>
              <a:t>MONTHLY</a:t>
            </a:r>
            <a:r>
              <a:rPr lang="en-US" altLang="en-US"/>
              <a:t> are: air temperature, water temperature, transparency, salinity, pH, and dissolved oxygen. We’ll practice measuring these parameters in the field later.</a:t>
            </a: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57066" indent="-291179" eaLnBrk="0" hangingPunct="0">
              <a:defRPr sz="2400">
                <a:solidFill>
                  <a:schemeClr val="tx1"/>
                </a:solidFill>
                <a:latin typeface="Times New Roman" panose="02020603050405020304" pitchFamily="18" charset="0"/>
                <a:ea typeface="MS PGothic" panose="020B0600070205080204" pitchFamily="34" charset="-128"/>
              </a:defRPr>
            </a:lvl2pPr>
            <a:lvl3pPr marL="1164717" indent="-232943" eaLnBrk="0" hangingPunct="0">
              <a:defRPr sz="2400">
                <a:solidFill>
                  <a:schemeClr val="tx1"/>
                </a:solidFill>
                <a:latin typeface="Times New Roman" panose="02020603050405020304" pitchFamily="18" charset="0"/>
                <a:ea typeface="MS PGothic" panose="020B0600070205080204" pitchFamily="34" charset="-128"/>
              </a:defRPr>
            </a:lvl3pPr>
            <a:lvl4pPr marL="1630604" indent="-232943" eaLnBrk="0" hangingPunct="0">
              <a:defRPr sz="2400">
                <a:solidFill>
                  <a:schemeClr val="tx1"/>
                </a:solidFill>
                <a:latin typeface="Times New Roman" panose="02020603050405020304" pitchFamily="18" charset="0"/>
                <a:ea typeface="MS PGothic" panose="020B0600070205080204" pitchFamily="34" charset="-128"/>
              </a:defRPr>
            </a:lvl4pPr>
            <a:lvl5pPr marL="2096491" indent="-232943" eaLnBrk="0" hangingPunct="0">
              <a:defRPr sz="2400">
                <a:solidFill>
                  <a:schemeClr val="tx1"/>
                </a:solidFill>
                <a:latin typeface="Times New Roman" panose="02020603050405020304" pitchFamily="18"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CDADF851-7751-4CDA-98E1-1A64D0F3F48D}" type="slidenum">
              <a:rPr lang="en-US" altLang="en-US" sz="1200"/>
              <a:pPr eaLnBrk="1" hangingPunct="1"/>
              <a:t>47</a:t>
            </a:fld>
            <a:endParaRPr lang="en-US" altLang="en-US" sz="1200"/>
          </a:p>
        </p:txBody>
      </p:sp>
    </p:spTree>
    <p:extLst>
      <p:ext uri="{BB962C8B-B14F-4D97-AF65-F5344CB8AC3E}">
        <p14:creationId xmlns:p14="http://schemas.microsoft.com/office/powerpoint/2010/main" val="27656749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Regular monitoring enables your data to be compared over time. Be aware that tide stage will significantly impact the parameters you are monitoring, and that baseline data may be different for high tide and low tide. Sampling at the same time of day ensures you will collect data at different tide stages throughout the course of the year. </a:t>
            </a:r>
          </a:p>
          <a:p>
            <a:endParaRPr lang="en-US"/>
          </a:p>
          <a:p>
            <a:r>
              <a:rPr lang="en-US"/>
              <a:t>Water chemistry is very complex and natural variation in some parameters is the norm. Time of day, weather, and physical influences like tides, wind, and storms can affect all the parameters that we measure.</a:t>
            </a:r>
          </a:p>
        </p:txBody>
      </p:sp>
      <p:sp>
        <p:nvSpPr>
          <p:cNvPr id="4" name="Slide Number Placeholder 3"/>
          <p:cNvSpPr>
            <a:spLocks noGrp="1"/>
          </p:cNvSpPr>
          <p:nvPr>
            <p:ph type="sldNum" sz="quarter" idx="5"/>
          </p:nvPr>
        </p:nvSpPr>
        <p:spPr/>
        <p:txBody>
          <a:bodyPr/>
          <a:lstStyle/>
          <a:p>
            <a:fld id="{6AA0B91A-04E6-438C-8ECE-AA6E2C8EC7F9}" type="slidenum">
              <a:rPr lang="en-US" smtClean="0"/>
              <a:t>48</a:t>
            </a:fld>
            <a:endParaRPr lang="en-US"/>
          </a:p>
        </p:txBody>
      </p:sp>
    </p:spTree>
    <p:extLst>
      <p:ext uri="{BB962C8B-B14F-4D97-AF65-F5344CB8AC3E}">
        <p14:creationId xmlns:p14="http://schemas.microsoft.com/office/powerpoint/2010/main" val="1613159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Fresh water </a:t>
            </a:r>
            <a:r>
              <a:rPr lang="en-US" kern="1200">
                <a:solidFill>
                  <a:schemeClr val="tx1"/>
                </a:solidFill>
                <a:effectLst/>
                <a:latin typeface="+mn-lt"/>
                <a:ea typeface="+mn-ea"/>
                <a:cs typeface="+mn-cs"/>
              </a:rPr>
              <a:t>and salt water </a:t>
            </a:r>
            <a:r>
              <a:rPr lang="en-US"/>
              <a:t>have different physical properties. </a:t>
            </a:r>
            <a:r>
              <a:rPr lang="en-US" kern="1200">
                <a:solidFill>
                  <a:schemeClr val="tx1"/>
                </a:solidFill>
                <a:effectLst/>
                <a:latin typeface="+mn-lt"/>
                <a:ea typeface="+mn-ea"/>
                <a:cs typeface="+mn-cs"/>
              </a:rPr>
              <a:t>Salt water is denser than fresh water, which can lead to periods of time where the fresh water sits on top of the saltwater. This layering is called stratification.</a:t>
            </a:r>
            <a:r>
              <a:rPr lang="en-US"/>
              <a:t> </a:t>
            </a:r>
            <a:endParaRPr lang="en-US" kern="1200">
              <a:solidFill>
                <a:schemeClr val="tx1"/>
              </a:solidFill>
              <a:effectLst/>
              <a:latin typeface="+mn-lt"/>
              <a:ea typeface="+mn-ea"/>
              <a:cs typeface="+mn-cs"/>
            </a:endParaRPr>
          </a:p>
          <a:p>
            <a:r>
              <a:rPr lang="en-US" kern="1200">
                <a:solidFill>
                  <a:schemeClr val="tx1"/>
                </a:solidFill>
                <a:effectLst/>
                <a:latin typeface="+mn-lt"/>
                <a:ea typeface="+mn-ea"/>
                <a:cs typeface="+mn-cs"/>
              </a:rPr>
              <a:t>Stratification varies based on the tide cycle and the shape of the waterway. </a:t>
            </a:r>
          </a:p>
          <a:p>
            <a:endParaRPr lang="en-US" kern="1200">
              <a:solidFill>
                <a:schemeClr val="tx1"/>
              </a:solidFill>
              <a:effectLst/>
              <a:latin typeface="+mn-lt"/>
              <a:ea typeface="+mn-ea"/>
              <a:cs typeface="+mn-cs"/>
            </a:endParaRPr>
          </a:p>
          <a:p>
            <a:r>
              <a:rPr lang="en-US" kern="1200">
                <a:solidFill>
                  <a:schemeClr val="tx1"/>
                </a:solidFill>
                <a:effectLst/>
                <a:latin typeface="+mn-lt"/>
                <a:ea typeface="+mn-ea"/>
                <a:cs typeface="+mn-cs"/>
              </a:rPr>
              <a:t>When water is stratified, sampling at different depths can lead to variable results of temperature, salinity and dissolved oxygen. Changing seasons, tides, rain events, and wind can lead to a mixing of fresh and salt water. </a:t>
            </a:r>
            <a:r>
              <a:rPr lang="en-US"/>
              <a:t>It is best to sample </a:t>
            </a:r>
            <a:r>
              <a:rPr lang="en-US" b="1"/>
              <a:t>1 foot below the water surface </a:t>
            </a:r>
            <a:r>
              <a:rPr lang="en-US"/>
              <a:t>for a more evenly mixed sample. Use a bucket or a sampling pole to collect your sample. Avoid overfilling your bucket, as it may be difficult to pull it back up. </a:t>
            </a:r>
          </a:p>
        </p:txBody>
      </p:sp>
      <p:sp>
        <p:nvSpPr>
          <p:cNvPr id="5" name="Slide Number Placeholder 4"/>
          <p:cNvSpPr>
            <a:spLocks noGrp="1"/>
          </p:cNvSpPr>
          <p:nvPr>
            <p:ph type="sldNum" sz="quarter" idx="5"/>
          </p:nvPr>
        </p:nvSpPr>
        <p:spPr/>
        <p:txBody>
          <a:bodyPr/>
          <a:lstStyle/>
          <a:p>
            <a:fld id="{6AA0B91A-04E6-438C-8ECE-AA6E2C8EC7F9}" type="slidenum">
              <a:rPr lang="en-US" smtClean="0"/>
              <a:t>49</a:t>
            </a:fld>
            <a:endParaRPr lang="en-US"/>
          </a:p>
        </p:txBody>
      </p:sp>
    </p:spTree>
    <p:extLst>
      <p:ext uri="{BB962C8B-B14F-4D97-AF65-F5344CB8AC3E}">
        <p14:creationId xmlns:p14="http://schemas.microsoft.com/office/powerpoint/2010/main" val="327326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The salt marsh-tidal creek ecosystem is a highly productive coastal wetland where fresh and salt water mix. Wetland is a term for the transition zone between dry land and water that is covered by water seasonally or permanently. A finger-like network of tidal creeks wind through the salt marsh, allowing tidal water to move onto the marsh surface and back into the estuary. The salt marsh and the tidal creek habitat impact the ecosystem as whole and influence water quality in the waterway. </a:t>
            </a:r>
          </a:p>
          <a:p>
            <a:endParaRPr lang="en-US" b="0" i="0" u="none" strike="noStrike" kern="1200" baseline="0">
              <a:solidFill>
                <a:schemeClr val="tx1"/>
              </a:solidFill>
              <a:latin typeface="+mn-lt"/>
              <a:ea typeface="+mn-ea"/>
              <a:cs typeface="+mn-cs"/>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5</a:t>
            </a:fld>
            <a:endParaRPr lang="en-US"/>
          </a:p>
        </p:txBody>
      </p:sp>
    </p:spTree>
    <p:extLst>
      <p:ext uri="{BB962C8B-B14F-4D97-AF65-F5344CB8AC3E}">
        <p14:creationId xmlns:p14="http://schemas.microsoft.com/office/powerpoint/2010/main" val="36696394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spcBef>
                <a:spcPct val="20000"/>
              </a:spcBef>
              <a:defRPr/>
            </a:pPr>
            <a:r>
              <a:rPr lang="en-US"/>
              <a:t>Water temperature is one factor in determining which species may or may not be present in the salt marsh-tidal creek ecosystem</a:t>
            </a:r>
            <a:r>
              <a:rPr lang="en-US" b="0"/>
              <a:t>. Temperature affects feeding, reproduction, and the metabolism of aquatic animals.</a:t>
            </a:r>
            <a:r>
              <a:rPr lang="en-US" b="1"/>
              <a:t> </a:t>
            </a:r>
            <a:r>
              <a:rPr lang="en-US"/>
              <a:t>A week or two of relatively high temperatures may make a tidal creek unsuitable for sensitive aquatic organisms, even though temperatures are within tolerable levels throughout the rest of the year. </a:t>
            </a:r>
            <a:endParaRPr lang="en-US" altLang="en-US"/>
          </a:p>
          <a:p>
            <a:pPr>
              <a:spcBef>
                <a:spcPct val="20000"/>
              </a:spcBef>
              <a:defRPr/>
            </a:pPr>
            <a:endParaRPr lang="en-US"/>
          </a:p>
          <a:p>
            <a:pPr>
              <a:spcBef>
                <a:spcPct val="20000"/>
              </a:spcBef>
              <a:defRPr/>
            </a:pPr>
            <a:r>
              <a:rPr lang="en-US"/>
              <a:t>Not only do different species have different requirements, but optimum habitat temperatures may change for each stage of life. Fish larvae and eggs usually have narrower temperature requirements than adult fish. </a:t>
            </a:r>
          </a:p>
        </p:txBody>
      </p:sp>
      <p:sp>
        <p:nvSpPr>
          <p:cNvPr id="4" name="Slide Number Placeholder 3"/>
          <p:cNvSpPr>
            <a:spLocks noGrp="1"/>
          </p:cNvSpPr>
          <p:nvPr>
            <p:ph type="sldNum" sz="quarter" idx="10"/>
          </p:nvPr>
        </p:nvSpPr>
        <p:spPr/>
        <p:txBody>
          <a:bodyPr/>
          <a:lstStyle/>
          <a:p>
            <a:fld id="{6AA0B91A-04E6-438C-8ECE-AA6E2C8EC7F9}" type="slidenum">
              <a:rPr lang="en-US" smtClean="0"/>
              <a:t>50</a:t>
            </a:fld>
            <a:endParaRPr lang="en-US"/>
          </a:p>
        </p:txBody>
      </p:sp>
    </p:spTree>
    <p:extLst>
      <p:ext uri="{BB962C8B-B14F-4D97-AF65-F5344CB8AC3E}">
        <p14:creationId xmlns:p14="http://schemas.microsoft.com/office/powerpoint/2010/main" val="3372421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Temperature is also closely linked with how much oxygen a stream can hold. The h</a:t>
            </a:r>
            <a:r>
              <a:rPr lang="en-US" altLang="en-US"/>
              <a:t>igher the water temperature, the less oxygen water can hold. Cooler winter waters will have higher dissolved oxygen levels, and hotter summer waters will have lower levels. This is why you may see stories about fish kills in the heat of summer and why temperature and oxygen-sensitive fish species, like trout, can only thrive in cold streams. </a:t>
            </a:r>
            <a:endParaRPr lang="en-US"/>
          </a:p>
          <a:p>
            <a:endParaRPr lang="en-US" b="1">
              <a:cs typeface="Calibri"/>
            </a:endParaRPr>
          </a:p>
          <a:p>
            <a:r>
              <a:rPr lang="en-US">
                <a:solidFill>
                  <a:srgbClr val="FF0000"/>
                </a:solidFill>
                <a:cs typeface="Calibri"/>
              </a:rPr>
              <a:t>[Data pulled from AAS site 239]</a:t>
            </a:r>
          </a:p>
          <a:p>
            <a:endParaRPr lang="en-US">
              <a:solidFill>
                <a:srgbClr val="FF0000"/>
              </a:solidFill>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51</a:t>
            </a:fld>
            <a:endParaRPr lang="en-US"/>
          </a:p>
        </p:txBody>
      </p:sp>
    </p:spTree>
    <p:extLst>
      <p:ext uri="{BB962C8B-B14F-4D97-AF65-F5344CB8AC3E}">
        <p14:creationId xmlns:p14="http://schemas.microsoft.com/office/powerpoint/2010/main" val="2520616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lnSpc>
                <a:spcPct val="150000"/>
              </a:lnSpc>
              <a:spcBef>
                <a:spcPct val="20000"/>
              </a:spcBef>
            </a:pPr>
            <a:r>
              <a:rPr lang="en-US" altLang="en-US"/>
              <a:t>To measure temperature, we use an armored case thermometer. </a:t>
            </a:r>
          </a:p>
          <a:p>
            <a:pPr marL="0" marR="0" lvl="0" indent="0" algn="l" defTabSz="914400" rtl="0" eaLnBrk="1" fontAlgn="auto" latinLnBrk="0" hangingPunct="1">
              <a:lnSpc>
                <a:spcPct val="150000"/>
              </a:lnSpc>
              <a:spcBef>
                <a:spcPct val="20000"/>
              </a:spcBef>
              <a:spcAft>
                <a:spcPts val="0"/>
              </a:spcAft>
              <a:buClrTx/>
              <a:buSzTx/>
              <a:buFontTx/>
              <a:buNone/>
              <a:tabLst/>
              <a:defRPr/>
            </a:pPr>
            <a:endParaRPr lang="en-US"/>
          </a:p>
          <a:p>
            <a:pPr marL="285750" indent="-285750">
              <a:buFont typeface="Arial"/>
              <a:buChar char="•"/>
            </a:pPr>
            <a:r>
              <a:rPr lang="en-US"/>
              <a:t> </a:t>
            </a:r>
            <a:r>
              <a:rPr lang="en-US" b="1"/>
              <a:t>ALWAYS</a:t>
            </a:r>
            <a:r>
              <a:rPr lang="en-US"/>
              <a:t> take air temperature before water temperature. Make sure the thermometer is hanging or suspended in the shade. Do NOT wrap your hand around the bottom of the thermometer while reading the result, as this increases the temperature.</a:t>
            </a:r>
          </a:p>
          <a:p>
            <a:pPr marL="285750" indent="-285750">
              <a:buFont typeface="Arial"/>
              <a:buChar char="•"/>
            </a:pPr>
            <a:r>
              <a:rPr lang="en-US"/>
              <a:t>Let the thermometer stabilize before recording air temperature. In other words, give it a few minutes to adjust. </a:t>
            </a:r>
          </a:p>
          <a:p>
            <a:pPr marL="285750" indent="-285750">
              <a:buFont typeface="Arial"/>
              <a:buChar char="•"/>
            </a:pPr>
            <a:r>
              <a:rPr lang="en-US"/>
              <a:t>Measure water temperature second by submerging the thermometer in the water for at least</a:t>
            </a:r>
            <a:r>
              <a:rPr lang="en-US" b="1"/>
              <a:t> 60 seconds</a:t>
            </a:r>
            <a:r>
              <a:rPr lang="en-US"/>
              <a:t>. Try to read the thermometer in the water or immediately after removing it from the water. </a:t>
            </a:r>
          </a:p>
          <a:p>
            <a:pPr marL="285750" indent="-285750">
              <a:buFont typeface="Arial"/>
              <a:buChar char="•"/>
            </a:pPr>
            <a:r>
              <a:rPr lang="en-US"/>
              <a:t>Record temperatures in degrees Celsius. There is a temperature conversion chart in the appendix that lists Celsius and Fahrenheit side by side for easy comparison. </a:t>
            </a:r>
          </a:p>
          <a:p>
            <a:pPr marL="0" indent="0">
              <a:buFont typeface="Arial"/>
              <a:buNone/>
            </a:pPr>
            <a:endParaRPr lang="en-US"/>
          </a:p>
          <a:p>
            <a:pPr marL="0" marR="0" lvl="0" indent="0" algn="l" defTabSz="914400" rtl="0" eaLnBrk="1" fontAlgn="auto" latinLnBrk="0" hangingPunct="1">
              <a:lnSpc>
                <a:spcPct val="150000"/>
              </a:lnSpc>
              <a:spcBef>
                <a:spcPct val="20000"/>
              </a:spcBef>
              <a:spcAft>
                <a:spcPts val="0"/>
              </a:spcAft>
              <a:buClrTx/>
              <a:buSzTx/>
              <a:buFontTx/>
              <a:buNone/>
              <a:tabLst/>
              <a:defRPr/>
            </a:pPr>
            <a:endParaRPr lang="en-US" sz="1200" kern="1200">
              <a:solidFill>
                <a:schemeClr val="tx1"/>
              </a:solidFill>
              <a:effectLst/>
              <a:ea typeface="+mn-ea"/>
              <a:cs typeface="+mn-cs"/>
            </a:endParaRPr>
          </a:p>
          <a:p>
            <a:pPr>
              <a:lnSpc>
                <a:spcPct val="150000"/>
              </a:lnSpc>
              <a:spcBef>
                <a:spcPct val="20000"/>
              </a:spcBef>
            </a:pPr>
            <a:endParaRPr lang="en-US" sz="1400">
              <a:solidFill>
                <a:schemeClr val="tx2"/>
              </a:solidFill>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52</a:t>
            </a:fld>
            <a:endParaRPr lang="en-US"/>
          </a:p>
        </p:txBody>
      </p:sp>
    </p:spTree>
    <p:extLst>
      <p:ext uri="{BB962C8B-B14F-4D97-AF65-F5344CB8AC3E}">
        <p14:creationId xmlns:p14="http://schemas.microsoft.com/office/powerpoint/2010/main" val="3626120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dirty="0"/>
              <a:t>Transparency, or the clearness of water, is a measure of light penetration into a waterbody. It is affected by color and suspended materials in the water. Transparency is measured using the metric system (meters and centimeters). The terms clarity and transparency can be used interchangeably. This measurement can help monitor erosion or land use changes in your watershed. </a:t>
            </a:r>
            <a:endParaRPr lang="en-US" dirty="0">
              <a:cs typeface="Calibri"/>
            </a:endParaRPr>
          </a:p>
          <a:p>
            <a:endParaRPr lang="en-US" dirty="0"/>
          </a:p>
          <a:p>
            <a:r>
              <a:rPr lang="en-US" dirty="0">
                <a:solidFill>
                  <a:srgbClr val="FF0000"/>
                </a:solidFill>
                <a:ea typeface="Calibri" panose="020F0502020204030204"/>
                <a:cs typeface="Calibri" panose="020F0502020204030204"/>
              </a:rPr>
              <a:t>[play the video of the transparency tube by clicking the image on the left]</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53</a:t>
            </a:fld>
            <a:endParaRPr lang="en-US"/>
          </a:p>
        </p:txBody>
      </p:sp>
    </p:spTree>
    <p:extLst>
      <p:ext uri="{BB962C8B-B14F-4D97-AF65-F5344CB8AC3E}">
        <p14:creationId xmlns:p14="http://schemas.microsoft.com/office/powerpoint/2010/main" val="16324247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2A7C1-0A2C-07A6-7EEA-A132560F7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1AEBD-18D4-2E60-8840-7283B6C62FDC}"/>
              </a:ext>
            </a:extLst>
          </p:cNvPr>
          <p:cNvSpPr>
            <a:spLocks noGrp="1" noRot="1" noChangeAspect="1"/>
          </p:cNvSpPr>
          <p:nvPr>
            <p:ph type="sldImg"/>
          </p:nvPr>
        </p:nvSpPr>
        <p:spPr>
          <a:xfrm>
            <a:off x="701675" y="307975"/>
            <a:ext cx="4181475" cy="3136900"/>
          </a:xfrm>
        </p:spPr>
      </p:sp>
      <p:sp>
        <p:nvSpPr>
          <p:cNvPr id="3" name="Notes Placeholder 2">
            <a:extLst>
              <a:ext uri="{FF2B5EF4-FFF2-40B4-BE49-F238E27FC236}">
                <a16:creationId xmlns:a16="http://schemas.microsoft.com/office/drawing/2014/main" id="{3AA21A8C-4C0E-F9C9-BBB0-88A1020D27BC}"/>
              </a:ext>
            </a:extLst>
          </p:cNvPr>
          <p:cNvSpPr>
            <a:spLocks noGrp="1"/>
          </p:cNvSpPr>
          <p:nvPr>
            <p:ph type="body" idx="1"/>
          </p:nvPr>
        </p:nvSpPr>
        <p:spPr/>
        <p:txBody>
          <a:bodyPr/>
          <a:lstStyle/>
          <a:p>
            <a:r>
              <a:rPr lang="en-US" dirty="0"/>
              <a:t>Turbidity, or the cloudiness of water, is a measure of how light is scattered and blocked by suspended materials in the water. Suspended materials may be soil, algae, or phytoplankton. Turbidity is measured in Nephelometric Turbidity Units (NTUs). </a:t>
            </a:r>
          </a:p>
          <a:p>
            <a:br>
              <a:rPr lang="en-US" dirty="0"/>
            </a:br>
            <a:r>
              <a:rPr lang="en-US" dirty="0"/>
              <a:t>Transparency and turbidity are not the same and are measured in different units. They are inversely related: the higher the turbidity, the less transparent the water. There are no state standards in South Carolina for transparency, only turbidity. The tools used in SC AAS sampling measure transparency. The SC AAS Database automatically converts transparency tube values to turbidity values so that data can be related to state standards. </a:t>
            </a:r>
          </a:p>
          <a:p>
            <a:endParaRPr lang="en-US" dirty="0"/>
          </a:p>
          <a:p>
            <a:r>
              <a:rPr lang="en-US" dirty="0"/>
              <a:t>Transparency and turbidity can indicate erosion or land use changes in your watershed and may influence a waterway’s suitability as habitat for aquatic organisms. </a:t>
            </a:r>
          </a:p>
          <a:p>
            <a:endParaRPr lang="en-US" dirty="0"/>
          </a:p>
          <a:p>
            <a:r>
              <a:rPr lang="en-US" dirty="0">
                <a:solidFill>
                  <a:srgbClr val="FF0000"/>
                </a:solidFill>
                <a:cs typeface="Calibri" panose="020F0502020204030204"/>
              </a:rPr>
              <a:t>[Optional video on measuring transparency: </a:t>
            </a:r>
            <a:r>
              <a:rPr lang="en-US" dirty="0">
                <a:hlinkClick r:id="rId3"/>
              </a:rPr>
              <a:t>https://www.youtube.com/watch?v=56KxMeLKfG4</a:t>
            </a:r>
            <a:r>
              <a:rPr lang="en-US" dirty="0">
                <a:solidFill>
                  <a:srgbClr val="FF0000"/>
                </a:solidFill>
              </a:rPr>
              <a:t>] </a:t>
            </a:r>
          </a:p>
          <a:p>
            <a:r>
              <a:rPr lang="en-US" dirty="0">
                <a:solidFill>
                  <a:srgbClr val="FF0000"/>
                </a:solidFill>
              </a:rPr>
              <a:t>[The state standard is not on the test but is included for awareness and reference.]</a:t>
            </a:r>
          </a:p>
          <a:p>
            <a:r>
              <a:rPr lang="en-US" dirty="0">
                <a:solidFill>
                  <a:srgbClr val="FF0000"/>
                </a:solidFill>
                <a:cs typeface="Calibri"/>
              </a:rPr>
              <a:t>[As of the last update on this presentation (February 2025), the Database is not capable of converting Secchi disk values to turbidity, only transparency.]</a:t>
            </a:r>
          </a:p>
          <a:p>
            <a:endParaRPr lang="en-US" dirty="0">
              <a:cs typeface="Calibri" panose="020F0502020204030204"/>
            </a:endParaRPr>
          </a:p>
        </p:txBody>
      </p:sp>
      <p:sp>
        <p:nvSpPr>
          <p:cNvPr id="4" name="Slide Number Placeholder 3">
            <a:extLst>
              <a:ext uri="{FF2B5EF4-FFF2-40B4-BE49-F238E27FC236}">
                <a16:creationId xmlns:a16="http://schemas.microsoft.com/office/drawing/2014/main" id="{B0A4ECCF-DAB9-3015-BF4B-53D420F47FE5}"/>
              </a:ext>
            </a:extLst>
          </p:cNvPr>
          <p:cNvSpPr>
            <a:spLocks noGrp="1"/>
          </p:cNvSpPr>
          <p:nvPr>
            <p:ph type="sldNum" sz="quarter" idx="10"/>
          </p:nvPr>
        </p:nvSpPr>
        <p:spPr/>
        <p:txBody>
          <a:bodyPr/>
          <a:lstStyle/>
          <a:p>
            <a:fld id="{6AA0B91A-04E6-438C-8ECE-AA6E2C8EC7F9}" type="slidenum">
              <a:rPr lang="en-US" smtClean="0"/>
              <a:t>54</a:t>
            </a:fld>
            <a:endParaRPr lang="en-US"/>
          </a:p>
        </p:txBody>
      </p:sp>
    </p:spTree>
    <p:extLst>
      <p:ext uri="{BB962C8B-B14F-4D97-AF65-F5344CB8AC3E}">
        <p14:creationId xmlns:p14="http://schemas.microsoft.com/office/powerpoint/2010/main" val="2689572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dirty="0"/>
              <a:t>It is recommended to </a:t>
            </a:r>
            <a:r>
              <a:rPr lang="en-US" dirty="0" err="1"/>
              <a:t>to</a:t>
            </a:r>
            <a:r>
              <a:rPr lang="en-US" dirty="0"/>
              <a:t> use a Secchi disk when sampling from a dock or boat. However, the water must be deep enough for the disk to disappear, and the rope must remain vertical.</a:t>
            </a:r>
          </a:p>
          <a:p>
            <a:endParaRPr lang="en-US" dirty="0"/>
          </a:p>
          <a:p>
            <a:r>
              <a:rPr lang="en-US" dirty="0"/>
              <a:t>When using a Secchi disk, two measurements are taken. The first is the disappearance depth, which is the measurement from the disk to the top of the water, taken when the disk first starts to disappear from sight. The next is the reappearance depth, which is the measurement from the disk to the top of the water, taken when you can just start to see the disk again as it is pulled upwards. These two measurements are averaged in the database to yield one transparency value.</a:t>
            </a:r>
            <a:endParaRPr lang="en-US" dirty="0">
              <a:cs typeface="Calibri"/>
            </a:endParaRPr>
          </a:p>
          <a:p>
            <a:endParaRPr lang="en-US" dirty="0"/>
          </a:p>
          <a:p>
            <a:r>
              <a:rPr lang="en-US" dirty="0"/>
              <a:t>Ropes made by AAS Trainers will have 10 cm, 50 cm, and 100 cm markings. Record your measurement in </a:t>
            </a:r>
            <a:r>
              <a:rPr lang="en-US" b="1" dirty="0"/>
              <a:t>meters</a:t>
            </a:r>
            <a:r>
              <a:rPr lang="en-US" dirty="0"/>
              <a:t>. </a:t>
            </a:r>
          </a:p>
        </p:txBody>
      </p:sp>
      <p:sp>
        <p:nvSpPr>
          <p:cNvPr id="5" name="Slide Number Placeholder 4"/>
          <p:cNvSpPr>
            <a:spLocks noGrp="1"/>
          </p:cNvSpPr>
          <p:nvPr>
            <p:ph type="sldNum" sz="quarter" idx="5"/>
          </p:nvPr>
        </p:nvSpPr>
        <p:spPr/>
        <p:txBody>
          <a:bodyPr/>
          <a:lstStyle/>
          <a:p>
            <a:fld id="{6AA0B91A-04E6-438C-8ECE-AA6E2C8EC7F9}" type="slidenum">
              <a:rPr lang="en-US" smtClean="0"/>
              <a:t>55</a:t>
            </a:fld>
            <a:endParaRPr lang="en-US"/>
          </a:p>
        </p:txBody>
      </p:sp>
    </p:spTree>
    <p:extLst>
      <p:ext uri="{BB962C8B-B14F-4D97-AF65-F5344CB8AC3E}">
        <p14:creationId xmlns:p14="http://schemas.microsoft.com/office/powerpoint/2010/main" val="6112281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dirty="0"/>
              <a:t>Transparency tubes can be used at any site as you can collect water directly from the tidal creek or fill the tube with water from your sample bucket.</a:t>
            </a:r>
          </a:p>
          <a:p>
            <a:endParaRPr lang="en-US" dirty="0"/>
          </a:p>
          <a:p>
            <a:r>
              <a:rPr lang="en-US" dirty="0"/>
              <a:t>Fill the tube completely with water. Move the filled tube to the shade and remove anything that could alter your field of view like sunglasses or hats. Look straight down into the tube, slowly letting water out until you can begin to differentiate the black and white of the Secchi disk at the bottom of the tube. Read the scale on the outside of the tube and record measurement in </a:t>
            </a:r>
            <a:r>
              <a:rPr lang="en-US" b="1" dirty="0"/>
              <a:t>centimeters</a:t>
            </a:r>
            <a:r>
              <a:rPr lang="en-US" dirty="0"/>
              <a:t>. </a:t>
            </a:r>
            <a:endParaRPr lang="en-US" dirty="0">
              <a:cs typeface="Calibri"/>
            </a:endParaRPr>
          </a:p>
          <a:p>
            <a:endParaRPr lang="en-US" dirty="0"/>
          </a:p>
          <a:p>
            <a:r>
              <a:rPr lang="en-US" dirty="0"/>
              <a:t>If your tube is full but you can see the Secchi disk from the top, mark that your transparency is greater than 120 cm in the Database. </a:t>
            </a:r>
            <a:endParaRPr lang="en-US" dirty="0">
              <a:cs typeface="Calibri"/>
            </a:endParaRPr>
          </a:p>
          <a:p>
            <a:endParaRPr lang="en-US" dirty="0"/>
          </a:p>
          <a:p>
            <a:r>
              <a:rPr lang="en-US" dirty="0"/>
              <a:t>If you leave the water sample in the tube too long, remix it to suspend everything again. </a:t>
            </a:r>
          </a:p>
        </p:txBody>
      </p:sp>
      <p:sp>
        <p:nvSpPr>
          <p:cNvPr id="4" name="Slide Number Placeholder 3"/>
          <p:cNvSpPr>
            <a:spLocks noGrp="1"/>
          </p:cNvSpPr>
          <p:nvPr>
            <p:ph type="sldNum" sz="quarter" idx="10"/>
          </p:nvPr>
        </p:nvSpPr>
        <p:spPr/>
        <p:txBody>
          <a:bodyPr/>
          <a:lstStyle/>
          <a:p>
            <a:fld id="{6AA0B91A-04E6-438C-8ECE-AA6E2C8EC7F9}" type="slidenum">
              <a:rPr lang="en-US" smtClean="0"/>
              <a:t>56</a:t>
            </a:fld>
            <a:endParaRPr lang="en-US"/>
          </a:p>
        </p:txBody>
      </p:sp>
    </p:spTree>
    <p:extLst>
      <p:ext uri="{BB962C8B-B14F-4D97-AF65-F5344CB8AC3E}">
        <p14:creationId xmlns:p14="http://schemas.microsoft.com/office/powerpoint/2010/main" val="35864867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dirty="0">
                <a:solidFill>
                  <a:schemeClr val="tx1"/>
                </a:solidFill>
                <a:latin typeface="+mn-lt"/>
                <a:ea typeface="+mn-ea"/>
                <a:cs typeface="+mn-cs"/>
              </a:rPr>
              <a:t>Salinity is the amount of dissolved salts in the water, typically measured in parts per thousand (ppt). Salinity is a major factor in determining which plant and animal species can inhabit the salt marsh-tidal creek ecosystem.</a:t>
            </a:r>
          </a:p>
          <a:p>
            <a:endParaRPr lang="en-US" b="0" i="0" u="none" strike="noStrike" kern="1200" baseline="0" dirty="0">
              <a:solidFill>
                <a:schemeClr val="tx1"/>
              </a:solidFill>
              <a:latin typeface="+mn-lt"/>
              <a:ea typeface="+mn-ea"/>
              <a:cs typeface="+mn-cs"/>
            </a:endParaRPr>
          </a:p>
          <a:p>
            <a:r>
              <a:rPr lang="en-US" b="0" i="0" u="none" strike="noStrike" kern="1200" baseline="0" dirty="0">
                <a:solidFill>
                  <a:schemeClr val="tx1"/>
                </a:solidFill>
                <a:latin typeface="+mn-lt"/>
                <a:ea typeface="+mn-ea"/>
                <a:cs typeface="+mn-cs"/>
              </a:rPr>
              <a:t>Salinity exists as a gradient with the Atlantic Ocean measuring 36.0 ppt and fresh water measuring 0 ppt. Closer to the ocean it is typical to see salinities of 20.0-35.0 ppt, and tidal creeks further inland can have salinities of around 5.0-10.0 ppt. For SC AAS purposes, any tidal creek with a salinity greater than 0.5 ppt is considered saltwater. </a:t>
            </a:r>
          </a:p>
          <a:p>
            <a:endParaRPr lang="en-US" b="0" i="0" u="none" strike="noStrike" kern="1200" baseline="0" dirty="0">
              <a:solidFill>
                <a:schemeClr val="tx1"/>
              </a:solidFill>
              <a:latin typeface="+mn-lt"/>
              <a:ea typeface="+mn-ea"/>
              <a:cs typeface="+mn-cs"/>
            </a:endParaRPr>
          </a:p>
          <a:p>
            <a:r>
              <a:rPr lang="en-US" b="0" i="0" u="none" strike="noStrike" kern="1200" baseline="0" dirty="0">
                <a:solidFill>
                  <a:schemeClr val="tx1"/>
                </a:solidFill>
                <a:latin typeface="+mn-lt"/>
                <a:ea typeface="+mn-ea"/>
                <a:cs typeface="+mn-cs"/>
              </a:rPr>
              <a:t>Salinity is naturally altered by tides, rainfall, and extreme weather events. Salinity tends to be higher at high tide and lower at low tide. During </a:t>
            </a:r>
            <a:r>
              <a:rPr lang="en-US" dirty="0"/>
              <a:t>rain</a:t>
            </a:r>
            <a:r>
              <a:rPr lang="en-US" b="0" i="0" u="none" strike="noStrike" kern="1200" baseline="0" dirty="0">
                <a:solidFill>
                  <a:schemeClr val="tx1"/>
                </a:solidFill>
                <a:latin typeface="+mn-lt"/>
                <a:ea typeface="+mn-ea"/>
                <a:cs typeface="+mn-cs"/>
              </a:rPr>
              <a:t> events when the waterway is inundated with fresh water, the salts in the water will become more diluted and salinity will decrease. </a:t>
            </a:r>
            <a:endParaRPr lang="en-US" b="0" i="0" u="none" strike="noStrike" kern="1200" baseline="0" dirty="0">
              <a:solidFill>
                <a:schemeClr val="tx1"/>
              </a:solidFill>
              <a:latin typeface="+mn-lt"/>
              <a:ea typeface="Calibri"/>
              <a:cs typeface="Calibri"/>
            </a:endParaRPr>
          </a:p>
          <a:p>
            <a:endParaRPr lang="en-US" b="0" i="0" u="none" strike="noStrike" kern="1200" baseline="0" dirty="0">
              <a:solidFill>
                <a:schemeClr val="tx1"/>
              </a:solidFill>
              <a:latin typeface="+mn-lt"/>
              <a:ea typeface="+mn-ea"/>
              <a:cs typeface="+mn-cs"/>
            </a:endParaRPr>
          </a:p>
          <a:p>
            <a:r>
              <a:rPr lang="en-US" b="0" i="0" u="none" strike="noStrike" kern="1200" baseline="0" dirty="0">
                <a:solidFill>
                  <a:schemeClr val="tx1"/>
                </a:solidFill>
                <a:latin typeface="+mn-lt"/>
                <a:ea typeface="+mn-ea"/>
                <a:cs typeface="+mn-cs"/>
              </a:rPr>
              <a:t>Salinity also influences the saturation level of dissolved oxygen. As salinity increases (for example, as a river moves towards the ocean), the amount of DO that the river can hold decreases. </a:t>
            </a:r>
          </a:p>
        </p:txBody>
      </p:sp>
      <p:sp>
        <p:nvSpPr>
          <p:cNvPr id="4" name="Slide Number Placeholder 3"/>
          <p:cNvSpPr>
            <a:spLocks noGrp="1"/>
          </p:cNvSpPr>
          <p:nvPr>
            <p:ph type="sldNum" sz="quarter" idx="10"/>
          </p:nvPr>
        </p:nvSpPr>
        <p:spPr/>
        <p:txBody>
          <a:bodyPr/>
          <a:lstStyle/>
          <a:p>
            <a:fld id="{6AA0B91A-04E6-438C-8ECE-AA6E2C8EC7F9}" type="slidenum">
              <a:rPr lang="en-US" smtClean="0"/>
              <a:t>57</a:t>
            </a:fld>
            <a:endParaRPr lang="en-US"/>
          </a:p>
        </p:txBody>
      </p:sp>
    </p:spTree>
    <p:extLst>
      <p:ext uri="{BB962C8B-B14F-4D97-AF65-F5344CB8AC3E}">
        <p14:creationId xmlns:p14="http://schemas.microsoft.com/office/powerpoint/2010/main" val="2322483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kern="1200" dirty="0">
                <a:solidFill>
                  <a:schemeClr val="tx1"/>
                </a:solidFill>
                <a:effectLst/>
                <a:latin typeface="+mn-lt"/>
                <a:ea typeface="+mn-ea"/>
                <a:cs typeface="+mn-cs"/>
              </a:rPr>
              <a:t>Salinity is measured using a refractometer, which reads the change in the way light bends/refracts through salt water.</a:t>
            </a:r>
          </a:p>
          <a:p>
            <a:endParaRPr lang="en-US" b="0" i="0" kern="1200" dirty="0">
              <a:solidFill>
                <a:schemeClr val="tx1"/>
              </a:solidFill>
              <a:effectLst/>
              <a:latin typeface="+mn-lt"/>
              <a:ea typeface="+mn-ea"/>
              <a:cs typeface="+mn-cs"/>
            </a:endParaRPr>
          </a:p>
          <a:p>
            <a:r>
              <a:rPr lang="en-US" b="0" i="0" kern="1200" dirty="0">
                <a:solidFill>
                  <a:schemeClr val="tx1"/>
                </a:solidFill>
                <a:effectLst/>
                <a:latin typeface="+mn-lt"/>
                <a:ea typeface="+mn-ea"/>
                <a:cs typeface="+mn-cs"/>
              </a:rPr>
              <a:t>The refractometer must be calibrated with distilled water prior to every sampling event. </a:t>
            </a:r>
            <a:r>
              <a:rPr lang="en-US" dirty="0"/>
              <a:t>Place a few drops of distilled water on the angled prism and seal the clear plate on top of it. Ensure that the liquid spreads evenly without air bubbles or dry spots. Hold the instrument </a:t>
            </a:r>
            <a:r>
              <a:rPr lang="en-US" b="0" i="0" u="none" strike="noStrike" kern="1200" baseline="0" dirty="0">
                <a:solidFill>
                  <a:schemeClr val="tx1"/>
                </a:solidFill>
                <a:effectLst/>
                <a:latin typeface="+mn-lt"/>
                <a:ea typeface="+mn-ea"/>
                <a:cs typeface="+mn-cs"/>
              </a:rPr>
              <a:t>in a bright area (no hats or sunglasses) and look through the eyepiece.</a:t>
            </a:r>
            <a:r>
              <a:rPr lang="en-US" dirty="0"/>
              <a:t> Adjust until the reading is zero. Wipe the prism clean and repeat the process with your sample. Read the scale on the right-hand side and record</a:t>
            </a:r>
            <a:r>
              <a:rPr lang="en-US" b="0" i="0" u="none" strike="noStrike" kern="1200" baseline="0" dirty="0">
                <a:solidFill>
                  <a:schemeClr val="tx1"/>
                </a:solidFill>
                <a:latin typeface="+mn-lt"/>
                <a:ea typeface="+mn-ea"/>
                <a:cs typeface="+mn-cs"/>
              </a:rPr>
              <a:t> your results in ppt.</a:t>
            </a:r>
            <a:r>
              <a:rPr lang="en-US" dirty="0"/>
              <a:t> </a:t>
            </a:r>
            <a:endParaRPr lang="en-US" b="0" i="0" u="none" strike="noStrike" kern="1200" baseline="0" dirty="0">
              <a:solidFill>
                <a:schemeClr val="tx1"/>
              </a:solidFill>
              <a:latin typeface="+mn-lt"/>
              <a:cs typeface="Calibri"/>
            </a:endParaRPr>
          </a:p>
          <a:p>
            <a:endParaRPr lang="en-US" b="0" i="0" u="none" strike="noStrike" kern="1200" baseline="0" dirty="0">
              <a:solidFill>
                <a:schemeClr val="tx1"/>
              </a:solidFill>
              <a:latin typeface="+mn-lt"/>
              <a:ea typeface="+mn-ea"/>
              <a:cs typeface="+mn-cs"/>
            </a:endParaRPr>
          </a:p>
          <a:p>
            <a:r>
              <a:rPr lang="en-US" b="0" i="0" u="none" strike="noStrike" kern="1200" baseline="0" dirty="0">
                <a:solidFill>
                  <a:schemeClr val="tx1"/>
                </a:solidFill>
                <a:latin typeface="+mn-lt"/>
                <a:ea typeface="+mn-ea"/>
                <a:cs typeface="+mn-cs"/>
              </a:rPr>
              <a:t>If your screen is all blue, two conditions may be at play. There may be too small an amount of sample water on the prism, or, you may be seeing results of freshwater dilution, perhaps from a large storm.</a:t>
            </a:r>
            <a:r>
              <a:rPr lang="en-US" dirty="0"/>
              <a:t> </a:t>
            </a:r>
            <a:endParaRPr lang="en-US" b="0" i="0" u="none" strike="noStrike" kern="1200" baseline="0" dirty="0">
              <a:solidFill>
                <a:schemeClr val="tx1"/>
              </a:solidFill>
              <a:latin typeface="+mn-lt"/>
              <a:cs typeface="Calibri" panose="020F0502020204030204"/>
            </a:endParaRPr>
          </a:p>
          <a:p>
            <a:endParaRPr lang="en-US" dirty="0"/>
          </a:p>
          <a:p>
            <a:r>
              <a:rPr lang="en-US" dirty="0">
                <a:solidFill>
                  <a:srgbClr val="FF0000"/>
                </a:solidFill>
                <a:cs typeface="Calibri"/>
              </a:rPr>
              <a:t>[Optional video: </a:t>
            </a:r>
            <a:r>
              <a:rPr lang="en-US" dirty="0">
                <a:hlinkClick r:id="rId3"/>
              </a:rPr>
              <a:t>https://www.youtube.com/watch?v=kay3tsU-u4M&amp;t=7s</a:t>
            </a:r>
            <a:r>
              <a:rPr lang="en-US" dirty="0">
                <a:solidFill>
                  <a:srgbClr val="FF0000"/>
                </a:solidFill>
              </a:rPr>
              <a:t>]</a:t>
            </a:r>
            <a:r>
              <a:rPr lang="en-US" dirty="0"/>
              <a:t> </a:t>
            </a:r>
          </a:p>
        </p:txBody>
      </p:sp>
      <p:sp>
        <p:nvSpPr>
          <p:cNvPr id="4" name="Slide Number Placeholder 3"/>
          <p:cNvSpPr>
            <a:spLocks noGrp="1"/>
          </p:cNvSpPr>
          <p:nvPr>
            <p:ph type="sldNum" sz="quarter" idx="10"/>
          </p:nvPr>
        </p:nvSpPr>
        <p:spPr/>
        <p:txBody>
          <a:bodyPr/>
          <a:lstStyle/>
          <a:p>
            <a:fld id="{6AA0B91A-04E6-438C-8ECE-AA6E2C8EC7F9}" type="slidenum">
              <a:rPr lang="en-US" smtClean="0"/>
              <a:t>58</a:t>
            </a:fld>
            <a:endParaRPr lang="en-US"/>
          </a:p>
        </p:txBody>
      </p:sp>
    </p:spTree>
    <p:extLst>
      <p:ext uri="{BB962C8B-B14F-4D97-AF65-F5344CB8AC3E}">
        <p14:creationId xmlns:p14="http://schemas.microsoft.com/office/powerpoint/2010/main" val="17307152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pH is a measure of how </a:t>
            </a:r>
            <a:r>
              <a:rPr lang="en-US" b="0" kern="1200" dirty="0">
                <a:solidFill>
                  <a:schemeClr val="tx1"/>
                </a:solidFill>
                <a:effectLst/>
                <a:latin typeface="+mn-lt"/>
                <a:ea typeface="+mn-ea"/>
                <a:cs typeface="+mn-cs"/>
              </a:rPr>
              <a:t>acidic or basic a substance is and has a scale of 0 to 14. A pH of 7 is considered neutral, a pH greater than 7 is basic/alkaline, and a pH less than 7 is acidic</a:t>
            </a:r>
            <a:r>
              <a:rPr lang="en-US" kern="1200" dirty="0">
                <a:solidFill>
                  <a:schemeClr val="tx1"/>
                </a:solidFill>
                <a:effectLst/>
                <a:latin typeface="+mn-lt"/>
                <a:ea typeface="+mn-ea"/>
                <a:cs typeface="+mn-cs"/>
              </a:rPr>
              <a:t>. The pH scale is logarithmic, so every unit of change in pH represents a tenfold change in acidity. Rainwater is slightly acidic, and sea water is slightly basic. The pH of salt water is influenced by the concentration of acids in rain and the types of soils or bedrock in the watershed.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Low pH levels (acidic water) can have a harmful impact on the health of aquatic communities. Very acidic water or acid rain can allow toxic substances such as ammonia and heavy metals to leach from our soils and possibly negatively affect aquatic plants and animals. Extremely high or low pH values are quite rare in South Carolina.</a:t>
            </a:r>
          </a:p>
        </p:txBody>
      </p:sp>
      <p:sp>
        <p:nvSpPr>
          <p:cNvPr id="4" name="Slide Number Placeholder 3"/>
          <p:cNvSpPr>
            <a:spLocks noGrp="1"/>
          </p:cNvSpPr>
          <p:nvPr>
            <p:ph type="sldNum" sz="quarter" idx="10"/>
          </p:nvPr>
        </p:nvSpPr>
        <p:spPr/>
        <p:txBody>
          <a:bodyPr/>
          <a:lstStyle/>
          <a:p>
            <a:fld id="{6AA0B91A-04E6-438C-8ECE-AA6E2C8EC7F9}" type="slidenum">
              <a:rPr lang="en-US" smtClean="0"/>
              <a:t>59</a:t>
            </a:fld>
            <a:endParaRPr lang="en-US"/>
          </a:p>
        </p:txBody>
      </p:sp>
    </p:spTree>
    <p:extLst>
      <p:ext uri="{BB962C8B-B14F-4D97-AF65-F5344CB8AC3E}">
        <p14:creationId xmlns:p14="http://schemas.microsoft.com/office/powerpoint/2010/main" val="280722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a:solidFill>
                  <a:schemeClr val="tx1"/>
                </a:solidFill>
                <a:latin typeface="+mn-lt"/>
                <a:ea typeface="+mn-ea"/>
                <a:cs typeface="+mn-cs"/>
              </a:rPr>
              <a:t>The salt marsh-tidal creek ecosystem has semi-diurnal tides, meaning it experiences two high tides and two low tides each day. Tides are important in controlling the water quality of these ecosystems, and plants and animals found here are adapted to the changes that occur hourly, daily, seasonally, and annually.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dirty="0">
                <a:ea typeface="Calibri" panose="020F0502020204030204"/>
                <a:cs typeface="Calibri" panose="020F0502020204030204"/>
              </a:rPr>
              <a:t>[The graph shows the relationship between DO and tide height]</a:t>
            </a:r>
            <a:endParaRPr lang="en-US" dirty="0"/>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Page 7</a:t>
            </a:r>
            <a:endParaRPr lang="en-US" b="0" i="0" u="none" strike="noStrike" kern="1200" baseline="0" dirty="0">
              <a:solidFill>
                <a:schemeClr val="tx1"/>
              </a:solidFill>
              <a:latin typeface="+mn-lt"/>
              <a:ea typeface="Calibri"/>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6</a:t>
            </a:fld>
            <a:endParaRPr lang="en-US"/>
          </a:p>
        </p:txBody>
      </p:sp>
    </p:spTree>
    <p:extLst>
      <p:ext uri="{BB962C8B-B14F-4D97-AF65-F5344CB8AC3E}">
        <p14:creationId xmlns:p14="http://schemas.microsoft.com/office/powerpoint/2010/main" val="11186127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a:defRPr/>
            </a:pPr>
            <a:r>
              <a:rPr lang="en-US" kern="1200" dirty="0">
                <a:solidFill>
                  <a:schemeClr val="tx1"/>
                </a:solidFill>
                <a:effectLst/>
                <a:latin typeface="+mn-lt"/>
                <a:ea typeface="+mn-ea"/>
                <a:cs typeface="+mn-cs"/>
              </a:rPr>
              <a:t>Certain waters in South Carolina’s coastal plain naturally have a lower </a:t>
            </a:r>
            <a:r>
              <a:rPr lang="en-US" kern="1200" dirty="0" err="1">
                <a:solidFill>
                  <a:schemeClr val="tx1"/>
                </a:solidFill>
                <a:effectLst/>
                <a:latin typeface="+mn-lt"/>
                <a:ea typeface="+mn-ea"/>
                <a:cs typeface="+mn-cs"/>
              </a:rPr>
              <a:t>pH.</a:t>
            </a:r>
            <a:r>
              <a:rPr lang="en-US" kern="1200" dirty="0">
                <a:solidFill>
                  <a:schemeClr val="tx1"/>
                </a:solidFill>
                <a:effectLst/>
                <a:latin typeface="+mn-lt"/>
                <a:ea typeface="+mn-ea"/>
                <a:cs typeface="+mn-cs"/>
              </a:rPr>
              <a:t> These rivers and swamps are known as blackwater systems. In these slow-moving streams, vegetation decays and adds tannins to the water. These tannins cause the water to become acidic and colored reddish brown to black. An example of this is the Edisto River. </a:t>
            </a:r>
            <a:endParaRPr lang="en-US" dirty="0"/>
          </a:p>
        </p:txBody>
      </p:sp>
      <p:sp>
        <p:nvSpPr>
          <p:cNvPr id="4" name="Slide Number Placeholder 3"/>
          <p:cNvSpPr>
            <a:spLocks noGrp="1"/>
          </p:cNvSpPr>
          <p:nvPr>
            <p:ph type="sldNum" sz="quarter" idx="10"/>
          </p:nvPr>
        </p:nvSpPr>
        <p:spPr/>
        <p:txBody>
          <a:bodyPr/>
          <a:lstStyle/>
          <a:p>
            <a:fld id="{6AA0B91A-04E6-438C-8ECE-AA6E2C8EC7F9}" type="slidenum">
              <a:rPr lang="en-US" smtClean="0"/>
              <a:t>60</a:t>
            </a:fld>
            <a:endParaRPr lang="en-US"/>
          </a:p>
        </p:txBody>
      </p:sp>
    </p:spTree>
    <p:extLst>
      <p:ext uri="{BB962C8B-B14F-4D97-AF65-F5344CB8AC3E}">
        <p14:creationId xmlns:p14="http://schemas.microsoft.com/office/powerpoint/2010/main" val="17513595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a:defRPr/>
            </a:pPr>
            <a:r>
              <a:rPr lang="en-US" dirty="0"/>
              <a:t>The pH of water is measured by adding an indicator to a water sample and using a tool called a color comparator. Simply fill a test tube up with sample water, add the color changing chemical, and compare the color of the test tube to the color-coded scale.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There are three important things about testing for pH:</a:t>
            </a:r>
            <a:endParaRPr lang="en-US" kern="1200" dirty="0">
              <a:solidFill>
                <a:schemeClr val="tx1"/>
              </a:solidFill>
              <a:effectLst/>
              <a:latin typeface="+mn-lt"/>
              <a:cs typeface="Calibri"/>
            </a:endParaRPr>
          </a:p>
          <a:p>
            <a:pPr marL="171450" indent="-171450">
              <a:buFont typeface="Arial" panose="020B0604020202020204" pitchFamily="34" charset="0"/>
              <a:buChar char="•"/>
            </a:pPr>
            <a:r>
              <a:rPr lang="en-US" kern="1200" dirty="0">
                <a:solidFill>
                  <a:schemeClr val="tx1"/>
                </a:solidFill>
                <a:effectLst/>
                <a:latin typeface="+mn-lt"/>
                <a:ea typeface="+mn-ea"/>
                <a:cs typeface="+mn-cs"/>
              </a:rPr>
              <a:t>The test tubes must be rinsed with stream water </a:t>
            </a:r>
            <a:r>
              <a:rPr lang="en-US" b="1" kern="1200" dirty="0">
                <a:solidFill>
                  <a:schemeClr val="tx1"/>
                </a:solidFill>
                <a:effectLst/>
                <a:latin typeface="+mn-lt"/>
                <a:ea typeface="+mn-ea"/>
                <a:cs typeface="+mn-cs"/>
              </a:rPr>
              <a:t>two</a:t>
            </a:r>
            <a:r>
              <a:rPr lang="en-US" kern="1200" dirty="0">
                <a:solidFill>
                  <a:schemeClr val="tx1"/>
                </a:solidFill>
                <a:effectLst/>
                <a:latin typeface="+mn-lt"/>
                <a:ea typeface="+mn-ea"/>
                <a:cs typeface="+mn-cs"/>
              </a:rPr>
              <a:t> times prior to taking your measurement.</a:t>
            </a:r>
            <a:endParaRPr lang="en-US" kern="1200" dirty="0">
              <a:solidFill>
                <a:schemeClr val="tx1"/>
              </a:solidFill>
              <a:effectLst/>
              <a:latin typeface="+mn-lt"/>
              <a:cs typeface="Calibri"/>
            </a:endParaRPr>
          </a:p>
          <a:p>
            <a:pPr marL="171450" indent="-171450">
              <a:buFont typeface="Arial" panose="020B0604020202020204" pitchFamily="34" charset="0"/>
              <a:buChar char="•"/>
            </a:pPr>
            <a:r>
              <a:rPr lang="en-US" kern="1200" dirty="0">
                <a:solidFill>
                  <a:schemeClr val="tx1"/>
                </a:solidFill>
                <a:effectLst/>
                <a:latin typeface="+mn-lt"/>
                <a:ea typeface="+mn-ea"/>
                <a:cs typeface="+mn-cs"/>
              </a:rPr>
              <a:t>You must do this test twice for </a:t>
            </a:r>
            <a:r>
              <a:rPr lang="en-US" b="1" kern="1200" dirty="0">
                <a:solidFill>
                  <a:schemeClr val="tx1"/>
                </a:solidFill>
                <a:effectLst/>
                <a:latin typeface="+mn-lt"/>
                <a:ea typeface="+mn-ea"/>
                <a:cs typeface="+mn-cs"/>
              </a:rPr>
              <a:t>duplicate precision. The two samples must be within 0.25 of each other to be valid according to SC AAS protocol</a:t>
            </a:r>
            <a:r>
              <a:rPr lang="en-US" kern="1200" dirty="0">
                <a:solidFill>
                  <a:schemeClr val="tx1"/>
                </a:solidFill>
                <a:effectLst/>
                <a:latin typeface="+mn-lt"/>
                <a:ea typeface="+mn-ea"/>
                <a:cs typeface="+mn-cs"/>
              </a:rPr>
              <a:t>.</a:t>
            </a:r>
            <a:r>
              <a:rPr lang="en-US" dirty="0"/>
              <a:t> </a:t>
            </a:r>
          </a:p>
          <a:p>
            <a:pPr marL="171450" indent="-171450">
              <a:buFont typeface="Arial" panose="020B0604020202020204" pitchFamily="34" charset="0"/>
              <a:buChar char="•"/>
            </a:pPr>
            <a:r>
              <a:rPr lang="en-US" dirty="0"/>
              <a:t>Do not estimate between the marked increments of 0.5.</a:t>
            </a:r>
          </a:p>
          <a:p>
            <a:pPr marL="171450" indent="-171450">
              <a:buFont typeface="Arial" panose="020B0604020202020204" pitchFamily="34" charset="0"/>
              <a:buChar char="•"/>
            </a:pPr>
            <a:endParaRPr lang="en-US" kern="1200" dirty="0">
              <a:solidFill>
                <a:schemeClr val="tx1"/>
              </a:solidFill>
              <a:effectLst/>
              <a:latin typeface="+mn-lt"/>
              <a:cs typeface="Calibri"/>
            </a:endParaRPr>
          </a:p>
          <a:p>
            <a:pPr marL="0" indent="0">
              <a:buFont typeface="Arial" panose="020B0604020202020204" pitchFamily="34" charset="0"/>
              <a:buNone/>
            </a:pPr>
            <a:r>
              <a:rPr lang="en-US" i="0" kern="1200" dirty="0">
                <a:solidFill>
                  <a:schemeClr val="tx1"/>
                </a:solidFill>
                <a:effectLst/>
                <a:latin typeface="+mn-lt"/>
                <a:ea typeface="+mn-ea"/>
                <a:cs typeface="+mn-cs"/>
              </a:rPr>
              <a:t>In saltwater habitats in South Carolina, pH levels should fall between </a:t>
            </a:r>
            <a:r>
              <a:rPr lang="en-US" b="1" i="0" kern="1200" dirty="0">
                <a:solidFill>
                  <a:schemeClr val="tx1"/>
                </a:solidFill>
                <a:effectLst/>
                <a:latin typeface="+mn-lt"/>
                <a:ea typeface="+mn-ea"/>
                <a:cs typeface="+mn-cs"/>
              </a:rPr>
              <a:t>6.5 and 8.5 </a:t>
            </a:r>
            <a:r>
              <a:rPr lang="en-US" i="0" kern="1200" dirty="0">
                <a:solidFill>
                  <a:schemeClr val="tx1"/>
                </a:solidFill>
                <a:effectLst/>
                <a:latin typeface="+mn-lt"/>
                <a:ea typeface="+mn-ea"/>
                <a:cs typeface="+mn-cs"/>
              </a:rPr>
              <a:t>to meet state standards.</a:t>
            </a:r>
            <a:endParaRPr lang="en-US" i="0" kern="1200" dirty="0">
              <a:solidFill>
                <a:schemeClr val="tx1"/>
              </a:solidFill>
              <a:effectLst/>
              <a:latin typeface="+mn-lt"/>
              <a:cs typeface="Calibri"/>
            </a:endParaRPr>
          </a:p>
          <a:p>
            <a:pPr marL="0" indent="0">
              <a:buFont typeface="Arial" panose="020B0604020202020204" pitchFamily="34" charset="0"/>
              <a:buNone/>
            </a:pPr>
            <a:r>
              <a:rPr lang="en-US" i="1" kern="1200" dirty="0">
                <a:solidFill>
                  <a:schemeClr val="tx1"/>
                </a:solidFill>
                <a:effectLst/>
                <a:latin typeface="+mn-lt"/>
                <a:cs typeface="Calibri"/>
              </a:rPr>
              <a:t>	</a:t>
            </a:r>
            <a:endParaRPr lang="en-US" kern="1200" dirty="0">
              <a:solidFill>
                <a:schemeClr val="tx1"/>
              </a:solidFill>
              <a:effectLst/>
              <a:latin typeface="+mn-lt"/>
              <a:cs typeface="Calibri"/>
            </a:endParaRPr>
          </a:p>
          <a:p>
            <a:r>
              <a:rPr lang="en-US" dirty="0">
                <a:solidFill>
                  <a:srgbClr val="FF0000"/>
                </a:solidFill>
              </a:rPr>
              <a:t>[Demonstrate how to check both scales. There are different shades of green on BOTH scales. Always remove sunglasses to take reading.]</a:t>
            </a:r>
          </a:p>
        </p:txBody>
      </p:sp>
      <p:sp>
        <p:nvSpPr>
          <p:cNvPr id="4" name="Slide Number Placeholder 3"/>
          <p:cNvSpPr>
            <a:spLocks noGrp="1"/>
          </p:cNvSpPr>
          <p:nvPr>
            <p:ph type="sldNum" sz="quarter" idx="10"/>
          </p:nvPr>
        </p:nvSpPr>
        <p:spPr/>
        <p:txBody>
          <a:bodyPr/>
          <a:lstStyle/>
          <a:p>
            <a:fld id="{6AA0B91A-04E6-438C-8ECE-AA6E2C8EC7F9}" type="slidenum">
              <a:rPr lang="en-US" smtClean="0"/>
              <a:t>61</a:t>
            </a:fld>
            <a:endParaRPr lang="en-US"/>
          </a:p>
        </p:txBody>
      </p:sp>
    </p:spTree>
    <p:extLst>
      <p:ext uri="{BB962C8B-B14F-4D97-AF65-F5344CB8AC3E}">
        <p14:creationId xmlns:p14="http://schemas.microsoft.com/office/powerpoint/2010/main" val="24891678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a:xfrm>
            <a:off x="701040" y="4473893"/>
            <a:ext cx="5608320" cy="39130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ea typeface="+mn-ea"/>
                <a:cs typeface="+mn-cs"/>
              </a:rPr>
              <a:t>Like land organisms, aquatic animals need oxygen to live. Dissolved oxygen (DO) is the oxygen available in water for aquatic species and is measured in milligrams per liter (mg/L) or parts per million (ppm). Tidal creeks naturally have low and fluctuating DO levels that change daily and seasonally. You may see a wide range during your sampling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ea typeface="+mn-ea"/>
                <a:cs typeface="+mn-cs"/>
              </a:rPr>
              <a:t>Fish, invertebrates, plants, and aerobic bacteria all require oxygen for respiration. Just like pH and water temperature, there are levels of dissolved oxygen that determine which species may or may not be present in the system.</a:t>
            </a:r>
            <a:r>
              <a:rPr lang="en-US" b="0" i="0" u="none" strike="noStrike" kern="1200" baseline="0" dirty="0">
                <a:solidFill>
                  <a:schemeClr val="tx1"/>
                </a:solidFill>
                <a:effectLst/>
                <a:ea typeface="+mn-ea"/>
                <a:cs typeface="+mn-cs"/>
              </a:rPr>
              <a:t> Many species in the salt marsh-tidal creek ecosystem have adapted to withstand its lower DO levels. When DO levels drop too low, species who can relocate will move to areas with higher DO. Smaller and stationary organisms benefit from the low DO levels because they keep out larger predators, making creeks and marshes good nursery habitat.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dirty="0">
              <a:solidFill>
                <a:schemeClr val="tx1"/>
              </a:solidFill>
              <a:effectLst/>
              <a:ea typeface="+mn-ea"/>
              <a:cs typeface="+mn-cs"/>
            </a:endParaRPr>
          </a:p>
          <a:p>
            <a:endParaRPr lang="en-US"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62</a:t>
            </a:fld>
            <a:endParaRPr lang="en-US"/>
          </a:p>
        </p:txBody>
      </p:sp>
    </p:spTree>
    <p:extLst>
      <p:ext uri="{BB962C8B-B14F-4D97-AF65-F5344CB8AC3E}">
        <p14:creationId xmlns:p14="http://schemas.microsoft.com/office/powerpoint/2010/main" val="35600245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dirty="0"/>
              <a:t>DO to changes daily and seasonally within your stream because there are multiple ways it can be increased or decreased in water. </a:t>
            </a:r>
          </a:p>
          <a:p>
            <a:endParaRPr lang="en-US" dirty="0">
              <a:cs typeface="Calibri"/>
            </a:endParaRPr>
          </a:p>
          <a:p>
            <a:r>
              <a:rPr lang="en-US" dirty="0">
                <a:cs typeface="Calibri"/>
              </a:rPr>
              <a:t>DO levels can increase through </a:t>
            </a:r>
            <a:r>
              <a:rPr lang="en-US" b="1" dirty="0">
                <a:cs typeface="Calibri"/>
              </a:rPr>
              <a:t>oxygen entering from the atmosphere, turbulent mixing</a:t>
            </a:r>
            <a:r>
              <a:rPr lang="en-US" dirty="0">
                <a:cs typeface="Calibri"/>
              </a:rPr>
              <a:t> from wind and water flow, and </a:t>
            </a:r>
            <a:r>
              <a:rPr lang="en-US" b="1" dirty="0">
                <a:cs typeface="Calibri"/>
              </a:rPr>
              <a:t>photosynthesis</a:t>
            </a:r>
            <a:r>
              <a:rPr lang="en-US" dirty="0">
                <a:cs typeface="Calibri"/>
              </a:rPr>
              <a:t> by living aquatic plants, algae, and phytoplankton.</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DO levels can decrease due to </a:t>
            </a:r>
            <a:r>
              <a:rPr lang="en-US" b="1" dirty="0">
                <a:cs typeface="Calibri"/>
              </a:rPr>
              <a:t>warmer temperatures</a:t>
            </a:r>
            <a:r>
              <a:rPr lang="en-US" dirty="0">
                <a:cs typeface="Calibri"/>
              </a:rPr>
              <a:t>, </a:t>
            </a:r>
            <a:r>
              <a:rPr lang="en-US" b="1" dirty="0">
                <a:cs typeface="Calibri"/>
              </a:rPr>
              <a:t>decaying organic matter</a:t>
            </a:r>
            <a:r>
              <a:rPr lang="en-US" dirty="0">
                <a:cs typeface="Calibri"/>
              </a:rPr>
              <a:t> increasing oxygen-consuming bacteria, and </a:t>
            </a:r>
            <a:r>
              <a:rPr lang="en-US" b="1" dirty="0">
                <a:cs typeface="Calibri"/>
              </a:rPr>
              <a:t>slow-moving, deep water</a:t>
            </a:r>
            <a:r>
              <a:rPr lang="en-US" dirty="0">
                <a:cs typeface="Calibri"/>
              </a:rPr>
              <a:t>. </a:t>
            </a:r>
            <a:r>
              <a:rPr lang="en-US" dirty="0"/>
              <a:t>That is why critically </a:t>
            </a:r>
            <a:r>
              <a:rPr lang="en-US" b="1" dirty="0"/>
              <a:t>low oxygen levels often occur during the warmer summer months </a:t>
            </a:r>
            <a:r>
              <a:rPr lang="en-US" dirty="0"/>
              <a:t>when dissolved oxygen capacity decreases and oxygen demand increases.</a:t>
            </a:r>
            <a:r>
              <a:rPr lang="en-US" b="0" i="0" u="none" strike="noStrike" kern="1200" baseline="0" dirty="0">
                <a:solidFill>
                  <a:schemeClr val="tx1"/>
                </a:solidFill>
                <a:effectLst/>
                <a:ea typeface="+mn-ea"/>
                <a:cs typeface="+mn-cs"/>
              </a:rPr>
              <a:t> Living organisms increase their activity in warm water, which requires more oxygen to support their metabolism.</a:t>
            </a:r>
            <a:endParaRPr lang="en-US" b="0" i="0" u="none" strike="noStrike" kern="1200" baseline="0" dirty="0">
              <a:solidFill>
                <a:schemeClr val="tx1"/>
              </a:solidFill>
              <a:ea typeface="+mn-ea"/>
              <a:cs typeface="+mn-cs"/>
            </a:endParaRPr>
          </a:p>
          <a:p>
            <a:endParaRPr lang="en-US" dirty="0"/>
          </a:p>
        </p:txBody>
      </p:sp>
      <p:sp>
        <p:nvSpPr>
          <p:cNvPr id="4" name="Slide Number Placeholder 3"/>
          <p:cNvSpPr>
            <a:spLocks noGrp="1"/>
          </p:cNvSpPr>
          <p:nvPr>
            <p:ph type="sldNum" sz="quarter" idx="10"/>
          </p:nvPr>
        </p:nvSpPr>
        <p:spPr/>
        <p:txBody>
          <a:bodyPr/>
          <a:lstStyle/>
          <a:p>
            <a:fld id="{6AA0B91A-04E6-438C-8ECE-AA6E2C8EC7F9}" type="slidenum">
              <a:rPr lang="en-US" smtClean="0"/>
              <a:t>63</a:t>
            </a:fld>
            <a:endParaRPr lang="en-US"/>
          </a:p>
        </p:txBody>
      </p:sp>
    </p:spTree>
    <p:extLst>
      <p:ext uri="{BB962C8B-B14F-4D97-AF65-F5344CB8AC3E}">
        <p14:creationId xmlns:p14="http://schemas.microsoft.com/office/powerpoint/2010/main" val="2416255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92846"/>
            <a:ext cx="5608320" cy="5427092"/>
          </a:xfrm>
        </p:spPr>
        <p:txBody>
          <a:bodyPr/>
          <a:lstStyle/>
          <a:p>
            <a:r>
              <a:rPr lang="en-US" dirty="0">
                <a:solidFill>
                  <a:srgbClr val="FF0000"/>
                </a:solidFill>
              </a:rPr>
              <a:t>[Demonstrate the different pieces of the kit. Go over terminology like reagents, syringe/titrator, sample bottle, etc.]</a:t>
            </a:r>
          </a:p>
          <a:p>
            <a:endParaRPr lang="en-US" dirty="0">
              <a:cs typeface="Calibri"/>
            </a:endParaRPr>
          </a:p>
          <a:p>
            <a:r>
              <a:rPr lang="en-US" dirty="0"/>
              <a:t>Dissolved oxygen is measured using the Winkler Titration Method and involves adding a series of chemicals to the sample. Remember to rinse both stream sample bottles twice before taking the sample.</a:t>
            </a:r>
            <a:r>
              <a:rPr lang="en-US" dirty="0">
                <a:cs typeface="Calibri"/>
              </a:rPr>
              <a:t> Like the pH sampling, you will do this test two times. Once you have completed the chemical reactions, your final measurements between the two sample </a:t>
            </a:r>
            <a:r>
              <a:rPr lang="en-US" b="1" dirty="0">
                <a:cs typeface="Calibri"/>
              </a:rPr>
              <a:t>MUST be within 0.6 mg/L of each other</a:t>
            </a:r>
            <a:r>
              <a:rPr lang="en-US" dirty="0">
                <a:cs typeface="Calibri"/>
              </a:rPr>
              <a:t>. </a:t>
            </a:r>
            <a:r>
              <a:rPr lang="en-US" b="1" dirty="0">
                <a:cs typeface="Calibri"/>
              </a:rPr>
              <a:t>Redo the test </a:t>
            </a:r>
            <a:r>
              <a:rPr lang="en-US" dirty="0">
                <a:cs typeface="Calibri"/>
              </a:rPr>
              <a:t>until you have both samples within duplicate precision of one another. </a:t>
            </a:r>
          </a:p>
          <a:p>
            <a:endParaRPr lang="en-US" dirty="0">
              <a:cs typeface="Arial" panose="020B0604020202020204" pitchFamily="34" charset="0"/>
            </a:endParaRPr>
          </a:p>
          <a:p>
            <a:r>
              <a:rPr lang="en-US" dirty="0">
                <a:cs typeface="Calibri"/>
              </a:rPr>
              <a:t>The most common mistakes happen when there are air bubbles accidently left in the sample bottles or the syringe. You’ll get to practice using this kit later in the field. Remember, your handbook has instructions and tips from </a:t>
            </a:r>
            <a:r>
              <a:rPr lang="en-US" dirty="0">
                <a:solidFill>
                  <a:srgbClr val="92D050"/>
                </a:solidFill>
                <a:cs typeface="Calibri"/>
              </a:rPr>
              <a:t>pages 48-51 and in the appendix.</a:t>
            </a:r>
            <a:endParaRPr lang="en-US" kern="1200" dirty="0">
              <a:solidFill>
                <a:srgbClr val="92D050"/>
              </a:solidFill>
              <a:effectLst/>
              <a:cs typeface="Calibri"/>
            </a:endParaRPr>
          </a:p>
          <a:p>
            <a:endParaRPr lang="en-US" dirty="0"/>
          </a:p>
          <a:p>
            <a:r>
              <a:rPr lang="en-US" kern="1200" dirty="0">
                <a:effectLst/>
                <a:ea typeface="+mn-ea"/>
                <a:cs typeface="+mn-cs"/>
              </a:rPr>
              <a:t>DO levels must have a daily average not less than </a:t>
            </a:r>
            <a:r>
              <a:rPr lang="en-US" b="1" kern="1200" dirty="0">
                <a:effectLst/>
                <a:ea typeface="+mn-ea"/>
                <a:cs typeface="+mn-cs"/>
              </a:rPr>
              <a:t>5 mg/L and must be never be less than 4 mg/L</a:t>
            </a:r>
            <a:r>
              <a:rPr lang="en-US" kern="1200" dirty="0">
                <a:effectLst/>
                <a:ea typeface="+mn-ea"/>
                <a:cs typeface="+mn-cs"/>
              </a:rPr>
              <a:t> to meet standards. </a:t>
            </a:r>
            <a:r>
              <a:rPr lang="en-US" i="0" dirty="0">
                <a:cs typeface="Arial" pitchFamily="34" charset="0"/>
              </a:rPr>
              <a:t>Your saltwater site may also experience frequent DO levels below state standards in the heat of the summer.</a:t>
            </a:r>
            <a:br>
              <a:rPr lang="en-US" i="0" dirty="0">
                <a:cs typeface="Arial" pitchFamily="34" charset="0"/>
              </a:rPr>
            </a:br>
            <a:br>
              <a:rPr lang="en-US" i="0" dirty="0">
                <a:cs typeface="Arial" pitchFamily="34" charset="0"/>
              </a:rPr>
            </a:br>
            <a:r>
              <a:rPr lang="en-US" dirty="0">
                <a:solidFill>
                  <a:srgbClr val="FF0000"/>
                </a:solidFill>
                <a:cs typeface="Calibri" panose="020F0502020204030204"/>
              </a:rPr>
              <a:t>[</a:t>
            </a:r>
            <a:r>
              <a:rPr lang="en-US" dirty="0">
                <a:solidFill>
                  <a:srgbClr val="FF0000"/>
                </a:solidFill>
              </a:rPr>
              <a:t>Optional Video</a:t>
            </a:r>
            <a:r>
              <a:rPr lang="en-US" dirty="0"/>
              <a:t>:</a:t>
            </a:r>
            <a:r>
              <a:rPr lang="en-US" b="1" dirty="0"/>
              <a:t> </a:t>
            </a:r>
            <a:r>
              <a:rPr lang="en-US" b="1" dirty="0">
                <a:hlinkClick r:id="rId3"/>
              </a:rPr>
              <a:t>https://www.youtube.com/watch?v=Nmu7r32gE-g&amp;t=3s</a:t>
            </a:r>
            <a:r>
              <a:rPr lang="en-US" b="1" dirty="0"/>
              <a:t> </a:t>
            </a:r>
            <a:r>
              <a:rPr lang="en-US" dirty="0">
                <a:solidFill>
                  <a:srgbClr val="FF0000"/>
                </a:solidFill>
              </a:rPr>
              <a:t>]</a:t>
            </a:r>
          </a:p>
        </p:txBody>
      </p:sp>
      <p:sp>
        <p:nvSpPr>
          <p:cNvPr id="4" name="Slide Number Placeholder 3"/>
          <p:cNvSpPr>
            <a:spLocks noGrp="1"/>
          </p:cNvSpPr>
          <p:nvPr>
            <p:ph type="sldNum" sz="quarter" idx="10"/>
          </p:nvPr>
        </p:nvSpPr>
        <p:spPr/>
        <p:txBody>
          <a:bodyPr/>
          <a:lstStyle/>
          <a:p>
            <a:fld id="{6AA0B91A-04E6-438C-8ECE-AA6E2C8EC7F9}" type="slidenum">
              <a:rPr lang="en-US" smtClean="0"/>
              <a:t>64</a:t>
            </a:fld>
            <a:endParaRPr lang="en-US"/>
          </a:p>
        </p:txBody>
      </p:sp>
    </p:spTree>
    <p:extLst>
      <p:ext uri="{BB962C8B-B14F-4D97-AF65-F5344CB8AC3E}">
        <p14:creationId xmlns:p14="http://schemas.microsoft.com/office/powerpoint/2010/main" val="24124719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dirty="0"/>
              <a:t>Store your kit in a cool, dry place (NOT in a hot car or garage). Check that the chemicals used for pH and DO testing are not expired before sampling. Expiration dates can be found on the labels of each chemical bottle. After your sampling event, rinse your equipment with fresh water and let dry.</a:t>
            </a:r>
          </a:p>
          <a:p>
            <a:endParaRPr lang="en-US" dirty="0"/>
          </a:p>
          <a:p>
            <a:pPr>
              <a:defRPr/>
            </a:pPr>
            <a:r>
              <a:rPr lang="en-US" dirty="0"/>
              <a:t>Sampling waste</a:t>
            </a:r>
            <a:r>
              <a:rPr lang="en-US" kern="1200" dirty="0">
                <a:solidFill>
                  <a:schemeClr val="tx1"/>
                </a:solidFill>
                <a:effectLst/>
                <a:latin typeface="+mn-lt"/>
                <a:ea typeface="+mn-ea"/>
                <a:cs typeface="+mn-cs"/>
              </a:rPr>
              <a:t> can be poured down your sink at home </a:t>
            </a:r>
            <a:r>
              <a:rPr lang="en-US" dirty="0"/>
              <a:t>with extra water or flushed down the toilet UNLESS</a:t>
            </a:r>
            <a:r>
              <a:rPr lang="en-US" kern="1200" dirty="0">
                <a:solidFill>
                  <a:schemeClr val="tx1"/>
                </a:solidFill>
                <a:effectLst/>
                <a:latin typeface="+mn-lt"/>
                <a:ea typeface="+mn-ea"/>
                <a:cs typeface="+mn-cs"/>
              </a:rPr>
              <a:t> you are on a SEPTIC system. If you are on septic, return your waste to your kit loan location or dispose of it in a location connected to the public sewer system. </a:t>
            </a:r>
            <a:r>
              <a:rPr lang="en-US" b="1" kern="1200" dirty="0">
                <a:solidFill>
                  <a:schemeClr val="tx1"/>
                </a:solidFill>
                <a:effectLst/>
                <a:latin typeface="+mn-lt"/>
                <a:ea typeface="+mn-ea"/>
                <a:cs typeface="+mn-cs"/>
              </a:rPr>
              <a:t>(DO NOT POUR expired chemicals down the drain).</a:t>
            </a:r>
            <a:r>
              <a:rPr lang="en-US" b="1" dirty="0"/>
              <a:t>  </a:t>
            </a:r>
          </a:p>
          <a:p>
            <a:pPr>
              <a:defRPr/>
            </a:pPr>
            <a:endParaRPr lang="en-US" b="1" dirty="0"/>
          </a:p>
          <a:p>
            <a:pPr>
              <a:defRPr/>
            </a:pPr>
            <a:r>
              <a:rPr lang="en-US" b="0" dirty="0"/>
              <a:t>To replenish the chemicals in your SC AAS monitoring kit, consider purchasing kit refills online. Visit our website to view a list of suppliers. Please contact your trainer(s), kit loan location, or the program coordinators at scaas@des.sc.gov for guidance and to return any expired chemicals. </a:t>
            </a:r>
          </a:p>
        </p:txBody>
      </p:sp>
      <p:sp>
        <p:nvSpPr>
          <p:cNvPr id="4" name="Slide Number Placeholder 3"/>
          <p:cNvSpPr>
            <a:spLocks noGrp="1"/>
          </p:cNvSpPr>
          <p:nvPr>
            <p:ph type="sldNum" sz="quarter" idx="10"/>
          </p:nvPr>
        </p:nvSpPr>
        <p:spPr/>
        <p:txBody>
          <a:bodyPr/>
          <a:lstStyle/>
          <a:p>
            <a:fld id="{6AA0B91A-04E6-438C-8ECE-AA6E2C8EC7F9}" type="slidenum">
              <a:rPr lang="en-US" smtClean="0"/>
              <a:t>65</a:t>
            </a:fld>
            <a:endParaRPr lang="en-US"/>
          </a:p>
        </p:txBody>
      </p:sp>
    </p:spTree>
    <p:extLst>
      <p:ext uri="{BB962C8B-B14F-4D97-AF65-F5344CB8AC3E}">
        <p14:creationId xmlns:p14="http://schemas.microsoft.com/office/powerpoint/2010/main" val="22879452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chemeClr val="accent6"/>
                </a:solidFill>
              </a:rPr>
              <a:t>Page 52.</a:t>
            </a:r>
          </a:p>
        </p:txBody>
      </p:sp>
      <p:sp>
        <p:nvSpPr>
          <p:cNvPr id="4" name="Slide Number Placeholder 3"/>
          <p:cNvSpPr>
            <a:spLocks noGrp="1"/>
          </p:cNvSpPr>
          <p:nvPr>
            <p:ph type="sldNum" sz="quarter" idx="10"/>
          </p:nvPr>
        </p:nvSpPr>
        <p:spPr/>
        <p:txBody>
          <a:bodyPr/>
          <a:lstStyle/>
          <a:p>
            <a:fld id="{6AA0B91A-04E6-438C-8ECE-AA6E2C8EC7F9}" type="slidenum">
              <a:rPr lang="en-US" smtClean="0"/>
              <a:t>66</a:t>
            </a:fld>
            <a:endParaRPr lang="en-US"/>
          </a:p>
        </p:txBody>
      </p:sp>
    </p:spTree>
    <p:extLst>
      <p:ext uri="{BB962C8B-B14F-4D97-AF65-F5344CB8AC3E}">
        <p14:creationId xmlns:p14="http://schemas.microsoft.com/office/powerpoint/2010/main" val="6731166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dirty="0"/>
              <a:t>Instead of using various names for the millions of watersheds, scientists use numbered codes to identify them. These codes are called hydrologic unit codes or HUCs. HUCs are useful for identifying which watershed you want to monitor, as watersheds are not always exclusively contained by a single city, county, or state. The HUC system divides and subdivides areas into successively smaller watersheds. The smaller the watershed, the longer the code. SC AAS uses 8-digit HUCs in the Database and Atlas.</a:t>
            </a:r>
          </a:p>
          <a:p>
            <a:endParaRPr lang="en-US" dirty="0"/>
          </a:p>
        </p:txBody>
      </p:sp>
      <p:sp>
        <p:nvSpPr>
          <p:cNvPr id="4" name="Slide Number Placeholder 3"/>
          <p:cNvSpPr>
            <a:spLocks noGrp="1"/>
          </p:cNvSpPr>
          <p:nvPr>
            <p:ph type="sldNum" sz="quarter" idx="10"/>
          </p:nvPr>
        </p:nvSpPr>
        <p:spPr/>
        <p:txBody>
          <a:bodyPr/>
          <a:lstStyle/>
          <a:p>
            <a:fld id="{6AA0B91A-04E6-438C-8ECE-AA6E2C8EC7F9}" type="slidenum">
              <a:rPr lang="en-US" smtClean="0"/>
              <a:t>67</a:t>
            </a:fld>
            <a:endParaRPr lang="en-US"/>
          </a:p>
        </p:txBody>
      </p:sp>
    </p:spTree>
    <p:extLst>
      <p:ext uri="{BB962C8B-B14F-4D97-AF65-F5344CB8AC3E}">
        <p14:creationId xmlns:p14="http://schemas.microsoft.com/office/powerpoint/2010/main" val="2142596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dirty="0"/>
              <a:t>The SC AAS Atlas is designed to assist certified volunteers in identifying watershed information (such as watershed name and HUC-8) needed to adopt new sites. The Atlas also allows fast look-up of existing monitoring sites and kit loan locations. Please be aware that there may be a lag time in displaying new information. </a:t>
            </a:r>
          </a:p>
          <a:p>
            <a:endParaRPr lang="en-US" dirty="0"/>
          </a:p>
          <a:p>
            <a:pPr>
              <a:defRPr/>
            </a:pPr>
            <a:r>
              <a:rPr lang="en-US" dirty="0">
                <a:solidFill>
                  <a:srgbClr val="FF0000"/>
                </a:solidFill>
              </a:rPr>
              <a:t>You can find instructions for using the Atlas by clicking the “Info” icon in the upper right-hand corner of the webpage.</a:t>
            </a:r>
            <a:endParaRPr lang="en-US" dirty="0">
              <a:solidFill>
                <a:srgbClr val="FF0000"/>
              </a:solidFill>
              <a:cs typeface="Calibri"/>
            </a:endParaRPr>
          </a:p>
          <a:p>
            <a:pPr marL="285750" indent="-285750">
              <a:buFont typeface="Arial" panose="020B0604020202020204" pitchFamily="34" charset="0"/>
              <a:buChar char="•"/>
              <a:defRPr/>
            </a:pPr>
            <a:r>
              <a:rPr lang="en-US" dirty="0">
                <a:solidFill>
                  <a:srgbClr val="FF0000"/>
                </a:solidFill>
              </a:rPr>
              <a:t>Green pins represent adopted sites. Black and white icons are kit loan locations. </a:t>
            </a:r>
          </a:p>
          <a:p>
            <a:pPr marL="285750" indent="-285750">
              <a:buFont typeface="Arial" panose="020B0604020202020204" pitchFamily="34" charset="0"/>
              <a:buChar char="•"/>
              <a:defRPr/>
            </a:pPr>
            <a:r>
              <a:rPr lang="en-US" dirty="0">
                <a:solidFill>
                  <a:srgbClr val="FF0000"/>
                </a:solidFill>
              </a:rPr>
              <a:t>Click any pin on the map to view details for that location. A pop-up will display the Waterbody Name, Watershed Name, and Watershed Number (8-digit HUC). Latitude and Longitude will be displayed in the lower left-hand corner of the screen. </a:t>
            </a:r>
          </a:p>
          <a:p>
            <a:pPr marL="285750" indent="-285750">
              <a:buFont typeface="Arial" panose="020B0604020202020204" pitchFamily="34" charset="0"/>
              <a:buChar char="•"/>
              <a:defRPr/>
            </a:pPr>
            <a:r>
              <a:rPr lang="en-US" b="0" i="0" u="none" strike="noStrike" dirty="0">
                <a:solidFill>
                  <a:srgbClr val="FF0000"/>
                </a:solidFill>
                <a:effectLst/>
                <a:latin typeface="Calibri" panose="020F0502020204030204" pitchFamily="34" charset="0"/>
              </a:rPr>
              <a:t>Popups may have more than one page of information. Use the arrow to toggle through pages. </a:t>
            </a:r>
            <a:endParaRPr lang="en-US" b="0" i="0" u="none" strike="noStrike" dirty="0">
              <a:solidFill>
                <a:srgbClr val="000000"/>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FF0000"/>
                </a:solidFill>
                <a:effectLst/>
                <a:latin typeface="Calibri" panose="020F0502020204030204" pitchFamily="34" charset="0"/>
              </a:rPr>
              <a:t>[Demonstrate the SC AAS Atlas and/or explain where the local kits are.]</a:t>
            </a:r>
            <a:endParaRPr lang="en-US" b="0" i="0" dirty="0">
              <a:solidFill>
                <a:srgbClr val="FF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AA0B91A-04E6-438C-8ECE-AA6E2C8EC7F9}" type="slidenum">
              <a:rPr lang="en-US" smtClean="0"/>
              <a:t>68</a:t>
            </a:fld>
            <a:endParaRPr lang="en-US"/>
          </a:p>
        </p:txBody>
      </p:sp>
    </p:spTree>
    <p:extLst>
      <p:ext uri="{BB962C8B-B14F-4D97-AF65-F5344CB8AC3E}">
        <p14:creationId xmlns:p14="http://schemas.microsoft.com/office/powerpoint/2010/main" val="32319164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50"/>
            <a:ext cx="5608320" cy="5298908"/>
          </a:xfrm>
        </p:spPr>
        <p:txBody>
          <a:bodyPr/>
          <a:lstStyle/>
          <a:p>
            <a:r>
              <a:rPr lang="en-US" dirty="0"/>
              <a:t>Once you become a certified volunteer, you will be added to the SC AAS Database as a certified user. The link to the Database can be found on our website, www.scadoptastream.org. </a:t>
            </a:r>
          </a:p>
          <a:p>
            <a:endParaRPr lang="en-US" dirty="0"/>
          </a:p>
          <a:p>
            <a:r>
              <a:rPr lang="en-US" dirty="0"/>
              <a:t>[You can show the volunteers the database or go through these slides.]</a:t>
            </a:r>
          </a:p>
          <a:p>
            <a:endParaRPr lang="en-US" dirty="0"/>
          </a:p>
          <a:p>
            <a:r>
              <a:rPr lang="en-US" dirty="0"/>
              <a:t>Following your certification, a registration link will be emailed to you (be sure to check your spam folder). Follow the link to create your account in the Database. The email address you provided for the workshop will become your username.</a:t>
            </a:r>
          </a:p>
          <a:p>
            <a:endParaRPr lang="en-US" dirty="0"/>
          </a:p>
          <a:p>
            <a:r>
              <a:rPr lang="en-US" dirty="0"/>
              <a:t>Click the “Login” button in the top right and choose the option on the righthand side of the screen (unless you are Clemson faculty, staff, or student). </a:t>
            </a:r>
          </a:p>
        </p:txBody>
      </p:sp>
      <p:sp>
        <p:nvSpPr>
          <p:cNvPr id="5" name="Slide Number Placeholder 4"/>
          <p:cNvSpPr>
            <a:spLocks noGrp="1"/>
          </p:cNvSpPr>
          <p:nvPr>
            <p:ph type="sldNum" sz="quarter" idx="5"/>
          </p:nvPr>
        </p:nvSpPr>
        <p:spPr/>
        <p:txBody>
          <a:bodyPr/>
          <a:lstStyle/>
          <a:p>
            <a:fld id="{6AA0B91A-04E6-438C-8ECE-AA6E2C8EC7F9}" type="slidenum">
              <a:rPr lang="en-US" smtClean="0"/>
              <a:t>69</a:t>
            </a:fld>
            <a:endParaRPr lang="en-US"/>
          </a:p>
        </p:txBody>
      </p:sp>
    </p:spTree>
    <p:extLst>
      <p:ext uri="{BB962C8B-B14F-4D97-AF65-F5344CB8AC3E}">
        <p14:creationId xmlns:p14="http://schemas.microsoft.com/office/powerpoint/2010/main" val="3495688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a:solidFill>
                  <a:schemeClr val="tx1"/>
                </a:solidFill>
                <a:latin typeface="+mn-lt"/>
                <a:ea typeface="+mn-ea"/>
                <a:cs typeface="+mn-cs"/>
              </a:rPr>
              <a:t>Salinity indicates whether a waterway is a tidal saltwater or freshwater ecosystem. If your waterbody has a salinity greater than 0.5 parts per thousand (ppt), it is considered a saltwater habitat for SC AAS monitoring purposes. Ocean water has a salinity of 36.0 ppt and pure fresh water has a salinity of 0.0 ppt.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a:solidFill>
                <a:schemeClr val="tx1"/>
              </a:solidFill>
              <a:latin typeface="+mn-lt"/>
              <a:ea typeface="+mn-ea"/>
              <a:cs typeface="+mn-cs"/>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7</a:t>
            </a:fld>
            <a:endParaRPr lang="en-US"/>
          </a:p>
        </p:txBody>
      </p:sp>
    </p:spTree>
    <p:extLst>
      <p:ext uri="{BB962C8B-B14F-4D97-AF65-F5344CB8AC3E}">
        <p14:creationId xmlns:p14="http://schemas.microsoft.com/office/powerpoint/2010/main" val="19082584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volunteers must be a part of a group to enter data. You can create a new group using the “Add Group” button or search for an existing group to join. Detailed instructions are available in the handbook. </a:t>
            </a:r>
          </a:p>
        </p:txBody>
      </p:sp>
      <p:sp>
        <p:nvSpPr>
          <p:cNvPr id="5" name="Slide Number Placeholder 4"/>
          <p:cNvSpPr>
            <a:spLocks noGrp="1"/>
          </p:cNvSpPr>
          <p:nvPr>
            <p:ph type="sldNum" sz="quarter" idx="5"/>
          </p:nvPr>
        </p:nvSpPr>
        <p:spPr/>
        <p:txBody>
          <a:bodyPr/>
          <a:lstStyle/>
          <a:p>
            <a:fld id="{6AA0B91A-04E6-438C-8ECE-AA6E2C8EC7F9}" type="slidenum">
              <a:rPr lang="en-US" smtClean="0"/>
              <a:t>70</a:t>
            </a:fld>
            <a:endParaRPr lang="en-US"/>
          </a:p>
        </p:txBody>
      </p:sp>
    </p:spTree>
    <p:extLst>
      <p:ext uri="{BB962C8B-B14F-4D97-AF65-F5344CB8AC3E}">
        <p14:creationId xmlns:p14="http://schemas.microsoft.com/office/powerpoint/2010/main" val="18883923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the “Sites” tab, select “Add Site”. Fill in the information using the SC AAS Atlas and the map on the righthand side of the screen. Detailed instructions are available in the handbook.</a:t>
            </a:r>
          </a:p>
        </p:txBody>
      </p:sp>
      <p:sp>
        <p:nvSpPr>
          <p:cNvPr id="5" name="Slide Number Placeholder 4"/>
          <p:cNvSpPr>
            <a:spLocks noGrp="1"/>
          </p:cNvSpPr>
          <p:nvPr>
            <p:ph type="sldNum" sz="quarter" idx="5"/>
          </p:nvPr>
        </p:nvSpPr>
        <p:spPr/>
        <p:txBody>
          <a:bodyPr/>
          <a:lstStyle/>
          <a:p>
            <a:fld id="{6AA0B91A-04E6-438C-8ECE-AA6E2C8EC7F9}" type="slidenum">
              <a:rPr lang="en-US" smtClean="0"/>
              <a:t>71</a:t>
            </a:fld>
            <a:endParaRPr lang="en-US"/>
          </a:p>
        </p:txBody>
      </p:sp>
    </p:spTree>
    <p:extLst>
      <p:ext uri="{BB962C8B-B14F-4D97-AF65-F5344CB8AC3E}">
        <p14:creationId xmlns:p14="http://schemas.microsoft.com/office/powerpoint/2010/main" val="19979288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When you have completed a sampling event and are ready to enter data, go to the “Sampling Events” tab and click the “Add Sampling Event” button. The tabs in the Database are the same as the tabs on your data form. If you have any Database issues, email the program coordinators at scaas@des.sc.gov.</a:t>
            </a:r>
          </a:p>
          <a:p>
            <a:endParaRPr lang="en-US" dirty="0"/>
          </a:p>
        </p:txBody>
      </p:sp>
      <p:sp>
        <p:nvSpPr>
          <p:cNvPr id="5" name="Slide Number Placeholder 4"/>
          <p:cNvSpPr>
            <a:spLocks noGrp="1"/>
          </p:cNvSpPr>
          <p:nvPr>
            <p:ph type="sldNum" sz="quarter" idx="5"/>
          </p:nvPr>
        </p:nvSpPr>
        <p:spPr/>
        <p:txBody>
          <a:bodyPr/>
          <a:lstStyle/>
          <a:p>
            <a:fld id="{6AA0B91A-04E6-438C-8ECE-AA6E2C8EC7F9}" type="slidenum">
              <a:rPr lang="en-US" smtClean="0"/>
              <a:t>72</a:t>
            </a:fld>
            <a:endParaRPr lang="en-US"/>
          </a:p>
        </p:txBody>
      </p:sp>
    </p:spTree>
    <p:extLst>
      <p:ext uri="{BB962C8B-B14F-4D97-AF65-F5344CB8AC3E}">
        <p14:creationId xmlns:p14="http://schemas.microsoft.com/office/powerpoint/2010/main" val="24178521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dirty="0"/>
              <a:t>Data should be submitted to the Database </a:t>
            </a:r>
            <a:r>
              <a:rPr lang="en-US" b="1" dirty="0"/>
              <a:t>as soon as possible </a:t>
            </a:r>
            <a:r>
              <a:rPr lang="en-US" b="0" dirty="0"/>
              <a:t>to be shared with your community. Y</a:t>
            </a:r>
            <a:r>
              <a:rPr lang="en-US" dirty="0"/>
              <a:t>ou can do this from your phone directly or from a computer. Anyone with internet access can view sampling events, groups, or sites. On those pages, you can use the export buttons to download data, or you can copy and paste the data into a new file. </a:t>
            </a:r>
          </a:p>
        </p:txBody>
      </p:sp>
      <p:sp>
        <p:nvSpPr>
          <p:cNvPr id="4" name="Slide Number Placeholder 3"/>
          <p:cNvSpPr>
            <a:spLocks noGrp="1"/>
          </p:cNvSpPr>
          <p:nvPr>
            <p:ph type="sldNum" sz="quarter" idx="10"/>
          </p:nvPr>
        </p:nvSpPr>
        <p:spPr/>
        <p:txBody>
          <a:bodyPr/>
          <a:lstStyle/>
          <a:p>
            <a:fld id="{6AA0B91A-04E6-438C-8ECE-AA6E2C8EC7F9}" type="slidenum">
              <a:rPr lang="en-US" smtClean="0"/>
              <a:t>73</a:t>
            </a:fld>
            <a:endParaRPr lang="en-US"/>
          </a:p>
        </p:txBody>
      </p:sp>
    </p:spTree>
    <p:extLst>
      <p:ext uri="{BB962C8B-B14F-4D97-AF65-F5344CB8AC3E}">
        <p14:creationId xmlns:p14="http://schemas.microsoft.com/office/powerpoint/2010/main" val="13807674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sz="1600" dirty="0">
                <a:solidFill>
                  <a:schemeClr val="tx2"/>
                </a:solidFill>
                <a:latin typeface="Lato"/>
                <a:ea typeface="Lato"/>
                <a:cs typeface="Lato"/>
              </a:rPr>
              <a:t>If you would like to explore different volunteer monitoring opportunities or share the program with friends and family in other areas, check out our other SC AAS monitoring programs! Workshops and more information can be found on our website. </a:t>
            </a:r>
          </a:p>
          <a:p>
            <a:endParaRPr lang="en-US" sz="1600" dirty="0">
              <a:solidFill>
                <a:schemeClr val="tx2"/>
              </a:solidFill>
              <a:latin typeface="Lato"/>
              <a:ea typeface="Lato"/>
              <a:cs typeface="Lato"/>
            </a:endParaRPr>
          </a:p>
          <a:p>
            <a:r>
              <a:rPr lang="en-US" sz="1600" dirty="0">
                <a:solidFill>
                  <a:schemeClr val="tx2"/>
                </a:solidFill>
                <a:latin typeface="Lato"/>
                <a:ea typeface="Lato"/>
                <a:cs typeface="Lato"/>
              </a:rPr>
              <a:t>Other ways to get involved in protecting water quality include sharing data, reaching out to community members, and leading initiatives like litter pick-ups and riparian buffer repairs. Page 58 of your handbook describes other volunteer monitoring programs including CoCoRaHS, NOAA’s Phytoplankton Monitoring Network, SCDES </a:t>
            </a:r>
            <a:r>
              <a:rPr lang="en-US" sz="1600" dirty="0" err="1">
                <a:solidFill>
                  <a:schemeClr val="tx2"/>
                </a:solidFill>
                <a:latin typeface="Lato"/>
                <a:ea typeface="Lato"/>
                <a:cs typeface="Lato"/>
              </a:rPr>
              <a:t>MyCoast</a:t>
            </a:r>
            <a:r>
              <a:rPr lang="en-US" sz="1600" dirty="0">
                <a:solidFill>
                  <a:schemeClr val="tx2"/>
                </a:solidFill>
                <a:latin typeface="Lato"/>
                <a:ea typeface="Lato"/>
                <a:cs typeface="Lato"/>
              </a:rPr>
              <a:t>, and SCDNR SCORE. </a:t>
            </a:r>
          </a:p>
          <a:p>
            <a:endParaRPr lang="en-US" sz="1600" dirty="0">
              <a:solidFill>
                <a:schemeClr val="tx2"/>
              </a:solidFill>
              <a:latin typeface="Lato"/>
              <a:ea typeface="Lato"/>
              <a:cs typeface="Lato"/>
            </a:endParaRPr>
          </a:p>
          <a:p>
            <a:r>
              <a:rPr lang="en-US" sz="1600" dirty="0">
                <a:solidFill>
                  <a:schemeClr val="tx2"/>
                </a:solidFill>
                <a:latin typeface="Lato"/>
                <a:ea typeface="Lato"/>
                <a:cs typeface="Lato"/>
              </a:rPr>
              <a:t>The appendix includes helpful resource and app links, a field checklist, temperature conversion chart, dissolved oxygen instructions, and notes pages. </a:t>
            </a:r>
          </a:p>
          <a:p>
            <a:endParaRPr lang="en-US" dirty="0"/>
          </a:p>
        </p:txBody>
      </p:sp>
      <p:sp>
        <p:nvSpPr>
          <p:cNvPr id="4" name="Slide Number Placeholder 3"/>
          <p:cNvSpPr>
            <a:spLocks noGrp="1"/>
          </p:cNvSpPr>
          <p:nvPr>
            <p:ph type="sldNum" sz="quarter" idx="5"/>
          </p:nvPr>
        </p:nvSpPr>
        <p:spPr/>
        <p:txBody>
          <a:bodyPr/>
          <a:lstStyle/>
          <a:p>
            <a:fld id="{6AA0B91A-04E6-438C-8ECE-AA6E2C8EC7F9}" type="slidenum">
              <a:rPr lang="en-US" smtClean="0"/>
              <a:t>74</a:t>
            </a:fld>
            <a:endParaRPr lang="en-US"/>
          </a:p>
        </p:txBody>
      </p:sp>
    </p:spTree>
    <p:extLst>
      <p:ext uri="{BB962C8B-B14F-4D97-AF65-F5344CB8AC3E}">
        <p14:creationId xmlns:p14="http://schemas.microsoft.com/office/powerpoint/2010/main" val="27318189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dirty="0"/>
              <a:t>There are many ways to stay connected with the program. After you register in the Database, you will be added to the monthly SC Adopt-a-Stream e-newsletter. We also recommend you follow us on Facebook and Instagram so you can keep up with the latest Adopt-a-Stream happenings! SC Adopt-a-Stream is an ever-growing and evolving program. </a:t>
            </a:r>
          </a:p>
        </p:txBody>
      </p:sp>
      <p:sp>
        <p:nvSpPr>
          <p:cNvPr id="4" name="Slide Number Placeholder 3"/>
          <p:cNvSpPr>
            <a:spLocks noGrp="1"/>
          </p:cNvSpPr>
          <p:nvPr>
            <p:ph type="sldNum" sz="quarter" idx="10"/>
          </p:nvPr>
        </p:nvSpPr>
        <p:spPr/>
        <p:txBody>
          <a:bodyPr/>
          <a:lstStyle/>
          <a:p>
            <a:fld id="{6AA0B91A-04E6-438C-8ECE-AA6E2C8EC7F9}" type="slidenum">
              <a:rPr lang="en-US" smtClean="0"/>
              <a:t>75</a:t>
            </a:fld>
            <a:endParaRPr lang="en-US"/>
          </a:p>
        </p:txBody>
      </p:sp>
    </p:spTree>
    <p:extLst>
      <p:ext uri="{BB962C8B-B14F-4D97-AF65-F5344CB8AC3E}">
        <p14:creationId xmlns:p14="http://schemas.microsoft.com/office/powerpoint/2010/main" val="29746679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a:defRPr/>
            </a:pPr>
            <a:r>
              <a:rPr lang="en-US" sz="1200" dirty="0">
                <a:solidFill>
                  <a:srgbClr val="000000"/>
                </a:solidFill>
              </a:rPr>
              <a:t>If you have any questions, please don’t hesitate to ask! You can reach out to your trainer or program coordinators anytime. Thank you and welcome to South Carolina Adopt-a-Stream!</a:t>
            </a:r>
            <a:endParaRPr lang="en-US" dirty="0"/>
          </a:p>
          <a:p>
            <a:pPr>
              <a:defRPr/>
            </a:pPr>
            <a:endParaRPr lang="en-US" dirty="0"/>
          </a:p>
          <a:p>
            <a:pPr>
              <a:defRPr/>
            </a:pPr>
            <a:r>
              <a:rPr lang="en-US" dirty="0"/>
              <a:t>Lexi Toole: Alexandra.Thomason</a:t>
            </a:r>
            <a:r>
              <a:rPr lang="en-US" dirty="0">
                <a:hlinkClick r:id="rId3"/>
              </a:rPr>
              <a:t>@des.sc.gov</a:t>
            </a:r>
            <a:r>
              <a:rPr lang="en-US" dirty="0"/>
              <a:t> (Columbia)</a:t>
            </a:r>
            <a:endParaRPr lang="en-US" dirty="0">
              <a:cs typeface="Calibri"/>
            </a:endParaRPr>
          </a:p>
          <a:p>
            <a:pPr>
              <a:defRPr/>
            </a:pPr>
            <a:r>
              <a:rPr lang="en-US" dirty="0"/>
              <a:t>Erin Rosebrock: Erin.Rosebrock</a:t>
            </a:r>
            <a:r>
              <a:rPr lang="en-US" dirty="0">
                <a:hlinkClick r:id="rId4"/>
              </a:rPr>
              <a:t>@des.sc.gov</a:t>
            </a:r>
            <a:r>
              <a:rPr lang="en-US" dirty="0"/>
              <a:t> (Charleston)</a:t>
            </a:r>
          </a:p>
          <a:p>
            <a:pPr>
              <a:defRPr/>
            </a:pPr>
            <a:endParaRPr lang="en-US" dirty="0">
              <a:cs typeface="Calibri"/>
            </a:endParaRPr>
          </a:p>
          <a:p>
            <a:pPr>
              <a:defRPr/>
            </a:pPr>
            <a:r>
              <a:rPr lang="en-US" dirty="0">
                <a:solidFill>
                  <a:srgbClr val="FF0000"/>
                </a:solidFill>
                <a:cs typeface="Calibri"/>
              </a:rPr>
              <a:t>[You can add your contact information to this slide or add another slide.]</a:t>
            </a:r>
          </a:p>
        </p:txBody>
      </p:sp>
      <p:sp>
        <p:nvSpPr>
          <p:cNvPr id="4" name="Footer Placeholder 3"/>
          <p:cNvSpPr>
            <a:spLocks noGrp="1"/>
          </p:cNvSpPr>
          <p:nvPr>
            <p:ph type="ftr" sz="quarter" idx="4"/>
          </p:nvPr>
        </p:nvSpPr>
        <p:spPr/>
        <p:txBody>
          <a:bodyPr/>
          <a:lstStyle/>
          <a:p>
            <a:r>
              <a:rPr lang="en-US"/>
              <a:t>Freshwater Hybrid 2022</a:t>
            </a:r>
          </a:p>
        </p:txBody>
      </p:sp>
      <p:sp>
        <p:nvSpPr>
          <p:cNvPr id="5" name="Slide Number Placeholder 4"/>
          <p:cNvSpPr>
            <a:spLocks noGrp="1"/>
          </p:cNvSpPr>
          <p:nvPr>
            <p:ph type="sldNum" sz="quarter" idx="5"/>
          </p:nvPr>
        </p:nvSpPr>
        <p:spPr/>
        <p:txBody>
          <a:bodyPr/>
          <a:lstStyle/>
          <a:p>
            <a:fld id="{6AA0B91A-04E6-438C-8ECE-AA6E2C8EC7F9}" type="slidenum">
              <a:rPr lang="en-US" smtClean="0"/>
              <a:t>76</a:t>
            </a:fld>
            <a:endParaRPr lang="en-US"/>
          </a:p>
        </p:txBody>
      </p:sp>
    </p:spTree>
    <p:extLst>
      <p:ext uri="{BB962C8B-B14F-4D97-AF65-F5344CB8AC3E}">
        <p14:creationId xmlns:p14="http://schemas.microsoft.com/office/powerpoint/2010/main" val="7150148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dirty="0">
                <a:solidFill>
                  <a:srgbClr val="FF0000"/>
                </a:solidFill>
              </a:rPr>
              <a:t>[If travelling to the stream, give volunteers directions.] </a:t>
            </a:r>
          </a:p>
          <a:p>
            <a:endParaRPr lang="en-US" dirty="0">
              <a:solidFill>
                <a:srgbClr val="FF0000"/>
              </a:solidFill>
              <a:ea typeface="Calibri"/>
              <a:cs typeface="Calibri"/>
            </a:endParaRPr>
          </a:p>
          <a:p>
            <a:r>
              <a:rPr lang="en-US" dirty="0">
                <a:solidFill>
                  <a:srgbClr val="FF0000"/>
                </a:solidFill>
                <a:ea typeface="Calibri"/>
                <a:cs typeface="Calibri"/>
              </a:rPr>
              <a:t>[You can modify this slide with field directions, map, and any special instructions.]</a:t>
            </a:r>
          </a:p>
        </p:txBody>
      </p:sp>
      <p:sp>
        <p:nvSpPr>
          <p:cNvPr id="5" name="Slide Number Placeholder 4"/>
          <p:cNvSpPr>
            <a:spLocks noGrp="1"/>
          </p:cNvSpPr>
          <p:nvPr>
            <p:ph type="sldNum" sz="quarter" idx="5"/>
          </p:nvPr>
        </p:nvSpPr>
        <p:spPr/>
        <p:txBody>
          <a:bodyPr/>
          <a:lstStyle/>
          <a:p>
            <a:fld id="{6AA0B91A-04E6-438C-8ECE-AA6E2C8EC7F9}" type="slidenum">
              <a:rPr lang="en-US" smtClean="0"/>
              <a:t>77</a:t>
            </a:fld>
            <a:endParaRPr lang="en-US"/>
          </a:p>
        </p:txBody>
      </p:sp>
    </p:spTree>
    <p:extLst>
      <p:ext uri="{BB962C8B-B14F-4D97-AF65-F5344CB8AC3E}">
        <p14:creationId xmlns:p14="http://schemas.microsoft.com/office/powerpoint/2010/main" val="259406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a:solidFill>
                  <a:schemeClr val="tx1"/>
                </a:solidFill>
                <a:latin typeface="+mn-lt"/>
                <a:ea typeface="+mn-ea"/>
                <a:cs typeface="+mn-cs"/>
              </a:rPr>
              <a:t>Establishing a freshwater-saltwater divide can be difficult as there is a transition zone between the two water types. This zone will shift inland with rising tides and oceanward with heavy rain events. A very rough estimate of the freshwater/saltwater boundary is Highway 17 in South Carolina’s coastal counties. Known exceptions are indicated by the red squares.</a:t>
            </a:r>
          </a:p>
        </p:txBody>
      </p:sp>
      <p:sp>
        <p:nvSpPr>
          <p:cNvPr id="5" name="Slide Number Placeholder 4"/>
          <p:cNvSpPr>
            <a:spLocks noGrp="1"/>
          </p:cNvSpPr>
          <p:nvPr>
            <p:ph type="sldNum" sz="quarter" idx="5"/>
          </p:nvPr>
        </p:nvSpPr>
        <p:spPr/>
        <p:txBody>
          <a:bodyPr/>
          <a:lstStyle/>
          <a:p>
            <a:fld id="{6AA0B91A-04E6-438C-8ECE-AA6E2C8EC7F9}" type="slidenum">
              <a:rPr lang="en-US" smtClean="0"/>
              <a:t>8</a:t>
            </a:fld>
            <a:endParaRPr lang="en-US"/>
          </a:p>
        </p:txBody>
      </p:sp>
    </p:spTree>
    <p:extLst>
      <p:ext uri="{BB962C8B-B14F-4D97-AF65-F5344CB8AC3E}">
        <p14:creationId xmlns:p14="http://schemas.microsoft.com/office/powerpoint/2010/main" val="1085183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a:defRPr/>
            </a:pPr>
            <a:r>
              <a:rPr lang="en-US" b="0" i="0" u="none" strike="noStrike" kern="1200" baseline="0">
                <a:latin typeface="+mn-lt"/>
                <a:ea typeface="+mn-ea"/>
                <a:cs typeface="+mn-cs"/>
              </a:rPr>
              <a:t>Salt marshes and tidal creeks provide us with a wealth of benefits, referred to as ecosystem services. Oyster reefs and creek bank vegetation filter out pollutants and help reduce wave energy and current velocity. Tidal creeks are important nursery areas and feeding grounds for many species. The marsh protects upland areas and private property from flooding and erosion. The ecosystem also supports fisheries and our state’s economy. </a:t>
            </a:r>
            <a:r>
              <a:rPr lang="en-US" dirty="0"/>
              <a:t>Protecting these valuable wetlands protects water quality.</a:t>
            </a:r>
            <a:endParaRPr lang="en-US" b="0" i="0" u="none" strike="noStrike" kern="1200" baseline="0" dirty="0">
              <a:latin typeface="+mn-lt"/>
              <a:ea typeface="+mn-ea"/>
              <a:cs typeface="+mn-cs"/>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9</a:t>
            </a:fld>
            <a:endParaRPr lang="en-US"/>
          </a:p>
        </p:txBody>
      </p:sp>
    </p:spTree>
    <p:extLst>
      <p:ext uri="{BB962C8B-B14F-4D97-AF65-F5344CB8AC3E}">
        <p14:creationId xmlns:p14="http://schemas.microsoft.com/office/powerpoint/2010/main" val="1662351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4313" y="6416675"/>
            <a:ext cx="2578206" cy="369332"/>
          </a:xfrm>
          <a:prstGeom prst="rect">
            <a:avLst/>
          </a:prstGeom>
        </p:spPr>
        <p:txBody>
          <a:bodyPr wrap="none">
            <a:spAutoFit/>
          </a:bodyPr>
          <a:lstStyle/>
          <a:p>
            <a:pPr>
              <a:defRPr/>
            </a:pPr>
            <a:r>
              <a:rPr lang="en-US" i="1">
                <a:solidFill>
                  <a:schemeClr val="accent3"/>
                </a:solidFill>
                <a:latin typeface="+mn-lt"/>
                <a:cs typeface="Lato"/>
              </a:rPr>
              <a:t>www.scadoptastream.org</a:t>
            </a:r>
            <a:endParaRPr lang="tr-TR" i="1">
              <a:solidFill>
                <a:schemeClr val="accent3"/>
              </a:solidFill>
              <a:latin typeface="+mn-lt"/>
              <a:cs typeface="Lato"/>
            </a:endParaRPr>
          </a:p>
        </p:txBody>
      </p:sp>
      <p:pic>
        <p:nvPicPr>
          <p:cNvPr id="6"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8858" y="438425"/>
            <a:ext cx="1938162" cy="902343"/>
          </a:xfrm>
          <a:prstGeom prst="rect">
            <a:avLst/>
          </a:prstGeom>
          <a:noFill/>
          <a:ln w="9525">
            <a:noFill/>
            <a:miter lim="800000"/>
            <a:headEnd/>
            <a:tailEnd/>
          </a:ln>
        </p:spPr>
      </p:pic>
      <p:sp>
        <p:nvSpPr>
          <p:cNvPr id="2" name="Title 1"/>
          <p:cNvSpPr>
            <a:spLocks noGrp="1"/>
          </p:cNvSpPr>
          <p:nvPr>
            <p:ph type="ctrTitle"/>
          </p:nvPr>
        </p:nvSpPr>
        <p:spPr>
          <a:xfrm>
            <a:off x="467544" y="3714753"/>
            <a:ext cx="8424936" cy="571504"/>
          </a:xfrm>
          <a:prstGeom prst="rect">
            <a:avLst/>
          </a:prstGeom>
        </p:spPr>
        <p:txBody>
          <a:bodyPr>
            <a:noAutofit/>
          </a:bodyPr>
          <a:lstStyle>
            <a:lvl1pPr>
              <a:defRPr sz="3200" cap="all">
                <a:solidFill>
                  <a:schemeClr val="bg1"/>
                </a:solidFill>
                <a:latin typeface="+mn-lt"/>
              </a:defRPr>
            </a:lvl1pPr>
          </a:lstStyle>
          <a:p>
            <a:r>
              <a:rPr lang="en-US"/>
              <a:t>Click to edit Master title style</a:t>
            </a:r>
            <a:endParaRPr lang="tr-TR"/>
          </a:p>
        </p:txBody>
      </p:sp>
      <p:sp>
        <p:nvSpPr>
          <p:cNvPr id="3" name="Subtitle 2"/>
          <p:cNvSpPr>
            <a:spLocks noGrp="1"/>
          </p:cNvSpPr>
          <p:nvPr>
            <p:ph type="subTitle" idx="1"/>
          </p:nvPr>
        </p:nvSpPr>
        <p:spPr>
          <a:xfrm>
            <a:off x="467544" y="4249160"/>
            <a:ext cx="8424936" cy="500067"/>
          </a:xfrm>
        </p:spPr>
        <p:txBody>
          <a:bodyPr/>
          <a:lstStyle>
            <a:lvl1pPr marL="0" indent="0" algn="l">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11" name="Text Placeholder 10"/>
          <p:cNvSpPr>
            <a:spLocks noGrp="1"/>
          </p:cNvSpPr>
          <p:nvPr>
            <p:ph type="body" sz="quarter" idx="11" hasCustomPrompt="1"/>
          </p:nvPr>
        </p:nvSpPr>
        <p:spPr>
          <a:xfrm>
            <a:off x="467544" y="3322086"/>
            <a:ext cx="8424936" cy="503238"/>
          </a:xfrm>
        </p:spPr>
        <p:txBody>
          <a:bodyPr/>
          <a:lstStyle>
            <a:lvl1pPr marL="0" indent="0">
              <a:buFont typeface="Arial"/>
              <a:buNone/>
              <a:defRPr b="0" i="0" cap="all" baseline="0">
                <a:solidFill>
                  <a:schemeClr val="tx1"/>
                </a:solidFill>
                <a:latin typeface="Lato Light"/>
                <a:cs typeface="Lato Light"/>
              </a:defRPr>
            </a:lvl1pPr>
          </a:lstStyle>
          <a:p>
            <a:pPr lvl="0"/>
            <a:r>
              <a:rPr lang="en-US"/>
              <a:t>[Course] Module 01</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411528"/>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with Grey Box - 2col">
    <p:spTree>
      <p:nvGrpSpPr>
        <p:cNvPr id="1" name=""/>
        <p:cNvGrpSpPr/>
        <p:nvPr/>
      </p:nvGrpSpPr>
      <p:grpSpPr>
        <a:xfrm>
          <a:off x="0" y="0"/>
          <a:ext cx="0" cy="0"/>
          <a:chOff x="0" y="0"/>
          <a:chExt cx="0" cy="0"/>
        </a:xfrm>
      </p:grpSpPr>
      <p:sp>
        <p:nvSpPr>
          <p:cNvPr id="8" name="Rectangle 7"/>
          <p:cNvSpPr/>
          <p:nvPr/>
        </p:nvSpPr>
        <p:spPr>
          <a:xfrm>
            <a:off x="0" y="4429125"/>
            <a:ext cx="9144000" cy="107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Text Placeholder 3"/>
          <p:cNvSpPr>
            <a:spLocks noGrp="1"/>
          </p:cNvSpPr>
          <p:nvPr>
            <p:ph type="body" sz="half" idx="13"/>
          </p:nvPr>
        </p:nvSpPr>
        <p:spPr>
          <a:xfrm>
            <a:off x="5000628"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55554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2"/>
          </p:nvPr>
        </p:nvSpPr>
        <p:spPr>
          <a:xfrm>
            <a:off x="285720"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4"/>
          </p:nvPr>
        </p:nvSpPr>
        <p:spPr>
          <a:xfrm>
            <a:off x="251520" y="4643446"/>
            <a:ext cx="8640960" cy="428628"/>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3600" i="0" cap="all">
                <a:solidFill>
                  <a:schemeClr val="bg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5"/>
          </p:nvPr>
        </p:nvSpPr>
        <p:spPr>
          <a:xfrm>
            <a:off x="251520" y="5072074"/>
            <a:ext cx="8640960" cy="357190"/>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2100" i="0">
                <a:solidFill>
                  <a:schemeClr val="bg1"/>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Only - 3col">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51521" y="857232"/>
            <a:ext cx="8640959"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3"/>
          <p:cNvSpPr>
            <a:spLocks noGrp="1"/>
          </p:cNvSpPr>
          <p:nvPr>
            <p:ph type="body" sz="half" idx="12"/>
          </p:nvPr>
        </p:nvSpPr>
        <p:spPr>
          <a:xfrm>
            <a:off x="500034"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13"/>
          </p:nvPr>
        </p:nvSpPr>
        <p:spPr>
          <a:xfrm>
            <a:off x="3500430"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Text Placeholder 3"/>
          <p:cNvSpPr>
            <a:spLocks noGrp="1"/>
          </p:cNvSpPr>
          <p:nvPr>
            <p:ph type="body" sz="half" idx="14"/>
          </p:nvPr>
        </p:nvSpPr>
        <p:spPr>
          <a:xfrm>
            <a:off x="6500826"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34105" y="1484784"/>
            <a:ext cx="7075791" cy="4682508"/>
          </a:xfrm>
        </p:spPr>
        <p:txBody>
          <a:bodyPr rtlCol="0">
            <a:normAutofit/>
          </a:bodyPr>
          <a:lstStyle>
            <a:lvl1pPr>
              <a:buFontTx/>
              <a:buNone/>
              <a:defRPr/>
            </a:lvl1pPr>
          </a:lstStyle>
          <a:p>
            <a:pPr lvl="0"/>
            <a:r>
              <a:rPr lang="en-US" noProof="0"/>
              <a:t>Click icon to add picture</a:t>
            </a:r>
            <a:endParaRPr lang="tr-TR" noProof="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6" name="Text Placeholder 3"/>
          <p:cNvSpPr>
            <a:spLocks noGrp="1"/>
          </p:cNvSpPr>
          <p:nvPr>
            <p:ph type="body" sz="half" idx="2"/>
          </p:nvPr>
        </p:nvSpPr>
        <p:spPr>
          <a:xfrm>
            <a:off x="359533" y="857232"/>
            <a:ext cx="8424935"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Only - Fu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639485"/>
            <a:ext cx="9144000" cy="6229098"/>
          </a:xfrm>
        </p:spPr>
        <p:txBody>
          <a:bodyPr rtlCol="0">
            <a:normAutofit/>
          </a:bodyPr>
          <a:lstStyle>
            <a:lvl1pPr>
              <a:buFontTx/>
              <a:buNone/>
              <a:defRPr/>
            </a:lvl1pPr>
          </a:lstStyle>
          <a:p>
            <a:pPr lvl="0"/>
            <a:r>
              <a:rPr lang="en-US" noProof="0"/>
              <a:t>Click icon to add picture</a:t>
            </a:r>
            <a:endParaRPr lang="tr-TR" noProof="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extLst>
      <p:ext uri="{BB962C8B-B14F-4D97-AF65-F5344CB8AC3E}">
        <p14:creationId xmlns:p14="http://schemas.microsoft.com/office/powerpoint/2010/main" val="1318493552"/>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Photos with Captions">
    <p:spTree>
      <p:nvGrpSpPr>
        <p:cNvPr id="1" name=""/>
        <p:cNvGrpSpPr/>
        <p:nvPr/>
      </p:nvGrpSpPr>
      <p:grpSpPr>
        <a:xfrm>
          <a:off x="0" y="0"/>
          <a:ext cx="0" cy="0"/>
          <a:chOff x="0" y="0"/>
          <a:chExt cx="0" cy="0"/>
        </a:xfrm>
      </p:grpSpPr>
      <p:sp>
        <p:nvSpPr>
          <p:cNvPr id="29" name="Text Placeholder 2"/>
          <p:cNvSpPr>
            <a:spLocks noGrp="1"/>
          </p:cNvSpPr>
          <p:nvPr>
            <p:ph type="body" idx="22"/>
          </p:nvPr>
        </p:nvSpPr>
        <p:spPr>
          <a:xfrm>
            <a:off x="6228098" y="4357124"/>
            <a:ext cx="256030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Text Placeholder 3"/>
          <p:cNvSpPr>
            <a:spLocks noGrp="1"/>
          </p:cNvSpPr>
          <p:nvPr>
            <p:ph type="body" sz="half" idx="27"/>
          </p:nvPr>
        </p:nvSpPr>
        <p:spPr>
          <a:xfrm>
            <a:off x="6228098" y="3714182"/>
            <a:ext cx="2572054"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2"/>
          <p:cNvSpPr>
            <a:spLocks noGrp="1"/>
          </p:cNvSpPr>
          <p:nvPr>
            <p:ph type="body" idx="18"/>
          </p:nvPr>
        </p:nvSpPr>
        <p:spPr>
          <a:xfrm>
            <a:off x="3254648" y="4357124"/>
            <a:ext cx="257719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4"/>
          </p:nvPr>
        </p:nvSpPr>
        <p:spPr>
          <a:xfrm>
            <a:off x="323728" y="4357124"/>
            <a:ext cx="2571768"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2"/>
          </p:nvPr>
        </p:nvSpPr>
        <p:spPr>
          <a:xfrm>
            <a:off x="323728" y="3714182"/>
            <a:ext cx="2571768"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Text Placeholder 2"/>
          <p:cNvSpPr>
            <a:spLocks noGrp="1"/>
          </p:cNvSpPr>
          <p:nvPr>
            <p:ph type="body" idx="13"/>
          </p:nvPr>
        </p:nvSpPr>
        <p:spPr>
          <a:xfrm>
            <a:off x="32372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Picture Placeholder 2"/>
          <p:cNvSpPr>
            <a:spLocks noGrp="1"/>
          </p:cNvSpPr>
          <p:nvPr>
            <p:ph type="pic" idx="1"/>
          </p:nvPr>
        </p:nvSpPr>
        <p:spPr>
          <a:xfrm>
            <a:off x="323728" y="1484784"/>
            <a:ext cx="257176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8" name="Picture Placeholder 2"/>
          <p:cNvSpPr>
            <a:spLocks noGrp="1"/>
          </p:cNvSpPr>
          <p:nvPr>
            <p:ph type="pic" idx="10"/>
          </p:nvPr>
        </p:nvSpPr>
        <p:spPr>
          <a:xfrm>
            <a:off x="3254648" y="1484784"/>
            <a:ext cx="258430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22" name="Text Placeholder 3"/>
          <p:cNvSpPr>
            <a:spLocks noGrp="1"/>
          </p:cNvSpPr>
          <p:nvPr>
            <p:ph type="body" sz="half" idx="15"/>
          </p:nvPr>
        </p:nvSpPr>
        <p:spPr>
          <a:xfrm>
            <a:off x="3254648" y="3714182"/>
            <a:ext cx="2577192"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3" name="Text Placeholder 2"/>
          <p:cNvSpPr>
            <a:spLocks noGrp="1"/>
          </p:cNvSpPr>
          <p:nvPr>
            <p:ph type="body" idx="16"/>
          </p:nvPr>
        </p:nvSpPr>
        <p:spPr>
          <a:xfrm>
            <a:off x="325464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Text Placeholder 2"/>
          <p:cNvSpPr>
            <a:spLocks noGrp="1"/>
          </p:cNvSpPr>
          <p:nvPr>
            <p:ph type="body" idx="24"/>
          </p:nvPr>
        </p:nvSpPr>
        <p:spPr>
          <a:xfrm>
            <a:off x="6228098" y="3967274"/>
            <a:ext cx="2570462"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Picture Placeholder 2"/>
          <p:cNvSpPr>
            <a:spLocks noGrp="1"/>
          </p:cNvSpPr>
          <p:nvPr>
            <p:ph type="pic" idx="25"/>
          </p:nvPr>
        </p:nvSpPr>
        <p:spPr>
          <a:xfrm>
            <a:off x="6228098" y="1484784"/>
            <a:ext cx="2561894"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our Photo Icons">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877997"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147" y="857232"/>
            <a:ext cx="8568951" cy="571504"/>
          </a:xfrm>
        </p:spPr>
        <p:txBody>
          <a:bodyPr/>
          <a:lstStyle>
            <a:lvl1pPr marL="0" indent="0" algn="l">
              <a:buNone/>
              <a:defRPr sz="2400" b="0" i="1">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8" name="Text Placeholder 3"/>
          <p:cNvSpPr>
            <a:spLocks noGrp="1"/>
          </p:cNvSpPr>
          <p:nvPr>
            <p:ph type="body" sz="half" idx="16"/>
          </p:nvPr>
        </p:nvSpPr>
        <p:spPr>
          <a:xfrm>
            <a:off x="1571975" y="3561292"/>
            <a:ext cx="6887688" cy="443772"/>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9" name="Text Placeholder 3"/>
          <p:cNvSpPr>
            <a:spLocks noGrp="1"/>
          </p:cNvSpPr>
          <p:nvPr>
            <p:ph type="body" sz="half" idx="17"/>
          </p:nvPr>
        </p:nvSpPr>
        <p:spPr>
          <a:xfrm>
            <a:off x="1571975" y="3876351"/>
            <a:ext cx="6887688" cy="662075"/>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0" name="Text Placeholder 3"/>
          <p:cNvSpPr>
            <a:spLocks noGrp="1"/>
          </p:cNvSpPr>
          <p:nvPr>
            <p:ph type="body" sz="half" idx="18"/>
          </p:nvPr>
        </p:nvSpPr>
        <p:spPr>
          <a:xfrm>
            <a:off x="1571975" y="4551452"/>
            <a:ext cx="6887688" cy="461724"/>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1" name="Text Placeholder 3"/>
          <p:cNvSpPr>
            <a:spLocks noGrp="1"/>
          </p:cNvSpPr>
          <p:nvPr>
            <p:ph type="body" sz="half" idx="19"/>
          </p:nvPr>
        </p:nvSpPr>
        <p:spPr>
          <a:xfrm>
            <a:off x="1571975" y="4866511"/>
            <a:ext cx="6887688" cy="75203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20"/>
          </p:nvPr>
        </p:nvSpPr>
        <p:spPr>
          <a:xfrm>
            <a:off x="1571975" y="2575486"/>
            <a:ext cx="6887688" cy="42146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21"/>
          </p:nvPr>
        </p:nvSpPr>
        <p:spPr>
          <a:xfrm>
            <a:off x="1571975" y="2890545"/>
            <a:ext cx="6887688" cy="639769"/>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9" name="Text Placeholder 3"/>
          <p:cNvSpPr>
            <a:spLocks noGrp="1"/>
          </p:cNvSpPr>
          <p:nvPr>
            <p:ph type="body" sz="half" idx="22"/>
          </p:nvPr>
        </p:nvSpPr>
        <p:spPr>
          <a:xfrm>
            <a:off x="1571975" y="1587726"/>
            <a:ext cx="6887688" cy="401113"/>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0" name="Text Placeholder 3"/>
          <p:cNvSpPr>
            <a:spLocks noGrp="1"/>
          </p:cNvSpPr>
          <p:nvPr>
            <p:ph type="body" sz="half" idx="23"/>
          </p:nvPr>
        </p:nvSpPr>
        <p:spPr>
          <a:xfrm>
            <a:off x="1571975" y="1902786"/>
            <a:ext cx="6887688" cy="62918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sz="quarter" idx="24"/>
          </p:nvPr>
        </p:nvSpPr>
        <p:spPr>
          <a:xfrm>
            <a:off x="611560" y="1709797"/>
            <a:ext cx="912440" cy="907577"/>
          </a:xfrm>
        </p:spPr>
        <p:txBody>
          <a:bodyPr/>
          <a:lstStyle>
            <a:lvl1pPr marL="0" indent="0">
              <a:buFont typeface="Arial"/>
              <a:buNone/>
              <a:defRPr/>
            </a:lvl1pPr>
          </a:lstStyle>
          <a:p>
            <a:r>
              <a:rPr lang="en-US"/>
              <a:t>Click icon to add picture</a:t>
            </a:r>
          </a:p>
        </p:txBody>
      </p:sp>
      <p:sp>
        <p:nvSpPr>
          <p:cNvPr id="6" name="Picture Placeholder 5"/>
          <p:cNvSpPr>
            <a:spLocks noGrp="1"/>
          </p:cNvSpPr>
          <p:nvPr>
            <p:ph type="pic" sz="quarter" idx="25"/>
          </p:nvPr>
        </p:nvSpPr>
        <p:spPr>
          <a:xfrm>
            <a:off x="611560" y="2695857"/>
            <a:ext cx="912440" cy="908990"/>
          </a:xfrm>
        </p:spPr>
        <p:txBody>
          <a:bodyPr/>
          <a:lstStyle>
            <a:lvl1pPr marL="0" indent="0">
              <a:buFont typeface="Arial"/>
              <a:buNone/>
              <a:defRPr/>
            </a:lvl1pPr>
          </a:lstStyle>
          <a:p>
            <a:r>
              <a:rPr lang="en-US"/>
              <a:t>Click icon to add picture</a:t>
            </a:r>
          </a:p>
        </p:txBody>
      </p:sp>
      <p:sp>
        <p:nvSpPr>
          <p:cNvPr id="9" name="Picture Placeholder 8"/>
          <p:cNvSpPr>
            <a:spLocks noGrp="1"/>
          </p:cNvSpPr>
          <p:nvPr>
            <p:ph type="pic" sz="quarter" idx="26"/>
          </p:nvPr>
        </p:nvSpPr>
        <p:spPr>
          <a:xfrm>
            <a:off x="611560" y="3686141"/>
            <a:ext cx="909638" cy="911225"/>
          </a:xfrm>
        </p:spPr>
        <p:txBody>
          <a:bodyPr/>
          <a:lstStyle>
            <a:lvl1pPr marL="0" indent="0">
              <a:buFont typeface="Arial"/>
              <a:buNone/>
              <a:defRPr/>
            </a:lvl1pPr>
          </a:lstStyle>
          <a:p>
            <a:r>
              <a:rPr lang="en-US"/>
              <a:t>Click icon to add picture</a:t>
            </a:r>
          </a:p>
        </p:txBody>
      </p:sp>
      <p:sp>
        <p:nvSpPr>
          <p:cNvPr id="11" name="Picture Placeholder 10"/>
          <p:cNvSpPr>
            <a:spLocks noGrp="1"/>
          </p:cNvSpPr>
          <p:nvPr>
            <p:ph type="pic" sz="quarter" idx="27"/>
          </p:nvPr>
        </p:nvSpPr>
        <p:spPr>
          <a:xfrm>
            <a:off x="611560" y="4678015"/>
            <a:ext cx="909638" cy="911225"/>
          </a:xfrm>
        </p:spPr>
        <p:txBody>
          <a:bodyPr/>
          <a:lstStyle>
            <a:lvl1pPr marL="0" indent="0">
              <a:buFont typeface="Arial"/>
              <a:buNone/>
              <a:defRPr/>
            </a:lvl1pPr>
          </a:lstStyle>
          <a:p>
            <a:r>
              <a:rPr lang="en-US"/>
              <a:t>Click icon to add picture</a:t>
            </a:r>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Photo Left with Bubble">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a:t>Click icon to add picture</a:t>
            </a:r>
            <a:endParaRPr lang="tr-TR" noProof="0"/>
          </a:p>
        </p:txBody>
      </p:sp>
      <p:sp>
        <p:nvSpPr>
          <p:cNvPr id="12" name="Subtitle 2"/>
          <p:cNvSpPr>
            <a:spLocks noGrp="1"/>
          </p:cNvSpPr>
          <p:nvPr>
            <p:ph type="subTitle" idx="1"/>
          </p:nvPr>
        </p:nvSpPr>
        <p:spPr>
          <a:xfrm>
            <a:off x="4788024" y="2071678"/>
            <a:ext cx="3816424" cy="3589570"/>
          </a:xfrm>
        </p:spPr>
        <p:txBody>
          <a:bodyPr/>
          <a:lstStyle>
            <a:lvl1pPr marL="0" indent="0" algn="l">
              <a:buNone/>
              <a:defRPr sz="2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5" name="Title 1"/>
          <p:cNvSpPr>
            <a:spLocks noGrp="1"/>
          </p:cNvSpPr>
          <p:nvPr>
            <p:ph type="ctrTitle"/>
          </p:nvPr>
        </p:nvSpPr>
        <p:spPr>
          <a:xfrm>
            <a:off x="4788024" y="1142984"/>
            <a:ext cx="3816424" cy="701840"/>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3600" b="0" i="0" cap="all">
                <a:solidFill>
                  <a:schemeClr val="bg1"/>
                </a:solidFill>
                <a:latin typeface="Lato Light"/>
                <a:cs typeface="Lato Light"/>
              </a:defRPr>
            </a:lvl1pPr>
          </a:lstStyle>
          <a:p>
            <a:r>
              <a:rPr lang="en-US"/>
              <a:t>Click to edit Master title style</a:t>
            </a:r>
            <a:endParaRPr lang="tr-TR"/>
          </a:p>
        </p:txBody>
      </p:sp>
      <p:cxnSp>
        <p:nvCxnSpPr>
          <p:cNvPr id="8" name="Straight Connector 7"/>
          <p:cNvCxnSpPr/>
          <p:nvPr/>
        </p:nvCxnSpPr>
        <p:spPr bwMode="auto">
          <a:xfrm>
            <a:off x="4857750" y="1916832"/>
            <a:ext cx="3500438"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Pull 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32" y="357166"/>
            <a:ext cx="8424936" cy="357190"/>
          </a:xfrm>
        </p:spPr>
        <p:txBody>
          <a:bodyPr/>
          <a:lstStyle>
            <a:lvl1pPr algn="ctr">
              <a:defRPr cap="all">
                <a:solidFill>
                  <a:schemeClr val="accent3"/>
                </a:solidFill>
              </a:defRPr>
            </a:lvl1pPr>
          </a:lstStyle>
          <a:p>
            <a:r>
              <a:rPr lang="en-US"/>
              <a:t>Click to edit Master title style</a:t>
            </a:r>
            <a:endParaRPr lang="tr-TR"/>
          </a:p>
        </p:txBody>
      </p:sp>
      <p:sp>
        <p:nvSpPr>
          <p:cNvPr id="7" name="Picture Placeholder 6"/>
          <p:cNvSpPr>
            <a:spLocks noGrp="1" noChangeAspect="1"/>
          </p:cNvSpPr>
          <p:nvPr>
            <p:ph type="pic" sz="quarter" idx="10"/>
          </p:nvPr>
        </p:nvSpPr>
        <p:spPr>
          <a:xfrm>
            <a:off x="4111971" y="4429862"/>
            <a:ext cx="920059" cy="927964"/>
          </a:xfrm>
          <a:prstGeom prst="ellipse">
            <a:avLst/>
          </a:prstGeom>
          <a:ln w="25400">
            <a:solidFill>
              <a:schemeClr val="bg2"/>
            </a:solidFill>
          </a:ln>
        </p:spPr>
        <p:txBody>
          <a:bodyPr/>
          <a:lstStyle>
            <a:lvl1pPr>
              <a:buFontTx/>
              <a:buNone/>
              <a:defRPr sz="1050"/>
            </a:lvl1pPr>
          </a:lstStyle>
          <a:p>
            <a:pPr lvl="0"/>
            <a:r>
              <a:rPr lang="en-US" noProof="0"/>
              <a:t>Click icon to add picture</a:t>
            </a:r>
            <a:endParaRPr lang="tr-TR" noProof="0"/>
          </a:p>
        </p:txBody>
      </p:sp>
      <p:sp>
        <p:nvSpPr>
          <p:cNvPr id="6" name="Text Placeholder 2"/>
          <p:cNvSpPr>
            <a:spLocks noGrp="1"/>
          </p:cNvSpPr>
          <p:nvPr>
            <p:ph type="body" idx="1"/>
          </p:nvPr>
        </p:nvSpPr>
        <p:spPr>
          <a:xfrm>
            <a:off x="755576" y="2420888"/>
            <a:ext cx="7632848" cy="1872208"/>
          </a:xfrm>
        </p:spPr>
        <p:txBody>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3"/>
          <p:cNvSpPr>
            <a:spLocks noGrp="1"/>
          </p:cNvSpPr>
          <p:nvPr>
            <p:ph type="body" sz="half" idx="2"/>
          </p:nvPr>
        </p:nvSpPr>
        <p:spPr>
          <a:xfrm>
            <a:off x="3071802" y="5572140"/>
            <a:ext cx="2928958" cy="357190"/>
          </a:xfrm>
        </p:spPr>
        <p:txBody>
          <a:bodyPr/>
          <a:lstStyle>
            <a:lvl1pPr marL="0" indent="0" algn="ctr">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2"/>
          <p:cNvSpPr>
            <a:spLocks noGrp="1"/>
          </p:cNvSpPr>
          <p:nvPr>
            <p:ph type="body" idx="11"/>
          </p:nvPr>
        </p:nvSpPr>
        <p:spPr>
          <a:xfrm>
            <a:off x="3250397" y="5877272"/>
            <a:ext cx="2643206" cy="357190"/>
          </a:xfrm>
        </p:spPr>
        <p:txBody>
          <a:bodyP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ncluding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857365"/>
            <a:ext cx="9144000" cy="28575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3" name="Title 1"/>
          <p:cNvSpPr>
            <a:spLocks noGrp="1"/>
          </p:cNvSpPr>
          <p:nvPr>
            <p:ph type="ctrTitle" hasCustomPrompt="1"/>
          </p:nvPr>
        </p:nvSpPr>
        <p:spPr>
          <a:xfrm>
            <a:off x="251520" y="285728"/>
            <a:ext cx="8640960" cy="714380"/>
          </a:xfrm>
          <a:prstGeom prst="rect">
            <a:avLst/>
          </a:prstGeom>
        </p:spPr>
        <p:txBody>
          <a:bodyPr>
            <a:noAutofit/>
          </a:bodyPr>
          <a:lstStyle>
            <a:lvl1pPr algn="ctr">
              <a:defRPr sz="4800" cap="all">
                <a:solidFill>
                  <a:schemeClr val="bg1"/>
                </a:solidFill>
                <a:latin typeface="+mn-lt"/>
              </a:defRPr>
            </a:lvl1pPr>
          </a:lstStyle>
          <a:p>
            <a:r>
              <a:rPr lang="en-US"/>
              <a:t>Click to edit title</a:t>
            </a:r>
            <a:endParaRPr lang="tr-TR"/>
          </a:p>
        </p:txBody>
      </p:sp>
      <p:sp>
        <p:nvSpPr>
          <p:cNvPr id="4" name="Subtitle 2"/>
          <p:cNvSpPr>
            <a:spLocks noGrp="1"/>
          </p:cNvSpPr>
          <p:nvPr>
            <p:ph type="subTitle" idx="10" hasCustomPrompt="1"/>
          </p:nvPr>
        </p:nvSpPr>
        <p:spPr>
          <a:xfrm>
            <a:off x="251520" y="1000108"/>
            <a:ext cx="8640960" cy="500067"/>
          </a:xfrm>
        </p:spPr>
        <p:txBody>
          <a:bodyPr/>
          <a:lstStyle>
            <a:lvl1pPr marL="0" indent="0" algn="ctr">
              <a:buNone/>
              <a:defRPr sz="3000" b="0" i="0" cap="all" spc="600">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lang="tr-TR"/>
          </a:p>
        </p:txBody>
      </p:sp>
      <p:sp>
        <p:nvSpPr>
          <p:cNvPr id="31" name="Text Placeholder 2"/>
          <p:cNvSpPr>
            <a:spLocks noGrp="1"/>
          </p:cNvSpPr>
          <p:nvPr>
            <p:ph type="body" idx="11"/>
          </p:nvPr>
        </p:nvSpPr>
        <p:spPr>
          <a:xfrm>
            <a:off x="357190"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2" name="Text Placeholder 2"/>
          <p:cNvSpPr>
            <a:spLocks noGrp="1"/>
          </p:cNvSpPr>
          <p:nvPr>
            <p:ph type="body" idx="12"/>
          </p:nvPr>
        </p:nvSpPr>
        <p:spPr>
          <a:xfrm>
            <a:off x="642910"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9" name="Text Placeholder 2"/>
          <p:cNvSpPr>
            <a:spLocks noGrp="1"/>
          </p:cNvSpPr>
          <p:nvPr>
            <p:ph type="body" idx="13"/>
          </p:nvPr>
        </p:nvSpPr>
        <p:spPr>
          <a:xfrm>
            <a:off x="642910"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0" name="Text Placeholder 2"/>
          <p:cNvSpPr>
            <a:spLocks noGrp="1"/>
          </p:cNvSpPr>
          <p:nvPr>
            <p:ph type="body" idx="14"/>
          </p:nvPr>
        </p:nvSpPr>
        <p:spPr>
          <a:xfrm>
            <a:off x="3643338"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1" name="Text Placeholder 2"/>
          <p:cNvSpPr>
            <a:spLocks noGrp="1"/>
          </p:cNvSpPr>
          <p:nvPr>
            <p:ph type="body" idx="15"/>
          </p:nvPr>
        </p:nvSpPr>
        <p:spPr>
          <a:xfrm>
            <a:off x="4000528"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2" name="Text Placeholder 2"/>
          <p:cNvSpPr>
            <a:spLocks noGrp="1"/>
          </p:cNvSpPr>
          <p:nvPr>
            <p:ph type="body" idx="16"/>
          </p:nvPr>
        </p:nvSpPr>
        <p:spPr>
          <a:xfrm>
            <a:off x="4000528"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9" name="Text Placeholder 2"/>
          <p:cNvSpPr>
            <a:spLocks noGrp="1"/>
          </p:cNvSpPr>
          <p:nvPr>
            <p:ph type="body" idx="18"/>
          </p:nvPr>
        </p:nvSpPr>
        <p:spPr>
          <a:xfrm>
            <a:off x="6715140" y="5437624"/>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1" name="Text Placeholder 2"/>
          <p:cNvSpPr>
            <a:spLocks noGrp="1"/>
          </p:cNvSpPr>
          <p:nvPr>
            <p:ph type="body" idx="19"/>
          </p:nvPr>
        </p:nvSpPr>
        <p:spPr>
          <a:xfrm>
            <a:off x="6715140" y="5874612"/>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2" name="Text Placeholder 2"/>
          <p:cNvSpPr>
            <a:spLocks noGrp="1"/>
          </p:cNvSpPr>
          <p:nvPr>
            <p:ph type="body" idx="20"/>
          </p:nvPr>
        </p:nvSpPr>
        <p:spPr>
          <a:xfrm>
            <a:off x="6715140" y="6311600"/>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3" name="Text Placeholder 2"/>
          <p:cNvSpPr>
            <a:spLocks noGrp="1"/>
          </p:cNvSpPr>
          <p:nvPr>
            <p:ph type="body" idx="21"/>
          </p:nvPr>
        </p:nvSpPr>
        <p:spPr>
          <a:xfrm>
            <a:off x="6715172" y="5000636"/>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Center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82897" y="6172200"/>
            <a:ext cx="2578206" cy="369332"/>
          </a:xfrm>
          <a:prstGeom prst="rect">
            <a:avLst/>
          </a:prstGeom>
        </p:spPr>
        <p:txBody>
          <a:bodyPr wrap="none">
            <a:spAutoFit/>
          </a:bodyPr>
          <a:lstStyle/>
          <a:p>
            <a:pPr>
              <a:defRPr/>
            </a:pPr>
            <a:r>
              <a:rPr lang="en-US" i="1">
                <a:solidFill>
                  <a:schemeClr val="accent3"/>
                </a:solidFill>
                <a:latin typeface="+mn-lt"/>
                <a:cs typeface="Lato"/>
              </a:rPr>
              <a:t>www.scadoptastream.org</a:t>
            </a:r>
            <a:endParaRPr lang="tr-TR" i="1">
              <a:solidFill>
                <a:schemeClr val="accent3"/>
              </a:solidFill>
              <a:latin typeface="+mn-lt"/>
              <a:cs typeface="Lato"/>
            </a:endParaRPr>
          </a:p>
        </p:txBody>
      </p:sp>
      <p:pic>
        <p:nvPicPr>
          <p:cNvPr id="5"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67150" y="549134"/>
            <a:ext cx="2009700" cy="935649"/>
          </a:xfrm>
          <a:prstGeom prst="rect">
            <a:avLst/>
          </a:prstGeom>
          <a:noFill/>
          <a:ln w="9525">
            <a:noFill/>
            <a:miter lim="800000"/>
            <a:headEnd/>
            <a:tailEnd/>
          </a:ln>
        </p:spPr>
      </p:pic>
      <p:sp>
        <p:nvSpPr>
          <p:cNvPr id="2" name="Title 1"/>
          <p:cNvSpPr>
            <a:spLocks noGrp="1"/>
          </p:cNvSpPr>
          <p:nvPr>
            <p:ph type="ctrTitle"/>
          </p:nvPr>
        </p:nvSpPr>
        <p:spPr>
          <a:xfrm>
            <a:off x="251520" y="2571744"/>
            <a:ext cx="8640960" cy="571504"/>
          </a:xfrm>
          <a:prstGeom prst="rect">
            <a:avLst/>
          </a:prstGeom>
        </p:spPr>
        <p:txBody>
          <a:bodyPr>
            <a:normAutofit/>
          </a:bodyPr>
          <a:lstStyle>
            <a:lvl1pPr algn="ctr">
              <a:defRPr sz="3200" cap="all">
                <a:solidFill>
                  <a:schemeClr val="bg1"/>
                </a:solidFill>
                <a:latin typeface="+mn-lt"/>
              </a:defRPr>
            </a:lvl1pPr>
          </a:lstStyle>
          <a:p>
            <a:r>
              <a:rPr lang="en-US"/>
              <a:t>Click to edit Master title style</a:t>
            </a:r>
            <a:endParaRPr lang="tr-TR"/>
          </a:p>
        </p:txBody>
      </p:sp>
      <p:sp>
        <p:nvSpPr>
          <p:cNvPr id="3" name="Subtitle 2"/>
          <p:cNvSpPr>
            <a:spLocks noGrp="1"/>
          </p:cNvSpPr>
          <p:nvPr>
            <p:ph type="subTitle" idx="1"/>
          </p:nvPr>
        </p:nvSpPr>
        <p:spPr>
          <a:xfrm>
            <a:off x="251520" y="3143247"/>
            <a:ext cx="8640960" cy="500067"/>
          </a:xfrm>
        </p:spPr>
        <p:txBody>
          <a:bodyPr/>
          <a:lstStyle>
            <a:lvl1pPr marL="0" indent="0" algn="ctr">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6" name="Text Placeholder 10"/>
          <p:cNvSpPr>
            <a:spLocks noGrp="1"/>
          </p:cNvSpPr>
          <p:nvPr>
            <p:ph type="body" sz="quarter" idx="11" hasCustomPrompt="1"/>
          </p:nvPr>
        </p:nvSpPr>
        <p:spPr>
          <a:xfrm>
            <a:off x="251520" y="2204864"/>
            <a:ext cx="8640960" cy="432048"/>
          </a:xfrm>
        </p:spPr>
        <p:txBody>
          <a:bodyPr/>
          <a:lstStyle>
            <a:lvl1pPr marL="0" indent="0" algn="ctr">
              <a:buFont typeface="Arial"/>
              <a:buNone/>
              <a:defRPr b="0" i="0" cap="all" baseline="0">
                <a:solidFill>
                  <a:schemeClr val="tx1"/>
                </a:solidFill>
                <a:latin typeface="Lato Light"/>
                <a:cs typeface="Lato Light"/>
              </a:defRPr>
            </a:lvl1pPr>
          </a:lstStyle>
          <a:p>
            <a:pPr lvl="0"/>
            <a:r>
              <a:rPr lang="en-US"/>
              <a:t>[Course] Module 01</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Clr>
                <a:schemeClr val="tx1"/>
              </a:buClr>
              <a:buFont typeface="Wingdings" panose="05000000000000000000" pitchFamily="2" charset="2"/>
              <a:buChar char="§"/>
              <a:defRPr/>
            </a:lvl1pPr>
            <a:lvl2pPr marL="742950" indent="-285750">
              <a:buClr>
                <a:schemeClr val="tx1"/>
              </a:buClr>
              <a:buFont typeface="Wingdings" panose="05000000000000000000" pitchFamily="2" charset="2"/>
              <a:buChar char="§"/>
              <a:defRPr/>
            </a:lvl2pPr>
            <a:lvl3pPr marL="1143000" indent="-228600">
              <a:buClr>
                <a:schemeClr val="tx1"/>
              </a:buClr>
              <a:buFont typeface="Wingdings" panose="05000000000000000000" pitchFamily="2" charset="2"/>
              <a:buChar char="§"/>
              <a:defRPr/>
            </a:lvl3pPr>
            <a:lvl4pPr marL="1600200" indent="-228600">
              <a:buClr>
                <a:schemeClr val="tx1"/>
              </a:buClr>
              <a:buFont typeface="Wingdings" panose="05000000000000000000" pitchFamily="2" charset="2"/>
              <a:buChar char="§"/>
              <a:defRPr/>
            </a:lvl4pPr>
            <a:lvl5pPr marL="2057400" indent="-228600">
              <a:buClr>
                <a:schemeClr val="tx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9140000">
            <a:off x="201168" y="5870448"/>
            <a:ext cx="2176272" cy="201168"/>
          </a:xfrm>
          <a:prstGeom prst="rect">
            <a:avLst/>
          </a:prstGeom>
        </p:spPr>
        <p:txBody>
          <a:bodyPr/>
          <a:lstStyle/>
          <a:p>
            <a:fld id="{20A6AD5D-F828-4723-82F6-B51BDA84991C}" type="datetimeFigureOut">
              <a:rPr lang="en-US" smtClean="0"/>
              <a:t>3/5/2025</a:t>
            </a:fld>
            <a:endParaRPr lang="en-US"/>
          </a:p>
        </p:txBody>
      </p:sp>
      <p:sp>
        <p:nvSpPr>
          <p:cNvPr id="5" name="Footer Placeholder 4"/>
          <p:cNvSpPr>
            <a:spLocks noGrp="1"/>
          </p:cNvSpPr>
          <p:nvPr>
            <p:ph type="ftr" sz="quarter" idx="11"/>
          </p:nvPr>
        </p:nvSpPr>
        <p:spPr>
          <a:xfrm>
            <a:off x="3517514" y="6285122"/>
            <a:ext cx="4724400" cy="274320"/>
          </a:xfrm>
          <a:prstGeom prst="rect">
            <a:avLst/>
          </a:prstGeom>
        </p:spPr>
        <p:txBody>
          <a:bodyPr/>
          <a:lstStyle/>
          <a:p>
            <a:endParaRPr lang="en-US"/>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9C59D134-76C6-487F-B207-DF3CAD29674C}" type="slidenum">
              <a:rPr lang="en-US" smtClean="0"/>
              <a:t>‹#›</a:t>
            </a:fld>
            <a:endParaRPr lang="en-US"/>
          </a:p>
        </p:txBody>
      </p:sp>
    </p:spTree>
    <p:extLst>
      <p:ext uri="{BB962C8B-B14F-4D97-AF65-F5344CB8AC3E}">
        <p14:creationId xmlns:p14="http://schemas.microsoft.com/office/powerpoint/2010/main" val="593627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E7CF1C6-71D0-4CB6-9F37-55E5895B1DD2}" type="slidenum">
              <a:rPr lang="en-US" altLang="en-US"/>
              <a:pPr>
                <a:defRPr/>
              </a:pPr>
              <a:t>‹#›</a:t>
            </a:fld>
            <a:endParaRPr lang="en-US" altLang="en-US"/>
          </a:p>
        </p:txBody>
      </p:sp>
    </p:spTree>
    <p:extLst>
      <p:ext uri="{BB962C8B-B14F-4D97-AF65-F5344CB8AC3E}">
        <p14:creationId xmlns:p14="http://schemas.microsoft.com/office/powerpoint/2010/main" val="1932168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3B2628C4-2F33-4695-9D50-EFFC31A5C052}" type="slidenum">
              <a:rPr lang="en-US" altLang="en-US"/>
              <a:pPr/>
              <a:t>‹#›</a:t>
            </a:fld>
            <a:endParaRPr lang="en-US" altLang="en-US"/>
          </a:p>
        </p:txBody>
      </p:sp>
    </p:spTree>
    <p:extLst>
      <p:ext uri="{BB962C8B-B14F-4D97-AF65-F5344CB8AC3E}">
        <p14:creationId xmlns:p14="http://schemas.microsoft.com/office/powerpoint/2010/main" val="280328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AE98DC-33AE-4480-A075-8CE109EE495B}"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E7F1E-67F2-4F82-A016-E6F067204A60}" type="slidenum">
              <a:rPr lang="en-US" smtClean="0"/>
              <a:t>‹#›</a:t>
            </a:fld>
            <a:endParaRPr lang="en-US"/>
          </a:p>
        </p:txBody>
      </p:sp>
    </p:spTree>
    <p:extLst>
      <p:ext uri="{BB962C8B-B14F-4D97-AF65-F5344CB8AC3E}">
        <p14:creationId xmlns:p14="http://schemas.microsoft.com/office/powerpoint/2010/main" val="24257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4"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endParaRPr lang="en-US"/>
          </a:p>
        </p:txBody>
      </p:sp>
      <p:sp>
        <p:nvSpPr>
          <p:cNvPr id="5" name="Slide Number Placeholder 17"/>
          <p:cNvSpPr>
            <a:spLocks noGrp="1"/>
          </p:cNvSpPr>
          <p:nvPr>
            <p:ph type="sldNum" sz="quarter" idx="12"/>
          </p:nvPr>
        </p:nvSpPr>
        <p:spPr>
          <a:xfrm>
            <a:off x="7924800" y="6356350"/>
            <a:ext cx="762000" cy="365125"/>
          </a:xfrm>
          <a:prstGeom prst="rect">
            <a:avLst/>
          </a:prstGeom>
        </p:spPr>
        <p:txBody>
          <a:bodyPr/>
          <a:lstStyle>
            <a:lvl1pPr>
              <a:defRPr/>
            </a:lvl1pPr>
          </a:lstStyle>
          <a:p>
            <a:pPr>
              <a:defRPr/>
            </a:pPr>
            <a:fld id="{2B882DD0-C985-4E88-9937-3E98DD424074}" type="slidenum">
              <a:rPr lang="en-US" altLang="en-US"/>
              <a:pPr>
                <a:defRPr/>
              </a:pPr>
              <a:t>‹#›</a:t>
            </a:fld>
            <a:endParaRPr lang="en-US" altLang="en-US"/>
          </a:p>
        </p:txBody>
      </p:sp>
    </p:spTree>
    <p:extLst>
      <p:ext uri="{BB962C8B-B14F-4D97-AF65-F5344CB8AC3E}">
        <p14:creationId xmlns:p14="http://schemas.microsoft.com/office/powerpoint/2010/main" val="3606843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4313" y="6416675"/>
            <a:ext cx="2578206" cy="369332"/>
          </a:xfrm>
          <a:prstGeom prst="rect">
            <a:avLst/>
          </a:prstGeom>
        </p:spPr>
        <p:txBody>
          <a:bodyPr wrap="none">
            <a:spAutoFit/>
          </a:bodyPr>
          <a:lstStyle/>
          <a:p>
            <a:pPr>
              <a:defRPr/>
            </a:pPr>
            <a:r>
              <a:rPr lang="en-US" i="1">
                <a:solidFill>
                  <a:srgbClr val="EC6820"/>
                </a:solidFill>
                <a:cs typeface="Lato"/>
              </a:rPr>
              <a:t>www.scadoptastream.org</a:t>
            </a:r>
            <a:endParaRPr lang="tr-TR" i="1">
              <a:solidFill>
                <a:srgbClr val="EC6820"/>
              </a:solidFill>
              <a:cs typeface="Lato"/>
            </a:endParaRPr>
          </a:p>
        </p:txBody>
      </p:sp>
      <p:pic>
        <p:nvPicPr>
          <p:cNvPr id="6"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8858" y="438425"/>
            <a:ext cx="1938162" cy="902343"/>
          </a:xfrm>
          <a:prstGeom prst="rect">
            <a:avLst/>
          </a:prstGeom>
          <a:noFill/>
          <a:ln w="9525">
            <a:noFill/>
            <a:miter lim="800000"/>
            <a:headEnd/>
            <a:tailEnd/>
          </a:ln>
        </p:spPr>
      </p:pic>
      <p:sp>
        <p:nvSpPr>
          <p:cNvPr id="2" name="Title 1"/>
          <p:cNvSpPr>
            <a:spLocks noGrp="1"/>
          </p:cNvSpPr>
          <p:nvPr>
            <p:ph type="ctrTitle"/>
          </p:nvPr>
        </p:nvSpPr>
        <p:spPr>
          <a:xfrm>
            <a:off x="467544" y="3714753"/>
            <a:ext cx="8424936" cy="571504"/>
          </a:xfrm>
          <a:prstGeom prst="rect">
            <a:avLst/>
          </a:prstGeom>
        </p:spPr>
        <p:txBody>
          <a:bodyPr>
            <a:noAutofit/>
          </a:bodyPr>
          <a:lstStyle>
            <a:lvl1pPr>
              <a:defRPr sz="3200" cap="all">
                <a:solidFill>
                  <a:schemeClr val="bg1"/>
                </a:solidFill>
                <a:latin typeface="+mn-lt"/>
              </a:defRPr>
            </a:lvl1pPr>
          </a:lstStyle>
          <a:p>
            <a:r>
              <a:rPr lang="en-US"/>
              <a:t>Click to edit Master title style</a:t>
            </a:r>
            <a:endParaRPr lang="tr-TR"/>
          </a:p>
        </p:txBody>
      </p:sp>
      <p:sp>
        <p:nvSpPr>
          <p:cNvPr id="3" name="Subtitle 2"/>
          <p:cNvSpPr>
            <a:spLocks noGrp="1"/>
          </p:cNvSpPr>
          <p:nvPr>
            <p:ph type="subTitle" idx="1"/>
          </p:nvPr>
        </p:nvSpPr>
        <p:spPr>
          <a:xfrm>
            <a:off x="467544" y="4249160"/>
            <a:ext cx="8424936" cy="500067"/>
          </a:xfrm>
        </p:spPr>
        <p:txBody>
          <a:bodyPr/>
          <a:lstStyle>
            <a:lvl1pPr marL="0" indent="0" algn="l">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11" name="Text Placeholder 10"/>
          <p:cNvSpPr>
            <a:spLocks noGrp="1"/>
          </p:cNvSpPr>
          <p:nvPr>
            <p:ph type="body" sz="quarter" idx="11" hasCustomPrompt="1"/>
          </p:nvPr>
        </p:nvSpPr>
        <p:spPr>
          <a:xfrm>
            <a:off x="467544" y="3322086"/>
            <a:ext cx="8424936" cy="503238"/>
          </a:xfrm>
        </p:spPr>
        <p:txBody>
          <a:bodyPr/>
          <a:lstStyle>
            <a:lvl1pPr marL="0" indent="0">
              <a:buFont typeface="Arial"/>
              <a:buNone/>
              <a:defRPr b="0" i="0" cap="all" baseline="0">
                <a:solidFill>
                  <a:schemeClr val="tx1"/>
                </a:solidFill>
                <a:latin typeface="Lato Light"/>
                <a:cs typeface="Lato Light"/>
              </a:defRPr>
            </a:lvl1pPr>
          </a:lstStyle>
          <a:p>
            <a:pPr lvl="0"/>
            <a:r>
              <a:rPr lang="en-US"/>
              <a:t>[Course] Module 01</a:t>
            </a:r>
          </a:p>
        </p:txBody>
      </p:sp>
    </p:spTree>
    <p:extLst>
      <p:ext uri="{BB962C8B-B14F-4D97-AF65-F5344CB8AC3E}">
        <p14:creationId xmlns:p14="http://schemas.microsoft.com/office/powerpoint/2010/main" val="1983747141"/>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Center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82897" y="6172200"/>
            <a:ext cx="2578206" cy="369332"/>
          </a:xfrm>
          <a:prstGeom prst="rect">
            <a:avLst/>
          </a:prstGeom>
        </p:spPr>
        <p:txBody>
          <a:bodyPr wrap="none">
            <a:spAutoFit/>
          </a:bodyPr>
          <a:lstStyle/>
          <a:p>
            <a:pPr>
              <a:defRPr/>
            </a:pPr>
            <a:r>
              <a:rPr lang="en-US" i="1">
                <a:solidFill>
                  <a:srgbClr val="EC6820"/>
                </a:solidFill>
                <a:cs typeface="Lato"/>
              </a:rPr>
              <a:t>www.scadoptastream.org</a:t>
            </a:r>
            <a:endParaRPr lang="tr-TR" i="1">
              <a:solidFill>
                <a:srgbClr val="EC6820"/>
              </a:solidFill>
              <a:cs typeface="Lato"/>
            </a:endParaRPr>
          </a:p>
        </p:txBody>
      </p:sp>
      <p:pic>
        <p:nvPicPr>
          <p:cNvPr id="5"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67150" y="549134"/>
            <a:ext cx="2009700" cy="935649"/>
          </a:xfrm>
          <a:prstGeom prst="rect">
            <a:avLst/>
          </a:prstGeom>
          <a:noFill/>
          <a:ln w="9525">
            <a:noFill/>
            <a:miter lim="800000"/>
            <a:headEnd/>
            <a:tailEnd/>
          </a:ln>
        </p:spPr>
      </p:pic>
      <p:sp>
        <p:nvSpPr>
          <p:cNvPr id="2" name="Title 1"/>
          <p:cNvSpPr>
            <a:spLocks noGrp="1"/>
          </p:cNvSpPr>
          <p:nvPr>
            <p:ph type="ctrTitle"/>
          </p:nvPr>
        </p:nvSpPr>
        <p:spPr>
          <a:xfrm>
            <a:off x="251520" y="2571744"/>
            <a:ext cx="8640960" cy="571504"/>
          </a:xfrm>
          <a:prstGeom prst="rect">
            <a:avLst/>
          </a:prstGeom>
        </p:spPr>
        <p:txBody>
          <a:bodyPr>
            <a:normAutofit/>
          </a:bodyPr>
          <a:lstStyle>
            <a:lvl1pPr algn="ctr">
              <a:defRPr sz="3200" cap="all">
                <a:solidFill>
                  <a:schemeClr val="bg1"/>
                </a:solidFill>
                <a:latin typeface="+mn-lt"/>
              </a:defRPr>
            </a:lvl1pPr>
          </a:lstStyle>
          <a:p>
            <a:r>
              <a:rPr lang="en-US"/>
              <a:t>Click to edit Master title style</a:t>
            </a:r>
            <a:endParaRPr lang="tr-TR"/>
          </a:p>
        </p:txBody>
      </p:sp>
      <p:sp>
        <p:nvSpPr>
          <p:cNvPr id="3" name="Subtitle 2"/>
          <p:cNvSpPr>
            <a:spLocks noGrp="1"/>
          </p:cNvSpPr>
          <p:nvPr>
            <p:ph type="subTitle" idx="1"/>
          </p:nvPr>
        </p:nvSpPr>
        <p:spPr>
          <a:xfrm>
            <a:off x="251520" y="3143247"/>
            <a:ext cx="8640960" cy="500067"/>
          </a:xfrm>
        </p:spPr>
        <p:txBody>
          <a:bodyPr/>
          <a:lstStyle>
            <a:lvl1pPr marL="0" indent="0" algn="ctr">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6" name="Text Placeholder 10"/>
          <p:cNvSpPr>
            <a:spLocks noGrp="1"/>
          </p:cNvSpPr>
          <p:nvPr>
            <p:ph type="body" sz="quarter" idx="11" hasCustomPrompt="1"/>
          </p:nvPr>
        </p:nvSpPr>
        <p:spPr>
          <a:xfrm>
            <a:off x="251520" y="2204864"/>
            <a:ext cx="8640960" cy="432048"/>
          </a:xfrm>
        </p:spPr>
        <p:txBody>
          <a:bodyPr/>
          <a:lstStyle>
            <a:lvl1pPr marL="0" indent="0" algn="ctr">
              <a:buFont typeface="Arial"/>
              <a:buNone/>
              <a:defRPr b="0" i="0" cap="all" baseline="0">
                <a:solidFill>
                  <a:schemeClr val="tx1"/>
                </a:solidFill>
                <a:latin typeface="Lato Light"/>
                <a:cs typeface="Lato Light"/>
              </a:defRPr>
            </a:lvl1pPr>
          </a:lstStyle>
          <a:p>
            <a:pPr lvl="0"/>
            <a:r>
              <a:rPr lang="en-US"/>
              <a:t>[Course] Module 01</a:t>
            </a:r>
          </a:p>
        </p:txBody>
      </p:sp>
    </p:spTree>
    <p:extLst>
      <p:ext uri="{BB962C8B-B14F-4D97-AF65-F5344CB8AC3E}">
        <p14:creationId xmlns:p14="http://schemas.microsoft.com/office/powerpoint/2010/main" val="3326237148"/>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p:bg>
      <p:bgPr>
        <a:solidFill>
          <a:schemeClr val="bg2"/>
        </a:solidFill>
        <a:effectLst/>
      </p:bgPr>
    </p:bg>
    <p:spTree>
      <p:nvGrpSpPr>
        <p:cNvPr id="1" name=""/>
        <p:cNvGrpSpPr/>
        <p:nvPr/>
      </p:nvGrpSpPr>
      <p:grpSpPr>
        <a:xfrm>
          <a:off x="0" y="0"/>
          <a:ext cx="0" cy="0"/>
          <a:chOff x="0" y="0"/>
          <a:chExt cx="0" cy="0"/>
        </a:xfrm>
      </p:grpSpPr>
      <p:pic>
        <p:nvPicPr>
          <p:cNvPr id="5" name="Picture 23" descr="inf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188" y="3651250"/>
            <a:ext cx="1646237" cy="1635125"/>
          </a:xfrm>
          <a:prstGeom prst="rect">
            <a:avLst/>
          </a:prstGeom>
          <a:noFill/>
          <a:ln w="9525">
            <a:noFill/>
            <a:miter lim="800000"/>
            <a:headEnd/>
            <a:tailEnd/>
          </a:ln>
        </p:spPr>
      </p:pic>
      <p:sp>
        <p:nvSpPr>
          <p:cNvPr id="9" name="Title 1"/>
          <p:cNvSpPr>
            <a:spLocks noGrp="1"/>
          </p:cNvSpPr>
          <p:nvPr>
            <p:ph type="ctrTitle" hasCustomPrompt="1"/>
          </p:nvPr>
        </p:nvSpPr>
        <p:spPr>
          <a:xfrm>
            <a:off x="379388" y="5445224"/>
            <a:ext cx="8441084" cy="500066"/>
          </a:xfrm>
          <a:prstGeom prst="rect">
            <a:avLst/>
          </a:prstGeom>
        </p:spPr>
        <p:txBody>
          <a:bodyPr>
            <a:normAutofit/>
          </a:bodyPr>
          <a:lstStyle>
            <a:lvl1pPr>
              <a:defRPr sz="2800" cap="all">
                <a:solidFill>
                  <a:schemeClr val="bg1"/>
                </a:solidFill>
                <a:latin typeface="+mn-lt"/>
              </a:defRPr>
            </a:lvl1pPr>
          </a:lstStyle>
          <a:p>
            <a:r>
              <a:rPr lang="en-US"/>
              <a:t>Click to edit TITLE</a:t>
            </a:r>
            <a:endParaRPr lang="tr-TR"/>
          </a:p>
        </p:txBody>
      </p:sp>
      <p:sp>
        <p:nvSpPr>
          <p:cNvPr id="10" name="Subtitle 2"/>
          <p:cNvSpPr>
            <a:spLocks noGrp="1"/>
          </p:cNvSpPr>
          <p:nvPr>
            <p:ph type="subTitle" idx="1" hasCustomPrompt="1"/>
          </p:nvPr>
        </p:nvSpPr>
        <p:spPr>
          <a:xfrm>
            <a:off x="379388" y="5945291"/>
            <a:ext cx="8441084" cy="428628"/>
          </a:xfrm>
        </p:spPr>
        <p:txBody>
          <a:bodyPr/>
          <a:lstStyle>
            <a:lvl1pPr marL="0" indent="0" algn="l">
              <a:buNone/>
              <a:defRPr sz="2000" cap="all">
                <a:solidFill>
                  <a:schemeClr val="bg1"/>
                </a:solidFill>
                <a:latin typeface="Lato Light" pitchFamily="34" charset="-9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lang="tr-TR"/>
          </a:p>
        </p:txBody>
      </p:sp>
    </p:spTree>
    <p:extLst>
      <p:ext uri="{BB962C8B-B14F-4D97-AF65-F5344CB8AC3E}">
        <p14:creationId xmlns:p14="http://schemas.microsoft.com/office/powerpoint/2010/main" val="320469089"/>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cxnSp>
        <p:nvCxnSpPr>
          <p:cNvPr id="8" name="Straight Connector 7"/>
          <p:cNvCxnSpPr/>
          <p:nvPr/>
        </p:nvCxnSpPr>
        <p:spPr bwMode="auto">
          <a:xfrm>
            <a:off x="4788024" y="2913063"/>
            <a:ext cx="381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a:t>Click icon to add picture</a:t>
            </a:r>
            <a:endParaRPr lang="tr-TR" noProof="0"/>
          </a:p>
        </p:txBody>
      </p:sp>
      <p:sp>
        <p:nvSpPr>
          <p:cNvPr id="5" name="Title 1"/>
          <p:cNvSpPr>
            <a:spLocks noGrp="1"/>
          </p:cNvSpPr>
          <p:nvPr>
            <p:ph type="ctrTitle"/>
          </p:nvPr>
        </p:nvSpPr>
        <p:spPr>
          <a:xfrm>
            <a:off x="4788026" y="1785926"/>
            <a:ext cx="3429024" cy="1000132"/>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6000">
                <a:solidFill>
                  <a:schemeClr val="bg1"/>
                </a:solidFill>
                <a:latin typeface="Lato Light" pitchFamily="34" charset="-94"/>
              </a:defRPr>
            </a:lvl1pPr>
          </a:lstStyle>
          <a:p>
            <a:r>
              <a:rPr lang="en-US"/>
              <a:t>Click to edit Master title style</a:t>
            </a:r>
            <a:endParaRPr lang="tr-TR"/>
          </a:p>
        </p:txBody>
      </p:sp>
      <p:sp>
        <p:nvSpPr>
          <p:cNvPr id="3" name="Text Placeholder 2"/>
          <p:cNvSpPr>
            <a:spLocks noGrp="1"/>
          </p:cNvSpPr>
          <p:nvPr>
            <p:ph type="body" sz="quarter" idx="11"/>
          </p:nvPr>
        </p:nvSpPr>
        <p:spPr>
          <a:xfrm>
            <a:off x="6734522" y="3068960"/>
            <a:ext cx="1872208" cy="2664296"/>
          </a:xfrm>
        </p:spPr>
        <p:txBody>
          <a:bodyPr/>
          <a:lstStyle>
            <a:lvl1pPr marL="0" indent="0">
              <a:buFont typeface="Arial"/>
              <a:buNone/>
              <a:defRPr sz="1800" b="0" i="0">
                <a:solidFill>
                  <a:schemeClr val="bg1"/>
                </a:solidFill>
                <a:latin typeface="Lato Light"/>
                <a:cs typeface="Lato Light"/>
              </a:defRPr>
            </a:lvl1pPr>
          </a:lstStyle>
          <a:p>
            <a:pPr lvl="0"/>
            <a:r>
              <a:rPr lang="en-US"/>
              <a:t>Click to edit Master text styles</a:t>
            </a:r>
          </a:p>
        </p:txBody>
      </p:sp>
      <p:sp>
        <p:nvSpPr>
          <p:cNvPr id="11" name="Text Placeholder 10"/>
          <p:cNvSpPr>
            <a:spLocks noGrp="1"/>
          </p:cNvSpPr>
          <p:nvPr>
            <p:ph type="body" sz="quarter" idx="12"/>
          </p:nvPr>
        </p:nvSpPr>
        <p:spPr>
          <a:xfrm>
            <a:off x="4790306" y="3068960"/>
            <a:ext cx="1872208" cy="2664296"/>
          </a:xfrm>
        </p:spPr>
        <p:txBody>
          <a:bodyPr/>
          <a:lstStyle>
            <a:lvl1pPr marL="0" indent="0">
              <a:buFont typeface="Arial"/>
              <a:buNone/>
              <a:defRPr sz="1800" b="0" i="0">
                <a:solidFill>
                  <a:srgbClr val="FFFFFF"/>
                </a:solidFill>
                <a:latin typeface="Lato Light"/>
                <a:cs typeface="Lato Light"/>
              </a:defRPr>
            </a:lvl1pPr>
          </a:lstStyle>
          <a:p>
            <a:pPr lvl="0"/>
            <a:r>
              <a:rPr lang="en-US"/>
              <a:t>Click to edit Master text styles</a:t>
            </a:r>
          </a:p>
        </p:txBody>
      </p:sp>
    </p:spTree>
    <p:extLst>
      <p:ext uri="{BB962C8B-B14F-4D97-AF65-F5344CB8AC3E}">
        <p14:creationId xmlns:p14="http://schemas.microsoft.com/office/powerpoint/2010/main" val="1356510487"/>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ullets - 1co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3"/>
              </a:buClr>
              <a:buSzPct val="115000"/>
              <a:buFont typeface="Arial" pitchFamily="34" charset="0"/>
              <a:buChar char="•"/>
              <a:defRPr sz="2400"/>
            </a:lvl1pPr>
            <a:lvl2pPr>
              <a:buClr>
                <a:schemeClr val="accent3"/>
              </a:buClr>
              <a:buSzPct val="115000"/>
              <a:buFont typeface="Arial" pitchFamily="34" charset="0"/>
              <a:buChar char="•"/>
              <a:defRPr sz="2000"/>
            </a:lvl2pPr>
            <a:lvl3pPr>
              <a:buClr>
                <a:schemeClr val="accent3"/>
              </a:buClr>
              <a:buSzPct val="115000"/>
              <a:buFont typeface="Arial" pitchFamily="34" charset="0"/>
              <a:buChar char="•"/>
              <a:defRPr sz="1800"/>
            </a:lvl3pPr>
            <a:lvl4pPr>
              <a:buClr>
                <a:schemeClr val="accent3"/>
              </a:buClr>
              <a:buSzPct val="115000"/>
              <a:buFont typeface="Arial" pitchFamily="34" charset="0"/>
              <a:buChar char="•"/>
              <a:defRPr sz="1600"/>
            </a:lvl4pPr>
            <a:lvl5pPr>
              <a:buClr>
                <a:schemeClr val="accent3"/>
              </a:buClr>
              <a:buSzPct val="115000"/>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extLst>
      <p:ext uri="{BB962C8B-B14F-4D97-AF65-F5344CB8AC3E}">
        <p14:creationId xmlns:p14="http://schemas.microsoft.com/office/powerpoint/2010/main" val="4133425220"/>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p:bg>
      <p:bgPr>
        <a:solidFill>
          <a:schemeClr val="bg2"/>
        </a:solidFill>
        <a:effectLst/>
      </p:bgPr>
    </p:bg>
    <p:spTree>
      <p:nvGrpSpPr>
        <p:cNvPr id="1" name=""/>
        <p:cNvGrpSpPr/>
        <p:nvPr/>
      </p:nvGrpSpPr>
      <p:grpSpPr>
        <a:xfrm>
          <a:off x="0" y="0"/>
          <a:ext cx="0" cy="0"/>
          <a:chOff x="0" y="0"/>
          <a:chExt cx="0" cy="0"/>
        </a:xfrm>
      </p:grpSpPr>
      <p:pic>
        <p:nvPicPr>
          <p:cNvPr id="5" name="Picture 23" descr="inf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188" y="3651250"/>
            <a:ext cx="1646237" cy="1635125"/>
          </a:xfrm>
          <a:prstGeom prst="rect">
            <a:avLst/>
          </a:prstGeom>
          <a:noFill/>
          <a:ln w="9525">
            <a:noFill/>
            <a:miter lim="800000"/>
            <a:headEnd/>
            <a:tailEnd/>
          </a:ln>
        </p:spPr>
      </p:pic>
      <p:sp>
        <p:nvSpPr>
          <p:cNvPr id="9" name="Title 1"/>
          <p:cNvSpPr>
            <a:spLocks noGrp="1"/>
          </p:cNvSpPr>
          <p:nvPr>
            <p:ph type="ctrTitle" hasCustomPrompt="1"/>
          </p:nvPr>
        </p:nvSpPr>
        <p:spPr>
          <a:xfrm>
            <a:off x="379388" y="5445224"/>
            <a:ext cx="8441084" cy="500066"/>
          </a:xfrm>
          <a:prstGeom prst="rect">
            <a:avLst/>
          </a:prstGeom>
        </p:spPr>
        <p:txBody>
          <a:bodyPr>
            <a:normAutofit/>
          </a:bodyPr>
          <a:lstStyle>
            <a:lvl1pPr>
              <a:defRPr sz="2800" cap="all">
                <a:solidFill>
                  <a:schemeClr val="bg1"/>
                </a:solidFill>
                <a:latin typeface="+mn-lt"/>
              </a:defRPr>
            </a:lvl1pPr>
          </a:lstStyle>
          <a:p>
            <a:r>
              <a:rPr lang="en-US"/>
              <a:t>Click to edit TITLE</a:t>
            </a:r>
            <a:endParaRPr lang="tr-TR"/>
          </a:p>
        </p:txBody>
      </p:sp>
      <p:sp>
        <p:nvSpPr>
          <p:cNvPr id="10" name="Subtitle 2"/>
          <p:cNvSpPr>
            <a:spLocks noGrp="1"/>
          </p:cNvSpPr>
          <p:nvPr>
            <p:ph type="subTitle" idx="1" hasCustomPrompt="1"/>
          </p:nvPr>
        </p:nvSpPr>
        <p:spPr>
          <a:xfrm>
            <a:off x="379388" y="5945291"/>
            <a:ext cx="8441084" cy="428628"/>
          </a:xfrm>
        </p:spPr>
        <p:txBody>
          <a:bodyPr/>
          <a:lstStyle>
            <a:lvl1pPr marL="0" indent="0" algn="l">
              <a:buNone/>
              <a:defRPr sz="2000" cap="all">
                <a:solidFill>
                  <a:schemeClr val="bg1"/>
                </a:solidFill>
                <a:latin typeface="Lato Light" pitchFamily="34" charset="-9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lang="tr-TR"/>
          </a:p>
        </p:txBody>
      </p:sp>
    </p:spTree>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heckmarks - 2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Title Placeholder 1"/>
          <p:cNvSpPr>
            <a:spLocks noGrp="1"/>
          </p:cNvSpPr>
          <p:nvPr>
            <p:ph type="title"/>
          </p:nvPr>
        </p:nvSpPr>
        <p:spPr bwMode="auto">
          <a:xfrm>
            <a:off x="214312" y="71438"/>
            <a:ext cx="6877967"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10"/>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7681175"/>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heckmarks - 2col al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extLst>
      <p:ext uri="{BB962C8B-B14F-4D97-AF65-F5344CB8AC3E}">
        <p14:creationId xmlns:p14="http://schemas.microsoft.com/office/powerpoint/2010/main" val="867011849"/>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debar Text on Left">
    <p:spTree>
      <p:nvGrpSpPr>
        <p:cNvPr id="1" name=""/>
        <p:cNvGrpSpPr/>
        <p:nvPr/>
      </p:nvGrpSpPr>
      <p:grpSpPr>
        <a:xfrm>
          <a:off x="0" y="0"/>
          <a:ext cx="0" cy="0"/>
          <a:chOff x="0" y="0"/>
          <a:chExt cx="0" cy="0"/>
        </a:xfrm>
      </p:grpSpPr>
      <p:cxnSp>
        <p:nvCxnSpPr>
          <p:cNvPr id="8" name="Straight Connector 7"/>
          <p:cNvCxnSpPr/>
          <p:nvPr/>
        </p:nvCxnSpPr>
        <p:spPr>
          <a:xfrm rot="5400000">
            <a:off x="1574800" y="3636963"/>
            <a:ext cx="32797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201172" y="2000240"/>
            <a:ext cx="2714644" cy="3286148"/>
          </a:xfrm>
        </p:spPr>
        <p:txBody>
          <a:bodyPr/>
          <a:lstStyle>
            <a:lvl1pPr marL="0" indent="0">
              <a:lnSpc>
                <a:spcPct val="150000"/>
              </a:lnSpc>
              <a:buNone/>
              <a:defRPr sz="2000" i="0">
                <a:solidFill>
                  <a:schemeClr val="tx1"/>
                </a:solidFill>
                <a:latin typeface="PT Sans Narrow"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1"/>
          </p:nvPr>
        </p:nvSpPr>
        <p:spPr>
          <a:xfrm>
            <a:off x="3571868" y="2000240"/>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3571868" y="2357430"/>
            <a:ext cx="4929222" cy="2928958"/>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6073047"/>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eft Picture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3528" y="1801316"/>
            <a:ext cx="3024336" cy="393194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9" name="Text Placeholder 3"/>
          <p:cNvSpPr>
            <a:spLocks noGrp="1"/>
          </p:cNvSpPr>
          <p:nvPr>
            <p:ph type="body" sz="half" idx="11"/>
          </p:nvPr>
        </p:nvSpPr>
        <p:spPr>
          <a:xfrm>
            <a:off x="3571868" y="1784216"/>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2"/>
          </p:nvPr>
        </p:nvSpPr>
        <p:spPr>
          <a:xfrm>
            <a:off x="3571868" y="2141406"/>
            <a:ext cx="4929222" cy="3591850"/>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6769663"/>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411528"/>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1122630"/>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with Grey Box - 2col">
    <p:spTree>
      <p:nvGrpSpPr>
        <p:cNvPr id="1" name=""/>
        <p:cNvGrpSpPr/>
        <p:nvPr/>
      </p:nvGrpSpPr>
      <p:grpSpPr>
        <a:xfrm>
          <a:off x="0" y="0"/>
          <a:ext cx="0" cy="0"/>
          <a:chOff x="0" y="0"/>
          <a:chExt cx="0" cy="0"/>
        </a:xfrm>
      </p:grpSpPr>
      <p:sp>
        <p:nvSpPr>
          <p:cNvPr id="8" name="Rectangle 7"/>
          <p:cNvSpPr/>
          <p:nvPr/>
        </p:nvSpPr>
        <p:spPr>
          <a:xfrm>
            <a:off x="0" y="4429125"/>
            <a:ext cx="9144000" cy="107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endParaRPr>
          </a:p>
        </p:txBody>
      </p:sp>
      <p:sp>
        <p:nvSpPr>
          <p:cNvPr id="10" name="Text Placeholder 3"/>
          <p:cNvSpPr>
            <a:spLocks noGrp="1"/>
          </p:cNvSpPr>
          <p:nvPr>
            <p:ph type="body" sz="half" idx="13"/>
          </p:nvPr>
        </p:nvSpPr>
        <p:spPr>
          <a:xfrm>
            <a:off x="5000628"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55554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2"/>
          </p:nvPr>
        </p:nvSpPr>
        <p:spPr>
          <a:xfrm>
            <a:off x="285720"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4"/>
          </p:nvPr>
        </p:nvSpPr>
        <p:spPr>
          <a:xfrm>
            <a:off x="251520" y="4643446"/>
            <a:ext cx="8640960" cy="428628"/>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3600" i="0" cap="all">
                <a:solidFill>
                  <a:schemeClr val="bg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5"/>
          </p:nvPr>
        </p:nvSpPr>
        <p:spPr>
          <a:xfrm>
            <a:off x="251520" y="5072074"/>
            <a:ext cx="8640960" cy="357190"/>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2100" i="0">
                <a:solidFill>
                  <a:schemeClr val="bg1"/>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9171887"/>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Only - 3col">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51521" y="857232"/>
            <a:ext cx="8640959"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3"/>
          <p:cNvSpPr>
            <a:spLocks noGrp="1"/>
          </p:cNvSpPr>
          <p:nvPr>
            <p:ph type="body" sz="half" idx="12"/>
          </p:nvPr>
        </p:nvSpPr>
        <p:spPr>
          <a:xfrm>
            <a:off x="500034"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13"/>
          </p:nvPr>
        </p:nvSpPr>
        <p:spPr>
          <a:xfrm>
            <a:off x="3500430"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Text Placeholder 3"/>
          <p:cNvSpPr>
            <a:spLocks noGrp="1"/>
          </p:cNvSpPr>
          <p:nvPr>
            <p:ph type="body" sz="half" idx="14"/>
          </p:nvPr>
        </p:nvSpPr>
        <p:spPr>
          <a:xfrm>
            <a:off x="6500826"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1730892"/>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34105" y="1484784"/>
            <a:ext cx="7075791" cy="4682508"/>
          </a:xfrm>
        </p:spPr>
        <p:txBody>
          <a:bodyPr rtlCol="0">
            <a:normAutofit/>
          </a:bodyPr>
          <a:lstStyle>
            <a:lvl1pPr>
              <a:buFontTx/>
              <a:buNone/>
              <a:defRPr/>
            </a:lvl1pPr>
          </a:lstStyle>
          <a:p>
            <a:pPr lvl="0"/>
            <a:r>
              <a:rPr lang="en-US" noProof="0"/>
              <a:t>Click icon to add picture</a:t>
            </a:r>
            <a:endParaRPr lang="tr-TR" noProof="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6" name="Text Placeholder 3"/>
          <p:cNvSpPr>
            <a:spLocks noGrp="1"/>
          </p:cNvSpPr>
          <p:nvPr>
            <p:ph type="body" sz="half" idx="2"/>
          </p:nvPr>
        </p:nvSpPr>
        <p:spPr>
          <a:xfrm>
            <a:off x="359533" y="857232"/>
            <a:ext cx="8424935"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1390872"/>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age Only - Fu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639485"/>
            <a:ext cx="9144000" cy="6229098"/>
          </a:xfrm>
        </p:spPr>
        <p:txBody>
          <a:bodyPr rtlCol="0">
            <a:normAutofit/>
          </a:bodyPr>
          <a:lstStyle>
            <a:lvl1pPr>
              <a:buFontTx/>
              <a:buNone/>
              <a:defRPr/>
            </a:lvl1pPr>
          </a:lstStyle>
          <a:p>
            <a:pPr lvl="0"/>
            <a:r>
              <a:rPr lang="en-US" noProof="0"/>
              <a:t>Click icon to add picture</a:t>
            </a:r>
            <a:endParaRPr lang="tr-TR" noProof="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extLst>
      <p:ext uri="{BB962C8B-B14F-4D97-AF65-F5344CB8AC3E}">
        <p14:creationId xmlns:p14="http://schemas.microsoft.com/office/powerpoint/2010/main" val="316495056"/>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Photos with Captions">
    <p:spTree>
      <p:nvGrpSpPr>
        <p:cNvPr id="1" name=""/>
        <p:cNvGrpSpPr/>
        <p:nvPr/>
      </p:nvGrpSpPr>
      <p:grpSpPr>
        <a:xfrm>
          <a:off x="0" y="0"/>
          <a:ext cx="0" cy="0"/>
          <a:chOff x="0" y="0"/>
          <a:chExt cx="0" cy="0"/>
        </a:xfrm>
      </p:grpSpPr>
      <p:sp>
        <p:nvSpPr>
          <p:cNvPr id="29" name="Text Placeholder 2"/>
          <p:cNvSpPr>
            <a:spLocks noGrp="1"/>
          </p:cNvSpPr>
          <p:nvPr>
            <p:ph type="body" idx="22"/>
          </p:nvPr>
        </p:nvSpPr>
        <p:spPr>
          <a:xfrm>
            <a:off x="6228098" y="4357124"/>
            <a:ext cx="256030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Text Placeholder 3"/>
          <p:cNvSpPr>
            <a:spLocks noGrp="1"/>
          </p:cNvSpPr>
          <p:nvPr>
            <p:ph type="body" sz="half" idx="27"/>
          </p:nvPr>
        </p:nvSpPr>
        <p:spPr>
          <a:xfrm>
            <a:off x="6228098" y="3714182"/>
            <a:ext cx="2572054"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2"/>
          <p:cNvSpPr>
            <a:spLocks noGrp="1"/>
          </p:cNvSpPr>
          <p:nvPr>
            <p:ph type="body" idx="18"/>
          </p:nvPr>
        </p:nvSpPr>
        <p:spPr>
          <a:xfrm>
            <a:off x="3254648" y="4357124"/>
            <a:ext cx="257719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4"/>
          </p:nvPr>
        </p:nvSpPr>
        <p:spPr>
          <a:xfrm>
            <a:off x="323728" y="4357124"/>
            <a:ext cx="2571768"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2"/>
          </p:nvPr>
        </p:nvSpPr>
        <p:spPr>
          <a:xfrm>
            <a:off x="323728" y="3714182"/>
            <a:ext cx="2571768"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Text Placeholder 2"/>
          <p:cNvSpPr>
            <a:spLocks noGrp="1"/>
          </p:cNvSpPr>
          <p:nvPr>
            <p:ph type="body" idx="13"/>
          </p:nvPr>
        </p:nvSpPr>
        <p:spPr>
          <a:xfrm>
            <a:off x="32372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Picture Placeholder 2"/>
          <p:cNvSpPr>
            <a:spLocks noGrp="1"/>
          </p:cNvSpPr>
          <p:nvPr>
            <p:ph type="pic" idx="1"/>
          </p:nvPr>
        </p:nvSpPr>
        <p:spPr>
          <a:xfrm>
            <a:off x="323728" y="1484784"/>
            <a:ext cx="257176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8" name="Picture Placeholder 2"/>
          <p:cNvSpPr>
            <a:spLocks noGrp="1"/>
          </p:cNvSpPr>
          <p:nvPr>
            <p:ph type="pic" idx="10"/>
          </p:nvPr>
        </p:nvSpPr>
        <p:spPr>
          <a:xfrm>
            <a:off x="3254648" y="1484784"/>
            <a:ext cx="258430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22" name="Text Placeholder 3"/>
          <p:cNvSpPr>
            <a:spLocks noGrp="1"/>
          </p:cNvSpPr>
          <p:nvPr>
            <p:ph type="body" sz="half" idx="15"/>
          </p:nvPr>
        </p:nvSpPr>
        <p:spPr>
          <a:xfrm>
            <a:off x="3254648" y="3714182"/>
            <a:ext cx="2577192"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3" name="Text Placeholder 2"/>
          <p:cNvSpPr>
            <a:spLocks noGrp="1"/>
          </p:cNvSpPr>
          <p:nvPr>
            <p:ph type="body" idx="16"/>
          </p:nvPr>
        </p:nvSpPr>
        <p:spPr>
          <a:xfrm>
            <a:off x="325464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Text Placeholder 2"/>
          <p:cNvSpPr>
            <a:spLocks noGrp="1"/>
          </p:cNvSpPr>
          <p:nvPr>
            <p:ph type="body" idx="24"/>
          </p:nvPr>
        </p:nvSpPr>
        <p:spPr>
          <a:xfrm>
            <a:off x="6228098" y="3967274"/>
            <a:ext cx="2570462"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Picture Placeholder 2"/>
          <p:cNvSpPr>
            <a:spLocks noGrp="1"/>
          </p:cNvSpPr>
          <p:nvPr>
            <p:ph type="pic" idx="25"/>
          </p:nvPr>
        </p:nvSpPr>
        <p:spPr>
          <a:xfrm>
            <a:off x="6228098" y="1484784"/>
            <a:ext cx="2561894"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Tree>
    <p:extLst>
      <p:ext uri="{BB962C8B-B14F-4D97-AF65-F5344CB8AC3E}">
        <p14:creationId xmlns:p14="http://schemas.microsoft.com/office/powerpoint/2010/main" val="3860859937"/>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cxnSp>
        <p:nvCxnSpPr>
          <p:cNvPr id="8" name="Straight Connector 7"/>
          <p:cNvCxnSpPr/>
          <p:nvPr/>
        </p:nvCxnSpPr>
        <p:spPr bwMode="auto">
          <a:xfrm>
            <a:off x="4788024" y="2913063"/>
            <a:ext cx="381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a:t>Click icon to add picture</a:t>
            </a:r>
            <a:endParaRPr lang="tr-TR" noProof="0"/>
          </a:p>
        </p:txBody>
      </p:sp>
      <p:sp>
        <p:nvSpPr>
          <p:cNvPr id="5" name="Title 1"/>
          <p:cNvSpPr>
            <a:spLocks noGrp="1"/>
          </p:cNvSpPr>
          <p:nvPr>
            <p:ph type="ctrTitle"/>
          </p:nvPr>
        </p:nvSpPr>
        <p:spPr>
          <a:xfrm>
            <a:off x="4788026" y="1785926"/>
            <a:ext cx="3429024" cy="1000132"/>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6000">
                <a:solidFill>
                  <a:schemeClr val="bg1"/>
                </a:solidFill>
                <a:latin typeface="Lato Light" pitchFamily="34" charset="-94"/>
              </a:defRPr>
            </a:lvl1pPr>
          </a:lstStyle>
          <a:p>
            <a:r>
              <a:rPr lang="en-US"/>
              <a:t>Click to edit Master title style</a:t>
            </a:r>
            <a:endParaRPr lang="tr-TR"/>
          </a:p>
        </p:txBody>
      </p:sp>
      <p:sp>
        <p:nvSpPr>
          <p:cNvPr id="3" name="Text Placeholder 2"/>
          <p:cNvSpPr>
            <a:spLocks noGrp="1"/>
          </p:cNvSpPr>
          <p:nvPr>
            <p:ph type="body" sz="quarter" idx="11"/>
          </p:nvPr>
        </p:nvSpPr>
        <p:spPr>
          <a:xfrm>
            <a:off x="6734522" y="3068960"/>
            <a:ext cx="1872208" cy="2664296"/>
          </a:xfrm>
        </p:spPr>
        <p:txBody>
          <a:bodyPr/>
          <a:lstStyle>
            <a:lvl1pPr marL="0" indent="0">
              <a:buFont typeface="Arial"/>
              <a:buNone/>
              <a:defRPr sz="1800" b="0" i="0">
                <a:solidFill>
                  <a:schemeClr val="bg1"/>
                </a:solidFill>
                <a:latin typeface="Lato Light"/>
                <a:cs typeface="Lato Light"/>
              </a:defRPr>
            </a:lvl1pPr>
          </a:lstStyle>
          <a:p>
            <a:pPr lvl="0"/>
            <a:r>
              <a:rPr lang="en-US"/>
              <a:t>Click to edit Master text styles</a:t>
            </a:r>
          </a:p>
        </p:txBody>
      </p:sp>
      <p:sp>
        <p:nvSpPr>
          <p:cNvPr id="11" name="Text Placeholder 10"/>
          <p:cNvSpPr>
            <a:spLocks noGrp="1"/>
          </p:cNvSpPr>
          <p:nvPr>
            <p:ph type="body" sz="quarter" idx="12"/>
          </p:nvPr>
        </p:nvSpPr>
        <p:spPr>
          <a:xfrm>
            <a:off x="4790306" y="3068960"/>
            <a:ext cx="1872208" cy="2664296"/>
          </a:xfrm>
        </p:spPr>
        <p:txBody>
          <a:bodyPr/>
          <a:lstStyle>
            <a:lvl1pPr marL="0" indent="0">
              <a:buFont typeface="Arial"/>
              <a:buNone/>
              <a:defRPr sz="1800" b="0" i="0">
                <a:solidFill>
                  <a:srgbClr val="FFFFFF"/>
                </a:solidFill>
                <a:latin typeface="Lato Light"/>
                <a:cs typeface="Lato Light"/>
              </a:defRPr>
            </a:lvl1pPr>
          </a:lstStyle>
          <a:p>
            <a:pPr lvl="0"/>
            <a:r>
              <a:rPr lang="en-US"/>
              <a:t>Click to edit Master text styles</a:t>
            </a:r>
          </a:p>
        </p:txBody>
      </p:sp>
    </p:spTree>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our Photo Icons">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877997"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147" y="857232"/>
            <a:ext cx="8568951" cy="571504"/>
          </a:xfrm>
        </p:spPr>
        <p:txBody>
          <a:bodyPr/>
          <a:lstStyle>
            <a:lvl1pPr marL="0" indent="0" algn="l">
              <a:buNone/>
              <a:defRPr sz="2400" b="0" i="1">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8" name="Text Placeholder 3"/>
          <p:cNvSpPr>
            <a:spLocks noGrp="1"/>
          </p:cNvSpPr>
          <p:nvPr>
            <p:ph type="body" sz="half" idx="16"/>
          </p:nvPr>
        </p:nvSpPr>
        <p:spPr>
          <a:xfrm>
            <a:off x="1571975" y="3561292"/>
            <a:ext cx="6887688" cy="443772"/>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9" name="Text Placeholder 3"/>
          <p:cNvSpPr>
            <a:spLocks noGrp="1"/>
          </p:cNvSpPr>
          <p:nvPr>
            <p:ph type="body" sz="half" idx="17"/>
          </p:nvPr>
        </p:nvSpPr>
        <p:spPr>
          <a:xfrm>
            <a:off x="1571975" y="3876351"/>
            <a:ext cx="6887688" cy="662075"/>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0" name="Text Placeholder 3"/>
          <p:cNvSpPr>
            <a:spLocks noGrp="1"/>
          </p:cNvSpPr>
          <p:nvPr>
            <p:ph type="body" sz="half" idx="18"/>
          </p:nvPr>
        </p:nvSpPr>
        <p:spPr>
          <a:xfrm>
            <a:off x="1571975" y="4551452"/>
            <a:ext cx="6887688" cy="461724"/>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1" name="Text Placeholder 3"/>
          <p:cNvSpPr>
            <a:spLocks noGrp="1"/>
          </p:cNvSpPr>
          <p:nvPr>
            <p:ph type="body" sz="half" idx="19"/>
          </p:nvPr>
        </p:nvSpPr>
        <p:spPr>
          <a:xfrm>
            <a:off x="1571975" y="4866511"/>
            <a:ext cx="6887688" cy="75203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20"/>
          </p:nvPr>
        </p:nvSpPr>
        <p:spPr>
          <a:xfrm>
            <a:off x="1571975" y="2575486"/>
            <a:ext cx="6887688" cy="42146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21"/>
          </p:nvPr>
        </p:nvSpPr>
        <p:spPr>
          <a:xfrm>
            <a:off x="1571975" y="2890545"/>
            <a:ext cx="6887688" cy="639769"/>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9" name="Text Placeholder 3"/>
          <p:cNvSpPr>
            <a:spLocks noGrp="1"/>
          </p:cNvSpPr>
          <p:nvPr>
            <p:ph type="body" sz="half" idx="22"/>
          </p:nvPr>
        </p:nvSpPr>
        <p:spPr>
          <a:xfrm>
            <a:off x="1571975" y="1587726"/>
            <a:ext cx="6887688" cy="401113"/>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0" name="Text Placeholder 3"/>
          <p:cNvSpPr>
            <a:spLocks noGrp="1"/>
          </p:cNvSpPr>
          <p:nvPr>
            <p:ph type="body" sz="half" idx="23"/>
          </p:nvPr>
        </p:nvSpPr>
        <p:spPr>
          <a:xfrm>
            <a:off x="1571975" y="1902786"/>
            <a:ext cx="6887688" cy="62918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sz="quarter" idx="24"/>
          </p:nvPr>
        </p:nvSpPr>
        <p:spPr>
          <a:xfrm>
            <a:off x="611560" y="1709797"/>
            <a:ext cx="912440" cy="907577"/>
          </a:xfrm>
        </p:spPr>
        <p:txBody>
          <a:bodyPr/>
          <a:lstStyle>
            <a:lvl1pPr marL="0" indent="0">
              <a:buFont typeface="Arial"/>
              <a:buNone/>
              <a:defRPr/>
            </a:lvl1pPr>
          </a:lstStyle>
          <a:p>
            <a:r>
              <a:rPr lang="en-US"/>
              <a:t>Click icon to add picture</a:t>
            </a:r>
          </a:p>
        </p:txBody>
      </p:sp>
      <p:sp>
        <p:nvSpPr>
          <p:cNvPr id="6" name="Picture Placeholder 5"/>
          <p:cNvSpPr>
            <a:spLocks noGrp="1"/>
          </p:cNvSpPr>
          <p:nvPr>
            <p:ph type="pic" sz="quarter" idx="25"/>
          </p:nvPr>
        </p:nvSpPr>
        <p:spPr>
          <a:xfrm>
            <a:off x="611560" y="2695857"/>
            <a:ext cx="912440" cy="908990"/>
          </a:xfrm>
        </p:spPr>
        <p:txBody>
          <a:bodyPr/>
          <a:lstStyle>
            <a:lvl1pPr marL="0" indent="0">
              <a:buFont typeface="Arial"/>
              <a:buNone/>
              <a:defRPr/>
            </a:lvl1pPr>
          </a:lstStyle>
          <a:p>
            <a:r>
              <a:rPr lang="en-US"/>
              <a:t>Click icon to add picture</a:t>
            </a:r>
          </a:p>
        </p:txBody>
      </p:sp>
      <p:sp>
        <p:nvSpPr>
          <p:cNvPr id="9" name="Picture Placeholder 8"/>
          <p:cNvSpPr>
            <a:spLocks noGrp="1"/>
          </p:cNvSpPr>
          <p:nvPr>
            <p:ph type="pic" sz="quarter" idx="26"/>
          </p:nvPr>
        </p:nvSpPr>
        <p:spPr>
          <a:xfrm>
            <a:off x="611560" y="3686141"/>
            <a:ext cx="909638" cy="911225"/>
          </a:xfrm>
        </p:spPr>
        <p:txBody>
          <a:bodyPr/>
          <a:lstStyle>
            <a:lvl1pPr marL="0" indent="0">
              <a:buFont typeface="Arial"/>
              <a:buNone/>
              <a:defRPr/>
            </a:lvl1pPr>
          </a:lstStyle>
          <a:p>
            <a:r>
              <a:rPr lang="en-US"/>
              <a:t>Click icon to add picture</a:t>
            </a:r>
          </a:p>
        </p:txBody>
      </p:sp>
      <p:sp>
        <p:nvSpPr>
          <p:cNvPr id="11" name="Picture Placeholder 10"/>
          <p:cNvSpPr>
            <a:spLocks noGrp="1"/>
          </p:cNvSpPr>
          <p:nvPr>
            <p:ph type="pic" sz="quarter" idx="27"/>
          </p:nvPr>
        </p:nvSpPr>
        <p:spPr>
          <a:xfrm>
            <a:off x="611560" y="4678015"/>
            <a:ext cx="909638" cy="911225"/>
          </a:xfrm>
        </p:spPr>
        <p:txBody>
          <a:bodyPr/>
          <a:lstStyle>
            <a:lvl1pPr marL="0" indent="0">
              <a:buFont typeface="Arial"/>
              <a:buNone/>
              <a:defRPr/>
            </a:lvl1pPr>
          </a:lstStyle>
          <a:p>
            <a:r>
              <a:rPr lang="en-US"/>
              <a:t>Click icon to add picture</a:t>
            </a:r>
          </a:p>
        </p:txBody>
      </p:sp>
    </p:spTree>
    <p:extLst>
      <p:ext uri="{BB962C8B-B14F-4D97-AF65-F5344CB8AC3E}">
        <p14:creationId xmlns:p14="http://schemas.microsoft.com/office/powerpoint/2010/main" val="1357661165"/>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Photo Left with Bubble">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a:t>Click icon to add picture</a:t>
            </a:r>
            <a:endParaRPr lang="tr-TR" noProof="0"/>
          </a:p>
        </p:txBody>
      </p:sp>
      <p:sp>
        <p:nvSpPr>
          <p:cNvPr id="12" name="Subtitle 2"/>
          <p:cNvSpPr>
            <a:spLocks noGrp="1"/>
          </p:cNvSpPr>
          <p:nvPr>
            <p:ph type="subTitle" idx="1"/>
          </p:nvPr>
        </p:nvSpPr>
        <p:spPr>
          <a:xfrm>
            <a:off x="4788024" y="2071678"/>
            <a:ext cx="3816424" cy="3589570"/>
          </a:xfrm>
        </p:spPr>
        <p:txBody>
          <a:bodyPr/>
          <a:lstStyle>
            <a:lvl1pPr marL="0" indent="0" algn="l">
              <a:buNone/>
              <a:defRPr sz="2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5" name="Title 1"/>
          <p:cNvSpPr>
            <a:spLocks noGrp="1"/>
          </p:cNvSpPr>
          <p:nvPr>
            <p:ph type="ctrTitle"/>
          </p:nvPr>
        </p:nvSpPr>
        <p:spPr>
          <a:xfrm>
            <a:off x="4788024" y="1142984"/>
            <a:ext cx="3816424" cy="701840"/>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3600" b="0" i="0" cap="all">
                <a:solidFill>
                  <a:schemeClr val="bg1"/>
                </a:solidFill>
                <a:latin typeface="Lato Light"/>
                <a:cs typeface="Lato Light"/>
              </a:defRPr>
            </a:lvl1pPr>
          </a:lstStyle>
          <a:p>
            <a:r>
              <a:rPr lang="en-US"/>
              <a:t>Click to edit Master title style</a:t>
            </a:r>
            <a:endParaRPr lang="tr-TR"/>
          </a:p>
        </p:txBody>
      </p:sp>
      <p:cxnSp>
        <p:nvCxnSpPr>
          <p:cNvPr id="8" name="Straight Connector 7"/>
          <p:cNvCxnSpPr/>
          <p:nvPr/>
        </p:nvCxnSpPr>
        <p:spPr bwMode="auto">
          <a:xfrm>
            <a:off x="4857750" y="1916832"/>
            <a:ext cx="3500438"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963683"/>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Pull 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32" y="357166"/>
            <a:ext cx="8424936" cy="357190"/>
          </a:xfrm>
        </p:spPr>
        <p:txBody>
          <a:bodyPr/>
          <a:lstStyle>
            <a:lvl1pPr algn="ctr">
              <a:defRPr cap="all">
                <a:solidFill>
                  <a:schemeClr val="accent3"/>
                </a:solidFill>
              </a:defRPr>
            </a:lvl1pPr>
          </a:lstStyle>
          <a:p>
            <a:r>
              <a:rPr lang="en-US"/>
              <a:t>Click to edit Master title style</a:t>
            </a:r>
            <a:endParaRPr lang="tr-TR"/>
          </a:p>
        </p:txBody>
      </p:sp>
      <p:sp>
        <p:nvSpPr>
          <p:cNvPr id="7" name="Picture Placeholder 6"/>
          <p:cNvSpPr>
            <a:spLocks noGrp="1" noChangeAspect="1"/>
          </p:cNvSpPr>
          <p:nvPr>
            <p:ph type="pic" sz="quarter" idx="10"/>
          </p:nvPr>
        </p:nvSpPr>
        <p:spPr>
          <a:xfrm>
            <a:off x="4111971" y="4429862"/>
            <a:ext cx="920059" cy="927964"/>
          </a:xfrm>
          <a:prstGeom prst="ellipse">
            <a:avLst/>
          </a:prstGeom>
          <a:ln w="25400">
            <a:solidFill>
              <a:schemeClr val="bg2"/>
            </a:solidFill>
          </a:ln>
        </p:spPr>
        <p:txBody>
          <a:bodyPr/>
          <a:lstStyle>
            <a:lvl1pPr>
              <a:buFontTx/>
              <a:buNone/>
              <a:defRPr sz="1050"/>
            </a:lvl1pPr>
          </a:lstStyle>
          <a:p>
            <a:pPr lvl="0"/>
            <a:r>
              <a:rPr lang="en-US" noProof="0"/>
              <a:t>Click icon to add picture</a:t>
            </a:r>
            <a:endParaRPr lang="tr-TR" noProof="0"/>
          </a:p>
        </p:txBody>
      </p:sp>
      <p:sp>
        <p:nvSpPr>
          <p:cNvPr id="6" name="Text Placeholder 2"/>
          <p:cNvSpPr>
            <a:spLocks noGrp="1"/>
          </p:cNvSpPr>
          <p:nvPr>
            <p:ph type="body" idx="1"/>
          </p:nvPr>
        </p:nvSpPr>
        <p:spPr>
          <a:xfrm>
            <a:off x="755576" y="2420888"/>
            <a:ext cx="7632848" cy="1872208"/>
          </a:xfrm>
        </p:spPr>
        <p:txBody>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3"/>
          <p:cNvSpPr>
            <a:spLocks noGrp="1"/>
          </p:cNvSpPr>
          <p:nvPr>
            <p:ph type="body" sz="half" idx="2"/>
          </p:nvPr>
        </p:nvSpPr>
        <p:spPr>
          <a:xfrm>
            <a:off x="3071802" y="5572140"/>
            <a:ext cx="2928958" cy="357190"/>
          </a:xfrm>
        </p:spPr>
        <p:txBody>
          <a:bodyPr/>
          <a:lstStyle>
            <a:lvl1pPr marL="0" indent="0" algn="ctr">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2"/>
          <p:cNvSpPr>
            <a:spLocks noGrp="1"/>
          </p:cNvSpPr>
          <p:nvPr>
            <p:ph type="body" idx="11"/>
          </p:nvPr>
        </p:nvSpPr>
        <p:spPr>
          <a:xfrm>
            <a:off x="3250397" y="5877272"/>
            <a:ext cx="2643206" cy="357190"/>
          </a:xfrm>
        </p:spPr>
        <p:txBody>
          <a:bodyP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14400134"/>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oncluding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857365"/>
            <a:ext cx="9144000" cy="28575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3" name="Title 1"/>
          <p:cNvSpPr>
            <a:spLocks noGrp="1"/>
          </p:cNvSpPr>
          <p:nvPr>
            <p:ph type="ctrTitle" hasCustomPrompt="1"/>
          </p:nvPr>
        </p:nvSpPr>
        <p:spPr>
          <a:xfrm>
            <a:off x="251520" y="285728"/>
            <a:ext cx="8640960" cy="714380"/>
          </a:xfrm>
          <a:prstGeom prst="rect">
            <a:avLst/>
          </a:prstGeom>
        </p:spPr>
        <p:txBody>
          <a:bodyPr>
            <a:noAutofit/>
          </a:bodyPr>
          <a:lstStyle>
            <a:lvl1pPr algn="ctr">
              <a:defRPr sz="4800" cap="all">
                <a:solidFill>
                  <a:schemeClr val="bg1"/>
                </a:solidFill>
                <a:latin typeface="+mn-lt"/>
              </a:defRPr>
            </a:lvl1pPr>
          </a:lstStyle>
          <a:p>
            <a:r>
              <a:rPr lang="en-US"/>
              <a:t>Click to edit title</a:t>
            </a:r>
            <a:endParaRPr lang="tr-TR"/>
          </a:p>
        </p:txBody>
      </p:sp>
      <p:sp>
        <p:nvSpPr>
          <p:cNvPr id="4" name="Subtitle 2"/>
          <p:cNvSpPr>
            <a:spLocks noGrp="1"/>
          </p:cNvSpPr>
          <p:nvPr>
            <p:ph type="subTitle" idx="10" hasCustomPrompt="1"/>
          </p:nvPr>
        </p:nvSpPr>
        <p:spPr>
          <a:xfrm>
            <a:off x="251520" y="1000108"/>
            <a:ext cx="8640960" cy="500067"/>
          </a:xfrm>
        </p:spPr>
        <p:txBody>
          <a:bodyPr/>
          <a:lstStyle>
            <a:lvl1pPr marL="0" indent="0" algn="ctr">
              <a:buNone/>
              <a:defRPr sz="3000" b="0" i="0" cap="all" spc="600">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lang="tr-TR"/>
          </a:p>
        </p:txBody>
      </p:sp>
      <p:sp>
        <p:nvSpPr>
          <p:cNvPr id="31" name="Text Placeholder 2"/>
          <p:cNvSpPr>
            <a:spLocks noGrp="1"/>
          </p:cNvSpPr>
          <p:nvPr>
            <p:ph type="body" idx="11"/>
          </p:nvPr>
        </p:nvSpPr>
        <p:spPr>
          <a:xfrm>
            <a:off x="357190"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2" name="Text Placeholder 2"/>
          <p:cNvSpPr>
            <a:spLocks noGrp="1"/>
          </p:cNvSpPr>
          <p:nvPr>
            <p:ph type="body" idx="12"/>
          </p:nvPr>
        </p:nvSpPr>
        <p:spPr>
          <a:xfrm>
            <a:off x="642910"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9" name="Text Placeholder 2"/>
          <p:cNvSpPr>
            <a:spLocks noGrp="1"/>
          </p:cNvSpPr>
          <p:nvPr>
            <p:ph type="body" idx="13"/>
          </p:nvPr>
        </p:nvSpPr>
        <p:spPr>
          <a:xfrm>
            <a:off x="642910"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0" name="Text Placeholder 2"/>
          <p:cNvSpPr>
            <a:spLocks noGrp="1"/>
          </p:cNvSpPr>
          <p:nvPr>
            <p:ph type="body" idx="14"/>
          </p:nvPr>
        </p:nvSpPr>
        <p:spPr>
          <a:xfrm>
            <a:off x="3643338"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1" name="Text Placeholder 2"/>
          <p:cNvSpPr>
            <a:spLocks noGrp="1"/>
          </p:cNvSpPr>
          <p:nvPr>
            <p:ph type="body" idx="15"/>
          </p:nvPr>
        </p:nvSpPr>
        <p:spPr>
          <a:xfrm>
            <a:off x="4000528"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2" name="Text Placeholder 2"/>
          <p:cNvSpPr>
            <a:spLocks noGrp="1"/>
          </p:cNvSpPr>
          <p:nvPr>
            <p:ph type="body" idx="16"/>
          </p:nvPr>
        </p:nvSpPr>
        <p:spPr>
          <a:xfrm>
            <a:off x="4000528"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9" name="Text Placeholder 2"/>
          <p:cNvSpPr>
            <a:spLocks noGrp="1"/>
          </p:cNvSpPr>
          <p:nvPr>
            <p:ph type="body" idx="18"/>
          </p:nvPr>
        </p:nvSpPr>
        <p:spPr>
          <a:xfrm>
            <a:off x="6715140" y="5437624"/>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1" name="Text Placeholder 2"/>
          <p:cNvSpPr>
            <a:spLocks noGrp="1"/>
          </p:cNvSpPr>
          <p:nvPr>
            <p:ph type="body" idx="19"/>
          </p:nvPr>
        </p:nvSpPr>
        <p:spPr>
          <a:xfrm>
            <a:off x="6715140" y="5874612"/>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2" name="Text Placeholder 2"/>
          <p:cNvSpPr>
            <a:spLocks noGrp="1"/>
          </p:cNvSpPr>
          <p:nvPr>
            <p:ph type="body" idx="20"/>
          </p:nvPr>
        </p:nvSpPr>
        <p:spPr>
          <a:xfrm>
            <a:off x="6715140" y="6311600"/>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3" name="Text Placeholder 2"/>
          <p:cNvSpPr>
            <a:spLocks noGrp="1"/>
          </p:cNvSpPr>
          <p:nvPr>
            <p:ph type="body" idx="21"/>
          </p:nvPr>
        </p:nvSpPr>
        <p:spPr>
          <a:xfrm>
            <a:off x="6715172" y="5000636"/>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53853936"/>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EC682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EC682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E7CF1C6-71D0-4CB6-9F37-55E5895B1DD2}" type="slidenum">
              <a:rPr lang="en-US" altLang="en-US">
                <a:solidFill>
                  <a:srgbClr val="EC6820"/>
                </a:solidFill>
              </a:rPr>
              <a:pPr>
                <a:defRPr/>
              </a:pPr>
              <a:t>‹#›</a:t>
            </a:fld>
            <a:endParaRPr lang="en-US" altLang="en-US">
              <a:solidFill>
                <a:srgbClr val="EC6820"/>
              </a:solidFill>
            </a:endParaRPr>
          </a:p>
        </p:txBody>
      </p:sp>
    </p:spTree>
    <p:extLst>
      <p:ext uri="{BB962C8B-B14F-4D97-AF65-F5344CB8AC3E}">
        <p14:creationId xmlns:p14="http://schemas.microsoft.com/office/powerpoint/2010/main" val="1266506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s - 1co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3"/>
              </a:buClr>
              <a:buSzPct val="115000"/>
              <a:buFont typeface="Arial" pitchFamily="34" charset="0"/>
              <a:buChar char="•"/>
              <a:defRPr sz="2400"/>
            </a:lvl1pPr>
            <a:lvl2pPr>
              <a:buClr>
                <a:schemeClr val="accent3"/>
              </a:buClr>
              <a:buSzPct val="115000"/>
              <a:buFont typeface="Arial" pitchFamily="34" charset="0"/>
              <a:buChar char="•"/>
              <a:defRPr sz="2000"/>
            </a:lvl2pPr>
            <a:lvl3pPr>
              <a:buClr>
                <a:schemeClr val="accent3"/>
              </a:buClr>
              <a:buSzPct val="115000"/>
              <a:buFont typeface="Arial" pitchFamily="34" charset="0"/>
              <a:buChar char="•"/>
              <a:defRPr sz="1800"/>
            </a:lvl3pPr>
            <a:lvl4pPr>
              <a:buClr>
                <a:schemeClr val="accent3"/>
              </a:buClr>
              <a:buSzPct val="115000"/>
              <a:buFont typeface="Arial" pitchFamily="34" charset="0"/>
              <a:buChar char="•"/>
              <a:defRPr sz="1600"/>
            </a:lvl4pPr>
            <a:lvl5pPr>
              <a:buClr>
                <a:schemeClr val="accent3"/>
              </a:buClr>
              <a:buSzPct val="115000"/>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eckmarks - 2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Title Placeholder 1"/>
          <p:cNvSpPr>
            <a:spLocks noGrp="1"/>
          </p:cNvSpPr>
          <p:nvPr>
            <p:ph type="title"/>
          </p:nvPr>
        </p:nvSpPr>
        <p:spPr bwMode="auto">
          <a:xfrm>
            <a:off x="214312" y="71438"/>
            <a:ext cx="6877967"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10"/>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eckmarks - 2col al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idebar Text on Left">
    <p:spTree>
      <p:nvGrpSpPr>
        <p:cNvPr id="1" name=""/>
        <p:cNvGrpSpPr/>
        <p:nvPr/>
      </p:nvGrpSpPr>
      <p:grpSpPr>
        <a:xfrm>
          <a:off x="0" y="0"/>
          <a:ext cx="0" cy="0"/>
          <a:chOff x="0" y="0"/>
          <a:chExt cx="0" cy="0"/>
        </a:xfrm>
      </p:grpSpPr>
      <p:cxnSp>
        <p:nvCxnSpPr>
          <p:cNvPr id="8" name="Straight Connector 7"/>
          <p:cNvCxnSpPr/>
          <p:nvPr/>
        </p:nvCxnSpPr>
        <p:spPr>
          <a:xfrm rot="5400000">
            <a:off x="1574800" y="3636963"/>
            <a:ext cx="32797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201172" y="2000240"/>
            <a:ext cx="2714644" cy="3286148"/>
          </a:xfrm>
        </p:spPr>
        <p:txBody>
          <a:bodyPr/>
          <a:lstStyle>
            <a:lvl1pPr marL="0" indent="0">
              <a:lnSpc>
                <a:spcPct val="150000"/>
              </a:lnSpc>
              <a:buNone/>
              <a:defRPr sz="2000" i="0">
                <a:solidFill>
                  <a:schemeClr val="tx1"/>
                </a:solidFill>
                <a:latin typeface="PT Sans Narrow"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1"/>
          </p:nvPr>
        </p:nvSpPr>
        <p:spPr>
          <a:xfrm>
            <a:off x="3571868" y="2000240"/>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3571868" y="2357430"/>
            <a:ext cx="4929222" cy="2928958"/>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ft Picture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3528" y="1801316"/>
            <a:ext cx="3024336" cy="393194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9" name="Text Placeholder 3"/>
          <p:cNvSpPr>
            <a:spLocks noGrp="1"/>
          </p:cNvSpPr>
          <p:nvPr>
            <p:ph type="body" sz="half" idx="11"/>
          </p:nvPr>
        </p:nvSpPr>
        <p:spPr>
          <a:xfrm>
            <a:off x="3571868" y="1784216"/>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2"/>
          </p:nvPr>
        </p:nvSpPr>
        <p:spPr>
          <a:xfrm>
            <a:off x="3571868" y="2141406"/>
            <a:ext cx="4929222" cy="3591850"/>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2.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42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0" i="0" u="none"/>
          </a:p>
        </p:txBody>
      </p:sp>
      <p:sp>
        <p:nvSpPr>
          <p:cNvPr id="4100" name="Title Placeholder 1"/>
          <p:cNvSpPr>
            <a:spLocks noGrp="1"/>
          </p:cNvSpPr>
          <p:nvPr>
            <p:ph type="title"/>
          </p:nvPr>
        </p:nvSpPr>
        <p:spPr bwMode="auto">
          <a:xfrm>
            <a:off x="214313" y="71438"/>
            <a:ext cx="5929312" cy="357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tr-TR"/>
          </a:p>
        </p:txBody>
      </p:sp>
      <p:sp>
        <p:nvSpPr>
          <p:cNvPr id="4101" name="Text Placeholder 2"/>
          <p:cNvSpPr>
            <a:spLocks noGrp="1"/>
          </p:cNvSpPr>
          <p:nvPr>
            <p:ph type="body" idx="1"/>
          </p:nvPr>
        </p:nvSpPr>
        <p:spPr bwMode="auto">
          <a:xfrm>
            <a:off x="457200" y="1600200"/>
            <a:ext cx="8229600" cy="3614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pic>
        <p:nvPicPr>
          <p:cNvPr id="4102" name="Picture 1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bwMode="auto">
          <a:xfrm>
            <a:off x="152400" y="6096000"/>
            <a:ext cx="1227600" cy="57152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 id="2147483680" r:id="rId19"/>
    <p:sldLayoutId id="2147483681" r:id="rId20"/>
    <p:sldLayoutId id="2147483683" r:id="rId21"/>
    <p:sldLayoutId id="2147483685" r:id="rId22"/>
    <p:sldLayoutId id="2147483710" r:id="rId23"/>
    <p:sldLayoutId id="2147483711" r:id="rId24"/>
  </p:sldLayoutIdLst>
  <p:transition advClick="0"/>
  <p:txStyles>
    <p:title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p:titleStyle>
    <p:bodyStyle>
      <a:lvl1pPr marL="342900" indent="-342900" algn="l" rtl="0" eaLnBrk="1" fontAlgn="base" hangingPunct="1">
        <a:spcBef>
          <a:spcPct val="20000"/>
        </a:spcBef>
        <a:spcAft>
          <a:spcPct val="0"/>
        </a:spcAft>
        <a:buClr>
          <a:srgbClr val="A1AC75"/>
        </a:buClr>
        <a:buSzPct val="150000"/>
        <a:buBlip>
          <a:blip r:embed="rId27"/>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42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endParaRPr>
          </a:p>
        </p:txBody>
      </p:sp>
      <p:sp>
        <p:nvSpPr>
          <p:cNvPr id="4100" name="Title Placeholder 1"/>
          <p:cNvSpPr>
            <a:spLocks noGrp="1"/>
          </p:cNvSpPr>
          <p:nvPr>
            <p:ph type="title"/>
          </p:nvPr>
        </p:nvSpPr>
        <p:spPr bwMode="auto">
          <a:xfrm>
            <a:off x="214313" y="71438"/>
            <a:ext cx="5929312" cy="357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tr-TR"/>
          </a:p>
        </p:txBody>
      </p:sp>
      <p:sp>
        <p:nvSpPr>
          <p:cNvPr id="4101" name="Text Placeholder 2"/>
          <p:cNvSpPr>
            <a:spLocks noGrp="1"/>
          </p:cNvSpPr>
          <p:nvPr>
            <p:ph type="body" idx="1"/>
          </p:nvPr>
        </p:nvSpPr>
        <p:spPr bwMode="auto">
          <a:xfrm>
            <a:off x="457200" y="1600200"/>
            <a:ext cx="8229600" cy="3614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pic>
        <p:nvPicPr>
          <p:cNvPr id="4102" name="Picture 1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bwMode="auto">
          <a:xfrm>
            <a:off x="152400" y="6096000"/>
            <a:ext cx="1227600" cy="571529"/>
          </a:xfrm>
          <a:prstGeom prst="rect">
            <a:avLst/>
          </a:prstGeom>
          <a:noFill/>
          <a:ln w="9525">
            <a:noFill/>
            <a:miter lim="800000"/>
            <a:headEnd/>
            <a:tailEnd/>
          </a:ln>
        </p:spPr>
      </p:pic>
    </p:spTree>
    <p:extLst>
      <p:ext uri="{BB962C8B-B14F-4D97-AF65-F5344CB8AC3E}">
        <p14:creationId xmlns:p14="http://schemas.microsoft.com/office/powerpoint/2010/main" val="9982966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7" r:id="rId20"/>
  </p:sldLayoutIdLst>
  <p:transition advClick="0"/>
  <p:hf sldNum="0" hdr="0" ftr="0" dt="0"/>
  <p:txStyles>
    <p:title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p:titleStyle>
    <p:bodyStyle>
      <a:lvl1pPr marL="342900" indent="-342900" algn="l" rtl="0" eaLnBrk="1" fontAlgn="base" hangingPunct="1">
        <a:spcBef>
          <a:spcPct val="20000"/>
        </a:spcBef>
        <a:spcAft>
          <a:spcPct val="0"/>
        </a:spcAft>
        <a:buClr>
          <a:srgbClr val="A1AC75"/>
        </a:buClr>
        <a:buSzPct val="150000"/>
        <a:buBlip>
          <a:blip r:embed="rId2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46.jpeg"/><Relationship Id="rId5" Type="http://schemas.microsoft.com/office/2007/relationships/hdphoto" Target="../media/hdphoto2.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hyperlink" Target="http://www.des.sc.gov/report-i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61.png"/><Relationship Id="rId4" Type="http://schemas.openxmlformats.org/officeDocument/2006/relationships/hyperlink" Target="http://www.scadoptastream.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hyperlink" Target="http://www.cocorahs.org/" TargetMode="External"/><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65.jpe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74.jpe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svg"/><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9.xml"/><Relationship Id="rId5" Type="http://schemas.openxmlformats.org/officeDocument/2006/relationships/image" Target="../media/image18.emf"/><Relationship Id="rId4" Type="http://schemas.openxmlformats.org/officeDocument/2006/relationships/image" Target="../media/image16.emf"/></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hyperlink" Target="http://www.saltmarshguide.org/" TargetMode="External"/><Relationship Id="rId7" Type="http://schemas.openxmlformats.org/officeDocument/2006/relationships/image" Target="../media/image96.jpeg"/><Relationship Id="rId12" Type="http://schemas.openxmlformats.org/officeDocument/2006/relationships/image" Target="../media/image101.jpeg"/><Relationship Id="rId2" Type="http://schemas.openxmlformats.org/officeDocument/2006/relationships/notesSlide" Target="../notesSlides/notesSlide45.xml"/><Relationship Id="rId1" Type="http://schemas.openxmlformats.org/officeDocument/2006/relationships/slideLayout" Target="../slideLayouts/slideLayout20.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1.xml"/><Relationship Id="rId5" Type="http://schemas.openxmlformats.org/officeDocument/2006/relationships/image" Target="../media/image107.jpeg"/><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20.xml"/><Relationship Id="rId5" Type="http://schemas.openxmlformats.org/officeDocument/2006/relationships/image" Target="../media/image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113.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1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5.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20.jpeg"/><Relationship Id="rId4" Type="http://schemas.openxmlformats.org/officeDocument/2006/relationships/image" Target="../media/image119.jpe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1.xml"/><Relationship Id="rId5" Type="http://schemas.microsoft.com/office/2007/relationships/hdphoto" Target="../media/hdphoto4.wdp"/><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8.xml"/><Relationship Id="rId1" Type="http://schemas.openxmlformats.org/officeDocument/2006/relationships/slideLayout" Target="../slideLayouts/slideLayout21.xml"/><Relationship Id="rId5" Type="http://schemas.openxmlformats.org/officeDocument/2006/relationships/image" Target="../media/image124.jpe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18.emf"/><Relationship Id="rId4" Type="http://schemas.openxmlformats.org/officeDocument/2006/relationships/image" Target="../media/image17.emf"/></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0.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1.xml"/><Relationship Id="rId1" Type="http://schemas.openxmlformats.org/officeDocument/2006/relationships/slideLayout" Target="../slideLayouts/slideLayout21.xml"/><Relationship Id="rId4" Type="http://schemas.openxmlformats.org/officeDocument/2006/relationships/image" Target="../media/image128.jpeg"/></Relationships>
</file>

<file path=ppt/slides/_rels/slide62.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62.xml"/><Relationship Id="rId1" Type="http://schemas.openxmlformats.org/officeDocument/2006/relationships/slideLayout" Target="../slideLayouts/slideLayout29.xml"/><Relationship Id="rId4" Type="http://schemas.openxmlformats.org/officeDocument/2006/relationships/image" Target="../media/image130.pn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3.xml"/><Relationship Id="rId1" Type="http://schemas.openxmlformats.org/officeDocument/2006/relationships/slideLayout" Target="../slideLayouts/slideLayout44.xml"/><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4.xml"/><Relationship Id="rId1" Type="http://schemas.openxmlformats.org/officeDocument/2006/relationships/slideLayout" Target="../slideLayouts/slideLayout29.xml"/><Relationship Id="rId4" Type="http://schemas.openxmlformats.org/officeDocument/2006/relationships/image" Target="../media/image134.jpeg"/></Relationships>
</file>

<file path=ppt/slides/_rels/slide6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5.xml"/><Relationship Id="rId1" Type="http://schemas.openxmlformats.org/officeDocument/2006/relationships/slideLayout" Target="../slideLayouts/slideLayout22.xml"/><Relationship Id="rId4" Type="http://schemas.openxmlformats.org/officeDocument/2006/relationships/image" Target="../media/image136.jpeg"/></Relationships>
</file>

<file path=ppt/slides/_rels/slide6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hyperlink" Target="http://www.scadopastream.org" TargetMode="External"/><Relationship Id="rId2" Type="http://schemas.openxmlformats.org/officeDocument/2006/relationships/notesSlide" Target="../notesSlides/notesSlide68.xml"/><Relationship Id="rId1" Type="http://schemas.openxmlformats.org/officeDocument/2006/relationships/slideLayout" Target="../slideLayouts/slideLayout21.xml"/><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3.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hyperlink" Target="http://www.scadoptastream.org/" TargetMode="External"/><Relationship Id="rId2" Type="http://schemas.openxmlformats.org/officeDocument/2006/relationships/notesSlide" Target="../notesSlides/notesSlide74.xml"/><Relationship Id="rId1" Type="http://schemas.openxmlformats.org/officeDocument/2006/relationships/slideLayout" Target="../slideLayouts/slideLayout20.xml"/><Relationship Id="rId4" Type="http://schemas.openxmlformats.org/officeDocument/2006/relationships/image" Target="../media/image145.jpeg"/></Relationships>
</file>

<file path=ppt/slides/_rels/slide75.xml.rels><?xml version="1.0" encoding="UTF-8" standalone="yes"?>
<Relationships xmlns="http://schemas.openxmlformats.org/package/2006/relationships"><Relationship Id="rId3" Type="http://schemas.openxmlformats.org/officeDocument/2006/relationships/hyperlink" Target="https://www.facebook.com/scadoptastream/" TargetMode="External"/><Relationship Id="rId2" Type="http://schemas.openxmlformats.org/officeDocument/2006/relationships/notesSlide" Target="../notesSlides/notesSlide75.xml"/><Relationship Id="rId1" Type="http://schemas.openxmlformats.org/officeDocument/2006/relationships/slideLayout" Target="../slideLayouts/slideLayout20.xml"/><Relationship Id="rId6" Type="http://schemas.openxmlformats.org/officeDocument/2006/relationships/image" Target="../media/image148.png"/><Relationship Id="rId5" Type="http://schemas.openxmlformats.org/officeDocument/2006/relationships/image" Target="../media/image147.tiff"/><Relationship Id="rId4" Type="http://schemas.openxmlformats.org/officeDocument/2006/relationships/image" Target="../media/image146.tiff"/></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Erin.rosebrock@des.sc.gov" TargetMode="External"/><Relationship Id="rId2" Type="http://schemas.openxmlformats.org/officeDocument/2006/relationships/notesSlide" Target="../notesSlides/notesSlide76.xml"/><Relationship Id="rId1" Type="http://schemas.openxmlformats.org/officeDocument/2006/relationships/slideLayout" Target="../slideLayouts/slideLayout20.xml"/><Relationship Id="rId6" Type="http://schemas.openxmlformats.org/officeDocument/2006/relationships/hyperlink" Target="mailto:Sierra.hylton@des.sc.gov" TargetMode="External"/><Relationship Id="rId5" Type="http://schemas.openxmlformats.org/officeDocument/2006/relationships/image" Target="../media/image150.jpeg"/><Relationship Id="rId4" Type="http://schemas.openxmlformats.org/officeDocument/2006/relationships/image" Target="../media/image149.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E8715-88F0-FFA4-EA1D-2C89A487A51B}"/>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CA063E-C534-4FE5-82A9-1BE314467F7C}"/>
              </a:ext>
            </a:extLst>
          </p:cNvPr>
          <p:cNvSpPr/>
          <p:nvPr/>
        </p:nvSpPr>
        <p:spPr>
          <a:xfrm>
            <a:off x="208798" y="223086"/>
            <a:ext cx="4587925" cy="288308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highlight>
                <a:srgbClr val="FF0000"/>
              </a:highlight>
            </a:endParaRPr>
          </a:p>
        </p:txBody>
      </p:sp>
      <p:sp>
        <p:nvSpPr>
          <p:cNvPr id="11" name="TextBox 10">
            <a:extLst>
              <a:ext uri="{FF2B5EF4-FFF2-40B4-BE49-F238E27FC236}">
                <a16:creationId xmlns:a16="http://schemas.microsoft.com/office/drawing/2014/main" id="{2C75CFB7-638C-4113-9353-486ABB5AAA47}"/>
              </a:ext>
            </a:extLst>
          </p:cNvPr>
          <p:cNvSpPr txBox="1"/>
          <p:nvPr/>
        </p:nvSpPr>
        <p:spPr>
          <a:xfrm>
            <a:off x="304800" y="278011"/>
            <a:ext cx="4457700" cy="2354491"/>
          </a:xfrm>
          <a:prstGeom prst="rect">
            <a:avLst/>
          </a:prstGeom>
          <a:noFill/>
        </p:spPr>
        <p:txBody>
          <a:bodyPr wrap="square" rtlCol="0">
            <a:spAutoFit/>
          </a:bodyPr>
          <a:lstStyle/>
          <a:p>
            <a:pPr algn="ctr"/>
            <a:r>
              <a:rPr lang="en-US" sz="2700" b="1">
                <a:solidFill>
                  <a:schemeClr val="bg1"/>
                </a:solidFill>
              </a:rPr>
              <a:t>WELCOME!</a:t>
            </a:r>
          </a:p>
          <a:p>
            <a:pPr algn="ctr"/>
            <a:endParaRPr lang="en-US" sz="1200" b="1">
              <a:solidFill>
                <a:schemeClr val="bg1"/>
              </a:solidFill>
            </a:endParaRPr>
          </a:p>
          <a:p>
            <a:pPr algn="ctr"/>
            <a:r>
              <a:rPr lang="en-US" sz="2700" b="1">
                <a:solidFill>
                  <a:schemeClr val="bg1"/>
                </a:solidFill>
              </a:rPr>
              <a:t>The presentation will begin shortly. Here are some tips for a great workshop experience. </a:t>
            </a:r>
          </a:p>
        </p:txBody>
      </p:sp>
      <p:sp>
        <p:nvSpPr>
          <p:cNvPr id="12" name="Rectangle 11">
            <a:extLst>
              <a:ext uri="{FF2B5EF4-FFF2-40B4-BE49-F238E27FC236}">
                <a16:creationId xmlns:a16="http://schemas.microsoft.com/office/drawing/2014/main" id="{A6CAEE16-0841-43BD-8092-3DCBFC6BE63B}"/>
              </a:ext>
            </a:extLst>
          </p:cNvPr>
          <p:cNvSpPr/>
          <p:nvPr/>
        </p:nvSpPr>
        <p:spPr>
          <a:xfrm>
            <a:off x="208799" y="3324330"/>
            <a:ext cx="8720638" cy="33105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5B7AF57E-DE9E-4458-8B68-458DC7A78797}"/>
              </a:ext>
            </a:extLst>
          </p:cNvPr>
          <p:cNvSpPr txBox="1"/>
          <p:nvPr/>
        </p:nvSpPr>
        <p:spPr>
          <a:xfrm>
            <a:off x="435267" y="3733800"/>
            <a:ext cx="8267701" cy="2492990"/>
          </a:xfrm>
          <a:prstGeom prst="rect">
            <a:avLst/>
          </a:prstGeom>
          <a:noFill/>
          <a:ln>
            <a:noFill/>
          </a:ln>
        </p:spPr>
        <p:txBody>
          <a:bodyPr wrap="square" rtlCol="0">
            <a:spAutoFit/>
          </a:bodyPr>
          <a:lstStyle/>
          <a:p>
            <a:pPr marL="342900" indent="-342900">
              <a:buFont typeface="Arial" panose="020B0604020202020204" pitchFamily="34" charset="0"/>
              <a:buChar char="•"/>
            </a:pPr>
            <a:r>
              <a:rPr lang="en-US" sz="2400" b="1">
                <a:solidFill>
                  <a:schemeClr val="bg1"/>
                </a:solidFill>
              </a:rPr>
              <a:t>Please have a way to take notes. </a:t>
            </a:r>
            <a:endParaRPr lang="en-US" sz="2400" b="1" u="sng">
              <a:solidFill>
                <a:schemeClr val="bg1"/>
              </a:solidFill>
            </a:endParaRPr>
          </a:p>
          <a:p>
            <a:pPr marL="342900" indent="-342900">
              <a:buFont typeface="Arial" panose="020B0604020202020204" pitchFamily="34" charset="0"/>
              <a:buChar char="•"/>
            </a:pPr>
            <a:r>
              <a:rPr lang="en-US" sz="2400" b="1">
                <a:solidFill>
                  <a:schemeClr val="bg1"/>
                </a:solidFill>
              </a:rPr>
              <a:t>Ask questions at any point in the presentation</a:t>
            </a:r>
          </a:p>
          <a:p>
            <a:pPr marL="342900" indent="-342900">
              <a:buFont typeface="Arial" panose="020B0604020202020204" pitchFamily="34" charset="0"/>
              <a:buChar char="•"/>
            </a:pPr>
            <a:r>
              <a:rPr lang="en-US" sz="2400" b="1">
                <a:solidFill>
                  <a:schemeClr val="bg1"/>
                </a:solidFill>
              </a:rPr>
              <a:t>Steps to become a certified volunteer:</a:t>
            </a:r>
          </a:p>
          <a:p>
            <a:pPr marL="914400" lvl="1" indent="-457200">
              <a:buFont typeface="+mj-lt"/>
              <a:buAutoNum type="arabicPeriod"/>
            </a:pPr>
            <a:r>
              <a:rPr lang="en-US" sz="2000" b="1">
                <a:solidFill>
                  <a:schemeClr val="bg1"/>
                </a:solidFill>
              </a:rPr>
              <a:t>Complete today’s online training</a:t>
            </a:r>
          </a:p>
          <a:p>
            <a:pPr marL="914400" lvl="1" indent="-457200">
              <a:buFont typeface="+mj-lt"/>
              <a:buAutoNum type="arabicPeriod"/>
            </a:pPr>
            <a:r>
              <a:rPr lang="en-US" sz="2000" b="1">
                <a:solidFill>
                  <a:schemeClr val="bg1"/>
                </a:solidFill>
              </a:rPr>
              <a:t>Complete group field training and pass test </a:t>
            </a:r>
          </a:p>
          <a:p>
            <a:pPr marL="914400" lvl="1" indent="-457200">
              <a:buFont typeface="+mj-lt"/>
              <a:buAutoNum type="arabicPeriod"/>
            </a:pPr>
            <a:r>
              <a:rPr lang="en-US" sz="2000" b="1">
                <a:solidFill>
                  <a:schemeClr val="bg1"/>
                </a:solidFill>
              </a:rPr>
              <a:t>Adopt a site to monitor monthly</a:t>
            </a:r>
          </a:p>
          <a:p>
            <a:pPr marL="342900" indent="-342900">
              <a:buFont typeface="Arial" panose="020B0604020202020204" pitchFamily="34" charset="0"/>
              <a:buChar char="•"/>
            </a:pPr>
            <a:endParaRPr lang="en-US" sz="2400" b="1">
              <a:solidFill>
                <a:schemeClr val="bg1"/>
              </a:solidFill>
            </a:endParaRPr>
          </a:p>
        </p:txBody>
      </p:sp>
      <p:pic>
        <p:nvPicPr>
          <p:cNvPr id="5" name="Picture 4">
            <a:extLst>
              <a:ext uri="{FF2B5EF4-FFF2-40B4-BE49-F238E27FC236}">
                <a16:creationId xmlns:a16="http://schemas.microsoft.com/office/drawing/2014/main" id="{3C11D1F6-372D-4541-832E-3142143073A5}"/>
              </a:ext>
            </a:extLst>
          </p:cNvPr>
          <p:cNvPicPr>
            <a:picLocks noChangeAspect="1"/>
          </p:cNvPicPr>
          <p:nvPr/>
        </p:nvPicPr>
        <p:blipFill>
          <a:blip r:embed="rId3"/>
          <a:stretch>
            <a:fillRect/>
          </a:stretch>
        </p:blipFill>
        <p:spPr>
          <a:xfrm>
            <a:off x="4852931" y="218076"/>
            <a:ext cx="4010139" cy="2887269"/>
          </a:xfrm>
          <a:prstGeom prst="rect">
            <a:avLst/>
          </a:prstGeom>
        </p:spPr>
      </p:pic>
    </p:spTree>
    <p:extLst>
      <p:ext uri="{BB962C8B-B14F-4D97-AF65-F5344CB8AC3E}">
        <p14:creationId xmlns:p14="http://schemas.microsoft.com/office/powerpoint/2010/main" val="1287267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686800" cy="609600"/>
          </a:xfrm>
        </p:spPr>
        <p:txBody>
          <a:bodyPr/>
          <a:lstStyle/>
          <a:p>
            <a:r>
              <a:rPr lang="en-US" sz="3600" b="1">
                <a:latin typeface="+mj-lt"/>
                <a:cs typeface="Arial" panose="020B0604020202020204" pitchFamily="34" charset="0"/>
              </a:rPr>
              <a:t>POINT SOURCE POLLUTION</a:t>
            </a:r>
            <a:endParaRPr lang="en-US" sz="1800">
              <a:latin typeface="+mj-lt"/>
            </a:endParaRPr>
          </a:p>
        </p:txBody>
      </p:sp>
      <p:sp>
        <p:nvSpPr>
          <p:cNvPr id="3" name="Content Placeholder 2"/>
          <p:cNvSpPr>
            <a:spLocks noGrp="1"/>
          </p:cNvSpPr>
          <p:nvPr>
            <p:ph idx="1"/>
          </p:nvPr>
        </p:nvSpPr>
        <p:spPr>
          <a:xfrm>
            <a:off x="381000" y="1083564"/>
            <a:ext cx="8229600" cy="5507736"/>
          </a:xfrm>
        </p:spPr>
        <p:txBody>
          <a:bodyPr/>
          <a:lstStyle/>
          <a:p>
            <a:pPr>
              <a:buClr>
                <a:schemeClr val="accent4"/>
              </a:buClr>
              <a:buFont typeface="Wingdings" panose="05000000000000000000" pitchFamily="2" charset="2"/>
              <a:buChar char="§"/>
            </a:pPr>
            <a:r>
              <a:rPr lang="en-US" sz="2600">
                <a:solidFill>
                  <a:schemeClr val="tx2"/>
                </a:solidFill>
              </a:rPr>
              <a:t>Can point to the source of the pollution</a:t>
            </a:r>
          </a:p>
          <a:p>
            <a:pPr>
              <a:buClr>
                <a:schemeClr val="accent4"/>
              </a:buClr>
              <a:buFont typeface="Wingdings" panose="05000000000000000000" pitchFamily="2" charset="2"/>
              <a:buChar char="§"/>
            </a:pPr>
            <a:r>
              <a:rPr lang="en-US" sz="2600">
                <a:solidFill>
                  <a:schemeClr val="tx2"/>
                </a:solidFill>
                <a:latin typeface="Lato"/>
                <a:ea typeface="Lato"/>
                <a:cs typeface="Lato"/>
              </a:rPr>
              <a:t>Regulated by SCDES</a:t>
            </a:r>
            <a:endParaRPr lang="en-US" sz="2600">
              <a:solidFill>
                <a:schemeClr val="tx2"/>
              </a:solidFill>
              <a:ea typeface="Lato"/>
              <a:cs typeface="Lato"/>
            </a:endParaRPr>
          </a:p>
          <a:p>
            <a:pPr marL="0" indent="0">
              <a:buNone/>
            </a:pPr>
            <a:endParaRPr lang="en-US" sz="2600">
              <a:solidFill>
                <a:schemeClr val="tx2"/>
              </a:solidFill>
            </a:endParaRPr>
          </a:p>
        </p:txBody>
      </p:sp>
      <p:pic>
        <p:nvPicPr>
          <p:cNvPr id="5" name="Picture 4"/>
          <p:cNvPicPr>
            <a:picLocks noChangeAspect="1"/>
          </p:cNvPicPr>
          <p:nvPr/>
        </p:nvPicPr>
        <p:blipFill>
          <a:blip r:embed="rId3"/>
          <a:stretch>
            <a:fillRect/>
          </a:stretch>
        </p:blipFill>
        <p:spPr>
          <a:xfrm>
            <a:off x="2730500" y="2294382"/>
            <a:ext cx="3219450" cy="3086100"/>
          </a:xfrm>
          <a:prstGeom prst="rect">
            <a:avLst/>
          </a:prstGeom>
        </p:spPr>
      </p:pic>
      <p:pic>
        <p:nvPicPr>
          <p:cNvPr id="6" name="Picture 5"/>
          <p:cNvPicPr>
            <a:picLocks noChangeAspect="1"/>
          </p:cNvPicPr>
          <p:nvPr/>
        </p:nvPicPr>
        <p:blipFill>
          <a:blip r:embed="rId4"/>
          <a:stretch>
            <a:fillRect/>
          </a:stretch>
        </p:blipFill>
        <p:spPr>
          <a:xfrm>
            <a:off x="6102350" y="1839191"/>
            <a:ext cx="2921000" cy="4381500"/>
          </a:xfrm>
          <a:prstGeom prst="rect">
            <a:avLst/>
          </a:prstGeom>
        </p:spPr>
      </p:pic>
      <p:pic>
        <p:nvPicPr>
          <p:cNvPr id="7" name="Picture 6"/>
          <p:cNvPicPr>
            <a:picLocks noChangeAspect="1"/>
          </p:cNvPicPr>
          <p:nvPr/>
        </p:nvPicPr>
        <p:blipFill rotWithShape="1">
          <a:blip r:embed="rId5"/>
          <a:srcRect l="18457" t="21613" r="11020" b="2000"/>
          <a:stretch/>
        </p:blipFill>
        <p:spPr>
          <a:xfrm>
            <a:off x="139700" y="2803259"/>
            <a:ext cx="2438400" cy="1818964"/>
          </a:xfrm>
          <a:prstGeom prst="rect">
            <a:avLst/>
          </a:prstGeom>
        </p:spPr>
      </p:pic>
      <p:sp>
        <p:nvSpPr>
          <p:cNvPr id="4" name="TextBox 3">
            <a:extLst>
              <a:ext uri="{FF2B5EF4-FFF2-40B4-BE49-F238E27FC236}">
                <a16:creationId xmlns:a16="http://schemas.microsoft.com/office/drawing/2014/main" id="{1A9CCDAF-DBC1-D572-C1FE-9FC7B0A7CE11}"/>
              </a:ext>
            </a:extLst>
          </p:cNvPr>
          <p:cNvSpPr txBox="1"/>
          <p:nvPr/>
        </p:nvSpPr>
        <p:spPr bwMode="auto">
          <a:xfrm>
            <a:off x="8300720" y="6488668"/>
            <a:ext cx="84328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p.10</a:t>
            </a:r>
          </a:p>
        </p:txBody>
      </p:sp>
    </p:spTree>
    <p:extLst>
      <p:ext uri="{BB962C8B-B14F-4D97-AF65-F5344CB8AC3E}">
        <p14:creationId xmlns:p14="http://schemas.microsoft.com/office/powerpoint/2010/main" val="820415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3068"/>
            <a:ext cx="9144000" cy="685800"/>
          </a:xfrm>
        </p:spPr>
        <p:txBody>
          <a:bodyPr/>
          <a:lstStyle/>
          <a:p>
            <a:r>
              <a:rPr lang="en-US" sz="3600" b="1">
                <a:latin typeface="+mj-lt"/>
                <a:cs typeface="Arial" panose="020B0604020202020204" pitchFamily="34" charset="0"/>
              </a:rPr>
              <a:t>NONPOINT SOURCE POLLUTION</a:t>
            </a:r>
          </a:p>
        </p:txBody>
      </p:sp>
      <p:sp>
        <p:nvSpPr>
          <p:cNvPr id="3" name="Content Placeholder 2"/>
          <p:cNvSpPr>
            <a:spLocks noGrp="1"/>
          </p:cNvSpPr>
          <p:nvPr>
            <p:ph idx="1"/>
          </p:nvPr>
        </p:nvSpPr>
        <p:spPr>
          <a:xfrm>
            <a:off x="228600" y="876370"/>
            <a:ext cx="8229600" cy="990600"/>
          </a:xfrm>
        </p:spPr>
        <p:txBody>
          <a:bodyPr/>
          <a:lstStyle/>
          <a:p>
            <a:pPr>
              <a:buClr>
                <a:schemeClr val="accent4"/>
              </a:buClr>
              <a:buFont typeface="Wingdings" panose="05000000000000000000" pitchFamily="2" charset="2"/>
              <a:buChar char="§"/>
              <a:defRPr/>
            </a:pPr>
            <a:r>
              <a:rPr lang="en-US" sz="2600">
                <a:solidFill>
                  <a:schemeClr val="tx2"/>
                </a:solidFill>
                <a:latin typeface="+mn-lt"/>
              </a:rPr>
              <a:t>Source not easily identified</a:t>
            </a:r>
          </a:p>
          <a:p>
            <a:pPr>
              <a:buClr>
                <a:schemeClr val="accent4"/>
              </a:buClr>
              <a:buFont typeface="Wingdings" panose="05000000000000000000" pitchFamily="2" charset="2"/>
              <a:buChar char="§"/>
              <a:defRPr/>
            </a:pPr>
            <a:r>
              <a:rPr lang="en-US" sz="2600">
                <a:solidFill>
                  <a:schemeClr val="tx2"/>
                </a:solidFill>
                <a:latin typeface="+mn-lt"/>
              </a:rPr>
              <a:t>Runoff carries materials into streams</a:t>
            </a:r>
          </a:p>
        </p:txBody>
      </p:sp>
      <p:pic>
        <p:nvPicPr>
          <p:cNvPr id="7" name="Picture 6"/>
          <p:cNvPicPr>
            <a:picLocks noChangeAspect="1"/>
          </p:cNvPicPr>
          <p:nvPr/>
        </p:nvPicPr>
        <p:blipFill>
          <a:blip r:embed="rId3"/>
          <a:srcRect l="415" t="11372" r="-415" b="-11372"/>
          <a:stretch/>
        </p:blipFill>
        <p:spPr>
          <a:xfrm>
            <a:off x="3050161" y="2080608"/>
            <a:ext cx="3040993" cy="2262543"/>
          </a:xfrm>
          <a:prstGeom prst="rect">
            <a:avLst/>
          </a:prstGeom>
        </p:spPr>
      </p:pic>
      <p:pic>
        <p:nvPicPr>
          <p:cNvPr id="4" name="Picture 3"/>
          <p:cNvPicPr>
            <a:picLocks noChangeAspect="1"/>
          </p:cNvPicPr>
          <p:nvPr/>
        </p:nvPicPr>
        <p:blipFill>
          <a:blip r:embed="rId4"/>
          <a:srcRect l="6441" t="20069" r="15927" b="19266"/>
          <a:stretch/>
        </p:blipFill>
        <p:spPr>
          <a:xfrm>
            <a:off x="3050161" y="3808347"/>
            <a:ext cx="3031051" cy="1908553"/>
          </a:xfrm>
          <a:prstGeom prst="rect">
            <a:avLst/>
          </a:prstGeom>
        </p:spPr>
      </p:pic>
      <p:pic>
        <p:nvPicPr>
          <p:cNvPr id="5" name="Picture 4"/>
          <p:cNvPicPr>
            <a:picLocks noChangeAspect="1"/>
          </p:cNvPicPr>
          <p:nvPr/>
        </p:nvPicPr>
        <p:blipFill>
          <a:blip r:embed="rId5"/>
          <a:srcRect l="23406" t="9739" r="33416" b="17772"/>
          <a:stretch/>
        </p:blipFill>
        <p:spPr>
          <a:xfrm>
            <a:off x="6081211" y="2080608"/>
            <a:ext cx="2670329" cy="3636293"/>
          </a:xfrm>
          <a:prstGeom prst="rect">
            <a:avLst/>
          </a:prstGeom>
        </p:spPr>
      </p:pic>
      <p:pic>
        <p:nvPicPr>
          <p:cNvPr id="6" name="Picture 5"/>
          <p:cNvPicPr>
            <a:picLocks noChangeAspect="1"/>
          </p:cNvPicPr>
          <p:nvPr/>
        </p:nvPicPr>
        <p:blipFill>
          <a:blip r:embed="rId6"/>
          <a:srcRect l="7719" t="9774" r="28921" b="21738"/>
          <a:stretch/>
        </p:blipFill>
        <p:spPr>
          <a:xfrm>
            <a:off x="457200" y="2080608"/>
            <a:ext cx="2591621" cy="1908553"/>
          </a:xfrm>
          <a:prstGeom prst="rect">
            <a:avLst/>
          </a:prstGeom>
        </p:spPr>
      </p:pic>
      <p:pic>
        <p:nvPicPr>
          <p:cNvPr id="9" name="Picture 8"/>
          <p:cNvPicPr>
            <a:picLocks noChangeAspect="1"/>
          </p:cNvPicPr>
          <p:nvPr/>
        </p:nvPicPr>
        <p:blipFill>
          <a:blip r:embed="rId7"/>
          <a:stretch>
            <a:fillRect/>
          </a:stretch>
        </p:blipFill>
        <p:spPr>
          <a:xfrm>
            <a:off x="459882" y="3808348"/>
            <a:ext cx="2591621" cy="1910758"/>
          </a:xfrm>
          <a:prstGeom prst="rect">
            <a:avLst/>
          </a:prstGeom>
        </p:spPr>
      </p:pic>
      <p:sp>
        <p:nvSpPr>
          <p:cNvPr id="8" name="TextBox 7">
            <a:extLst>
              <a:ext uri="{FF2B5EF4-FFF2-40B4-BE49-F238E27FC236}">
                <a16:creationId xmlns:a16="http://schemas.microsoft.com/office/drawing/2014/main" id="{AA5C7498-7BDA-2266-DC85-4721F589237E}"/>
              </a:ext>
            </a:extLst>
          </p:cNvPr>
          <p:cNvSpPr txBox="1"/>
          <p:nvPr/>
        </p:nvSpPr>
        <p:spPr bwMode="auto">
          <a:xfrm>
            <a:off x="8300720" y="6488668"/>
            <a:ext cx="84328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p.11</a:t>
            </a:r>
          </a:p>
        </p:txBody>
      </p:sp>
    </p:spTree>
    <p:extLst>
      <p:ext uri="{BB962C8B-B14F-4D97-AF65-F5344CB8AC3E}">
        <p14:creationId xmlns:p14="http://schemas.microsoft.com/office/powerpoint/2010/main" val="3285636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7655-9EFD-BF8B-51F2-D054A7CA04A1}"/>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POLLUTANTS</a:t>
            </a:r>
            <a:endParaRPr lang="en-US" sz="1800">
              <a:latin typeface="+mj-lt"/>
            </a:endParaRPr>
          </a:p>
        </p:txBody>
      </p:sp>
      <p:sp>
        <p:nvSpPr>
          <p:cNvPr id="3" name="Rectangle 5">
            <a:extLst>
              <a:ext uri="{FF2B5EF4-FFF2-40B4-BE49-F238E27FC236}">
                <a16:creationId xmlns:a16="http://schemas.microsoft.com/office/drawing/2014/main" id="{BEB3C718-1810-F48B-5210-0F914FFB42CE}"/>
              </a:ext>
            </a:extLst>
          </p:cNvPr>
          <p:cNvSpPr>
            <a:spLocks noChangeArrowheads="1"/>
          </p:cNvSpPr>
          <p:nvPr/>
        </p:nvSpPr>
        <p:spPr bwMode="auto">
          <a:xfrm>
            <a:off x="384667" y="2151341"/>
            <a:ext cx="8991600" cy="300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numCol="2" anchor="t"/>
          <a:lstStyle/>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ea typeface="Lato"/>
                <a:cs typeface="Lato"/>
              </a:rPr>
              <a:t>Nutrients</a:t>
            </a:r>
          </a:p>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ea typeface="Lato"/>
                <a:cs typeface="Lato"/>
              </a:rPr>
              <a:t>Sediments</a:t>
            </a:r>
          </a:p>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ea typeface="Lato"/>
                <a:cs typeface="Lato"/>
              </a:rPr>
              <a:t>Temperature</a:t>
            </a:r>
          </a:p>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ea typeface="Lato"/>
                <a:cs typeface="Lato"/>
              </a:rPr>
              <a:t>Bacteria</a:t>
            </a:r>
          </a:p>
          <a:p>
            <a:pPr marL="457200" indent="-457200" fontAlgn="base">
              <a:spcBef>
                <a:spcPct val="20000"/>
              </a:spcBef>
              <a:spcAft>
                <a:spcPct val="0"/>
              </a:spcAft>
              <a:buClr>
                <a:schemeClr val="accent4"/>
              </a:buClr>
              <a:buSzPct val="150000"/>
              <a:buFont typeface="Wingdings" panose="05000000000000000000" pitchFamily="2" charset="2"/>
              <a:buChar char="§"/>
              <a:defRPr/>
            </a:pPr>
            <a:endParaRPr lang="en-US" sz="2600">
              <a:solidFill>
                <a:schemeClr val="tx2"/>
              </a:solidFill>
              <a:ea typeface="Lato"/>
              <a:cs typeface="Lato"/>
            </a:endParaRPr>
          </a:p>
          <a:p>
            <a:pPr marL="342900" indent="-342900" fontAlgn="base">
              <a:spcBef>
                <a:spcPct val="20000"/>
              </a:spcBef>
              <a:spcAft>
                <a:spcPct val="0"/>
              </a:spcAft>
              <a:buClr>
                <a:srgbClr val="A1AC75"/>
              </a:buClr>
              <a:buSzPct val="150000"/>
              <a:buBlip>
                <a:blip r:embed="rId3"/>
              </a:buBlip>
              <a:defRPr/>
            </a:pPr>
            <a:endParaRPr lang="en-US" sz="2600">
              <a:solidFill>
                <a:schemeClr val="tx2"/>
              </a:solidFill>
              <a:ea typeface="Lato"/>
              <a:cs typeface="Lato"/>
            </a:endParaRPr>
          </a:p>
        </p:txBody>
      </p:sp>
      <p:pic>
        <p:nvPicPr>
          <p:cNvPr id="5" name="Picture 4">
            <a:extLst>
              <a:ext uri="{FF2B5EF4-FFF2-40B4-BE49-F238E27FC236}">
                <a16:creationId xmlns:a16="http://schemas.microsoft.com/office/drawing/2014/main" id="{ED103DFE-1E90-E7D1-4DB0-1F127FCC7B5F}"/>
              </a:ext>
            </a:extLst>
          </p:cNvPr>
          <p:cNvPicPr>
            <a:picLocks noChangeAspect="1"/>
          </p:cNvPicPr>
          <p:nvPr/>
        </p:nvPicPr>
        <p:blipFill>
          <a:blip r:embed="rId4"/>
          <a:stretch>
            <a:fillRect/>
          </a:stretch>
        </p:blipFill>
        <p:spPr>
          <a:xfrm>
            <a:off x="3496920" y="1471961"/>
            <a:ext cx="5424055" cy="4140457"/>
          </a:xfrm>
          <a:prstGeom prst="rect">
            <a:avLst/>
          </a:prstGeom>
        </p:spPr>
      </p:pic>
      <p:sp>
        <p:nvSpPr>
          <p:cNvPr id="7" name="TextBox 6">
            <a:extLst>
              <a:ext uri="{FF2B5EF4-FFF2-40B4-BE49-F238E27FC236}">
                <a16:creationId xmlns:a16="http://schemas.microsoft.com/office/drawing/2014/main" id="{DBC9906B-90FA-86E0-E00D-A8D7D06C9C63}"/>
              </a:ext>
            </a:extLst>
          </p:cNvPr>
          <p:cNvSpPr txBox="1"/>
          <p:nvPr/>
        </p:nvSpPr>
        <p:spPr bwMode="auto">
          <a:xfrm>
            <a:off x="4691452" y="5772044"/>
            <a:ext cx="3034990" cy="523220"/>
          </a:xfrm>
          <a:prstGeom prst="rect">
            <a:avLst/>
          </a:prstGeom>
          <a:noFill/>
          <a:ln w="9525">
            <a:noFill/>
            <a:miter lim="800000"/>
            <a:headEnd/>
            <a:tailEnd/>
          </a:ln>
        </p:spPr>
        <p:txBody>
          <a:bodyPr wrap="square">
            <a:spAutoFit/>
          </a:bodyPr>
          <a:lstStyle/>
          <a:p>
            <a:pPr algn="ctr"/>
            <a:r>
              <a:rPr lang="en-US" sz="1100" b="1"/>
              <a:t>(Sites that don’t meet state standards)</a:t>
            </a:r>
            <a:endParaRPr lang="en-US" sz="1400" b="1"/>
          </a:p>
          <a:p>
            <a:pPr algn="ctr"/>
            <a:r>
              <a:rPr lang="en-US" sz="1600" b="1"/>
              <a:t>303(d) List of Impaired Waters</a:t>
            </a:r>
          </a:p>
        </p:txBody>
      </p:sp>
      <p:sp>
        <p:nvSpPr>
          <p:cNvPr id="4" name="TextBox 3">
            <a:extLst>
              <a:ext uri="{FF2B5EF4-FFF2-40B4-BE49-F238E27FC236}">
                <a16:creationId xmlns:a16="http://schemas.microsoft.com/office/drawing/2014/main" id="{D8C15551-DDF8-BDCA-D0A7-2FADE36B8DD4}"/>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p.12-13</a:t>
            </a:r>
          </a:p>
        </p:txBody>
      </p:sp>
    </p:spTree>
    <p:extLst>
      <p:ext uri="{BB962C8B-B14F-4D97-AF65-F5344CB8AC3E}">
        <p14:creationId xmlns:p14="http://schemas.microsoft.com/office/powerpoint/2010/main" val="3391078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2F2A98-D6CD-1521-AF1B-8B76DD689D6D}"/>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a:rPr>
              <a:t>WATERSHEDS</a:t>
            </a:r>
            <a:endParaRPr lang="en-US" sz="1800">
              <a:latin typeface="+mj-lt"/>
              <a:cs typeface="Arial"/>
            </a:endParaRPr>
          </a:p>
        </p:txBody>
      </p:sp>
      <p:pic>
        <p:nvPicPr>
          <p:cNvPr id="6" name="Picture 5" descr="Text&#10;&#10;Description automatically generated with medium confidence">
            <a:extLst>
              <a:ext uri="{FF2B5EF4-FFF2-40B4-BE49-F238E27FC236}">
                <a16:creationId xmlns:a16="http://schemas.microsoft.com/office/drawing/2014/main" id="{B5EA3693-CC74-BF43-43DE-D28CAF726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4" y="1825198"/>
            <a:ext cx="9006410" cy="4197381"/>
          </a:xfrm>
          <a:prstGeom prst="rect">
            <a:avLst/>
          </a:prstGeom>
        </p:spPr>
      </p:pic>
      <p:sp>
        <p:nvSpPr>
          <p:cNvPr id="2" name="TextBox 1">
            <a:extLst>
              <a:ext uri="{FF2B5EF4-FFF2-40B4-BE49-F238E27FC236}">
                <a16:creationId xmlns:a16="http://schemas.microsoft.com/office/drawing/2014/main" id="{3903B3D3-AA1A-B3BA-714A-8987DB447219}"/>
              </a:ext>
            </a:extLst>
          </p:cNvPr>
          <p:cNvSpPr txBox="1"/>
          <p:nvPr/>
        </p:nvSpPr>
        <p:spPr bwMode="auto">
          <a:xfrm>
            <a:off x="982980" y="971550"/>
            <a:ext cx="7178040" cy="738664"/>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2"/>
                </a:solidFill>
                <a:latin typeface="Lato "/>
              </a:rPr>
              <a:t>WATERSHED</a:t>
            </a:r>
            <a:endParaRPr lang="en-US" sz="2400" b="1">
              <a:solidFill>
                <a:schemeClr val="tx2"/>
              </a:solidFill>
              <a:latin typeface="Lato "/>
            </a:endParaRPr>
          </a:p>
          <a:p>
            <a:pPr algn="ctr"/>
            <a:r>
              <a:rPr lang="en-US" b="1">
                <a:latin typeface="Lato "/>
              </a:rPr>
              <a:t>An area of land and water that drains to a central point.</a:t>
            </a:r>
            <a:endParaRPr lang="en-US" sz="2800" b="1">
              <a:latin typeface="Lato "/>
            </a:endParaRPr>
          </a:p>
        </p:txBody>
      </p:sp>
      <p:sp>
        <p:nvSpPr>
          <p:cNvPr id="3" name="TextBox 2">
            <a:extLst>
              <a:ext uri="{FF2B5EF4-FFF2-40B4-BE49-F238E27FC236}">
                <a16:creationId xmlns:a16="http://schemas.microsoft.com/office/drawing/2014/main" id="{1A02A94D-D27B-8236-A03D-F98B2245E1CE}"/>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p.14</a:t>
            </a:r>
          </a:p>
        </p:txBody>
      </p:sp>
    </p:spTree>
    <p:extLst>
      <p:ext uri="{BB962C8B-B14F-4D97-AF65-F5344CB8AC3E}">
        <p14:creationId xmlns:p14="http://schemas.microsoft.com/office/powerpoint/2010/main" val="36209721"/>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F21965-149D-45A6-90CF-3834FE538406}"/>
              </a:ext>
            </a:extLst>
          </p:cNvPr>
          <p:cNvSpPr txBox="1">
            <a:spLocks/>
          </p:cNvSpPr>
          <p:nvPr/>
        </p:nvSpPr>
        <p:spPr>
          <a:xfrm>
            <a:off x="76200" y="0"/>
            <a:ext cx="9067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WATERSHEDS</a:t>
            </a:r>
            <a:endParaRPr lang="en-US" sz="1800">
              <a:latin typeface="+mj-lt"/>
            </a:endParaRPr>
          </a:p>
        </p:txBody>
      </p:sp>
      <p:pic>
        <p:nvPicPr>
          <p:cNvPr id="2050" name="Picture 2">
            <a:extLst>
              <a:ext uri="{FF2B5EF4-FFF2-40B4-BE49-F238E27FC236}">
                <a16:creationId xmlns:a16="http://schemas.microsoft.com/office/drawing/2014/main" id="{DD5381F5-E6D7-5CAB-76F7-C2F19BFA6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657225"/>
            <a:ext cx="6715125" cy="5543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269BAE-BCB5-DEB8-AB72-F2096402960C}"/>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p.14</a:t>
            </a:r>
          </a:p>
        </p:txBody>
      </p:sp>
    </p:spTree>
    <p:extLst>
      <p:ext uri="{BB962C8B-B14F-4D97-AF65-F5344CB8AC3E}">
        <p14:creationId xmlns:p14="http://schemas.microsoft.com/office/powerpoint/2010/main" val="2868629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892951" y="1965033"/>
            <a:ext cx="4167674" cy="1967871"/>
          </a:xfrm>
        </p:spPr>
        <p:txBody>
          <a:bodyPr/>
          <a:lstStyle/>
          <a:p>
            <a:pPr algn="ctr"/>
            <a:r>
              <a:rPr lang="en-US" sz="4000" b="1" i="0">
                <a:solidFill>
                  <a:schemeClr val="tx2"/>
                </a:solidFill>
                <a:latin typeface="Lato "/>
                <a:cs typeface="Arial"/>
              </a:rPr>
              <a:t>Program Overview and Goals</a:t>
            </a:r>
          </a:p>
        </p:txBody>
      </p:sp>
      <p:sp>
        <p:nvSpPr>
          <p:cNvPr id="4" name="TextBox 3">
            <a:extLst>
              <a:ext uri="{FF2B5EF4-FFF2-40B4-BE49-F238E27FC236}">
                <a16:creationId xmlns:a16="http://schemas.microsoft.com/office/drawing/2014/main" id="{B2585582-5D7C-7C9B-4A43-24335A2478D7}"/>
              </a:ext>
            </a:extLst>
          </p:cNvPr>
          <p:cNvSpPr txBox="1"/>
          <p:nvPr/>
        </p:nvSpPr>
        <p:spPr bwMode="auto">
          <a:xfrm>
            <a:off x="5605188" y="4128419"/>
            <a:ext cx="2743200" cy="584775"/>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i="1">
                <a:solidFill>
                  <a:srgbClr val="073E87"/>
                </a:solidFill>
                <a:latin typeface="Lato"/>
              </a:rPr>
              <a:t>Page 16</a:t>
            </a:r>
            <a:endParaRPr lang="en-US" sz="3200">
              <a:ea typeface="Lato"/>
              <a:cs typeface="Lato"/>
            </a:endParaRPr>
          </a:p>
        </p:txBody>
      </p:sp>
      <p:pic>
        <p:nvPicPr>
          <p:cNvPr id="6" name="Picture 5" descr="A group of people walking on a boardwalk&#10;&#10;Description automatically generated with medium confidence">
            <a:extLst>
              <a:ext uri="{FF2B5EF4-FFF2-40B4-BE49-F238E27FC236}">
                <a16:creationId xmlns:a16="http://schemas.microsoft.com/office/drawing/2014/main" id="{B324C946-0D8D-0F20-3D63-4247D357ED8D}"/>
              </a:ext>
            </a:extLst>
          </p:cNvPr>
          <p:cNvPicPr>
            <a:picLocks noChangeAspect="1"/>
          </p:cNvPicPr>
          <p:nvPr/>
        </p:nvPicPr>
        <p:blipFill>
          <a:blip r:embed="rId3" cstate="print">
            <a:extLst>
              <a:ext uri="{28A0092B-C50C-407E-A947-70E740481C1C}">
                <a14:useLocalDpi xmlns:a14="http://schemas.microsoft.com/office/drawing/2010/main" val="0"/>
              </a:ext>
            </a:extLst>
          </a:blip>
          <a:srcRect l="18495" t="13792" r="24838" b="6942"/>
          <a:stretch/>
        </p:blipFill>
        <p:spPr>
          <a:xfrm>
            <a:off x="342528" y="1567781"/>
            <a:ext cx="4730918" cy="3722437"/>
          </a:xfrm>
          <a:prstGeom prst="rect">
            <a:avLst/>
          </a:prstGeom>
        </p:spPr>
      </p:pic>
    </p:spTree>
    <p:extLst>
      <p:ext uri="{BB962C8B-B14F-4D97-AF65-F5344CB8AC3E}">
        <p14:creationId xmlns:p14="http://schemas.microsoft.com/office/powerpoint/2010/main" val="3476348826"/>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7E26E7-3643-4289-B8F5-7A75D7350DDF}"/>
              </a:ext>
            </a:extLst>
          </p:cNvPr>
          <p:cNvSpPr/>
          <p:nvPr/>
        </p:nvSpPr>
        <p:spPr>
          <a:xfrm>
            <a:off x="161579" y="6095844"/>
            <a:ext cx="1237401" cy="609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C8739338-5035-44B0-9745-880CBC80C612}"/>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SC ADOPT-A-STREAM (SC AAS)</a:t>
            </a:r>
            <a:endParaRPr lang="en-US" sz="1800">
              <a:latin typeface="+mj-lt"/>
            </a:endParaRPr>
          </a:p>
        </p:txBody>
      </p:sp>
      <p:pic>
        <p:nvPicPr>
          <p:cNvPr id="3" name="Picture 2" descr="A group of people standing around a table&#10;&#10;Description automatically generated">
            <a:extLst>
              <a:ext uri="{FF2B5EF4-FFF2-40B4-BE49-F238E27FC236}">
                <a16:creationId xmlns:a16="http://schemas.microsoft.com/office/drawing/2014/main" id="{1B607E1B-87DC-6EA8-83C5-3D6263650F56}"/>
              </a:ext>
            </a:extLst>
          </p:cNvPr>
          <p:cNvPicPr>
            <a:picLocks noChangeAspect="1"/>
          </p:cNvPicPr>
          <p:nvPr/>
        </p:nvPicPr>
        <p:blipFill rotWithShape="1">
          <a:blip r:embed="rId3"/>
          <a:srcRect l="23459" r="23213" b="1494"/>
          <a:stretch/>
        </p:blipFill>
        <p:spPr>
          <a:xfrm>
            <a:off x="4700953" y="1186387"/>
            <a:ext cx="3909508" cy="4909457"/>
          </a:xfrm>
          <a:prstGeom prst="rect">
            <a:avLst/>
          </a:prstGeom>
        </p:spPr>
      </p:pic>
      <p:grpSp>
        <p:nvGrpSpPr>
          <p:cNvPr id="13" name="Group 12">
            <a:extLst>
              <a:ext uri="{FF2B5EF4-FFF2-40B4-BE49-F238E27FC236}">
                <a16:creationId xmlns:a16="http://schemas.microsoft.com/office/drawing/2014/main" id="{9D575A00-74E0-50D8-0B63-9DCD3B31FE3C}"/>
              </a:ext>
            </a:extLst>
          </p:cNvPr>
          <p:cNvGrpSpPr/>
          <p:nvPr/>
        </p:nvGrpSpPr>
        <p:grpSpPr>
          <a:xfrm>
            <a:off x="533539" y="1277867"/>
            <a:ext cx="3244432" cy="4726496"/>
            <a:chOff x="942276" y="1186387"/>
            <a:chExt cx="3244432" cy="4726496"/>
          </a:xfrm>
        </p:grpSpPr>
        <p:cxnSp>
          <p:nvCxnSpPr>
            <p:cNvPr id="22" name="Straight Arrow Connector 21">
              <a:extLst>
                <a:ext uri="{FF2B5EF4-FFF2-40B4-BE49-F238E27FC236}">
                  <a16:creationId xmlns:a16="http://schemas.microsoft.com/office/drawing/2014/main" id="{71BE8F43-F3FD-4025-AE84-A9CC2AAC6A4D}"/>
                </a:ext>
              </a:extLst>
            </p:cNvPr>
            <p:cNvCxnSpPr>
              <a:cxnSpLocks/>
            </p:cNvCxnSpPr>
            <p:nvPr/>
          </p:nvCxnSpPr>
          <p:spPr>
            <a:xfrm>
              <a:off x="2566598" y="2720158"/>
              <a:ext cx="0" cy="451022"/>
            </a:xfrm>
            <a:prstGeom prst="straightConnector1">
              <a:avLst/>
            </a:prstGeom>
            <a:ln w="38100">
              <a:solidFill>
                <a:srgbClr val="EC682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521CB2D-5370-509B-5E77-E9F908955326}"/>
                </a:ext>
              </a:extLst>
            </p:cNvPr>
            <p:cNvPicPr>
              <a:picLocks noChangeAspect="1"/>
            </p:cNvPicPr>
            <p:nvPr/>
          </p:nvPicPr>
          <p:blipFill>
            <a:blip r:embed="rId4"/>
            <a:stretch>
              <a:fillRect/>
            </a:stretch>
          </p:blipFill>
          <p:spPr>
            <a:xfrm>
              <a:off x="1194998" y="3329219"/>
              <a:ext cx="2743200" cy="945633"/>
            </a:xfrm>
            <a:prstGeom prst="rect">
              <a:avLst/>
            </a:prstGeom>
          </p:spPr>
        </p:pic>
        <p:pic>
          <p:nvPicPr>
            <p:cNvPr id="9" name="Picture 8" descr="Logo&#10;&#10;Description automatically generated">
              <a:extLst>
                <a:ext uri="{FF2B5EF4-FFF2-40B4-BE49-F238E27FC236}">
                  <a16:creationId xmlns:a16="http://schemas.microsoft.com/office/drawing/2014/main" id="{39870274-68B5-0663-CF4F-72F64D501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393" y="1186387"/>
              <a:ext cx="2900411" cy="1350334"/>
            </a:xfrm>
            <a:prstGeom prst="rect">
              <a:avLst/>
            </a:prstGeom>
          </p:spPr>
        </p:pic>
        <p:sp>
          <p:nvSpPr>
            <p:cNvPr id="10" name="TextBox 9">
              <a:extLst>
                <a:ext uri="{FF2B5EF4-FFF2-40B4-BE49-F238E27FC236}">
                  <a16:creationId xmlns:a16="http://schemas.microsoft.com/office/drawing/2014/main" id="{9B0A82F4-2CA1-9567-9590-2424D38E2BED}"/>
                </a:ext>
              </a:extLst>
            </p:cNvPr>
            <p:cNvSpPr txBox="1"/>
            <p:nvPr/>
          </p:nvSpPr>
          <p:spPr bwMode="auto">
            <a:xfrm>
              <a:off x="942276" y="5204997"/>
              <a:ext cx="3244432" cy="70788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r>
                <a:rPr lang="en-US" sz="2000" b="1" i="0" cap="all">
                  <a:solidFill>
                    <a:schemeClr val="tx2"/>
                  </a:solidFill>
                  <a:latin typeface="Lato "/>
                  <a:cs typeface="Lato Light"/>
                </a:rPr>
                <a:t>+ other partners statewide</a:t>
              </a:r>
            </a:p>
          </p:txBody>
        </p:sp>
        <p:pic>
          <p:nvPicPr>
            <p:cNvPr id="2050" name="Picture 2" descr="Clemson Logos and the Brand | Clemson University">
              <a:extLst>
                <a:ext uri="{FF2B5EF4-FFF2-40B4-BE49-F238E27FC236}">
                  <a16:creationId xmlns:a16="http://schemas.microsoft.com/office/drawing/2014/main" id="{3C690232-33B7-C42A-ABF9-EA1CD9421D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0734" y="4432891"/>
              <a:ext cx="2211728" cy="55780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407FFFF5-910B-A725-16A8-69F65AA9D283}"/>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p.16</a:t>
            </a:r>
          </a:p>
        </p:txBody>
      </p:sp>
    </p:spTree>
    <p:extLst>
      <p:ext uri="{BB962C8B-B14F-4D97-AF65-F5344CB8AC3E}">
        <p14:creationId xmlns:p14="http://schemas.microsoft.com/office/powerpoint/2010/main" val="4018084257"/>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460EFAE-756E-5615-3671-742F55589C4F}"/>
              </a:ext>
            </a:extLst>
          </p:cNvPr>
          <p:cNvSpPr>
            <a:spLocks noGrp="1"/>
          </p:cNvSpPr>
          <p:nvPr>
            <p:ph idx="1"/>
          </p:nvPr>
        </p:nvSpPr>
        <p:spPr>
          <a:xfrm>
            <a:off x="628650" y="1126900"/>
            <a:ext cx="7886700" cy="2198705"/>
          </a:xfrm>
        </p:spPr>
        <p:txBody>
          <a:bodyPr vert="horz" wrap="square" lIns="68580" tIns="34290" rIns="68580" bIns="34290" numCol="1" rtlCol="0" anchor="t" anchorCtr="0" compatLnSpc="1">
            <a:prstTxWarp prst="textNoShape">
              <a:avLst/>
            </a:prstTxWarp>
            <a:normAutofit fontScale="92500" lnSpcReduction="10000"/>
          </a:bodyPr>
          <a:lstStyle/>
          <a:p>
            <a:pPr marL="0" indent="0" algn="ctr">
              <a:buNone/>
            </a:pPr>
            <a:r>
              <a:rPr lang="en-US" sz="3900" b="1">
                <a:solidFill>
                  <a:schemeClr val="accent4"/>
                </a:solidFill>
                <a:ea typeface="+mn-lt"/>
                <a:cs typeface="+mn-lt"/>
              </a:rPr>
              <a:t>Mission: </a:t>
            </a:r>
          </a:p>
          <a:p>
            <a:pPr marL="0" indent="0" algn="ctr">
              <a:buNone/>
            </a:pPr>
            <a:r>
              <a:rPr lang="en-US" sz="2925">
                <a:solidFill>
                  <a:schemeClr val="tx2"/>
                </a:solidFill>
                <a:ea typeface="+mn-lt"/>
                <a:cs typeface="+mn-lt"/>
              </a:rPr>
              <a:t>South Carolina Adopt-a-Stream empowers community members to protect and improve water quality through education and certified volunteer monitoring. </a:t>
            </a:r>
            <a:endParaRPr lang="en-US" sz="2925">
              <a:solidFill>
                <a:schemeClr val="tx2"/>
              </a:solidFill>
              <a:ea typeface="Calibri"/>
              <a:cs typeface="Calibri"/>
            </a:endParaRPr>
          </a:p>
        </p:txBody>
      </p:sp>
      <p:sp>
        <p:nvSpPr>
          <p:cNvPr id="4" name="Content Placeholder 4">
            <a:extLst>
              <a:ext uri="{FF2B5EF4-FFF2-40B4-BE49-F238E27FC236}">
                <a16:creationId xmlns:a16="http://schemas.microsoft.com/office/drawing/2014/main" id="{ADFCA38D-947C-9136-1859-778EACD42676}"/>
              </a:ext>
            </a:extLst>
          </p:cNvPr>
          <p:cNvSpPr txBox="1">
            <a:spLocks/>
          </p:cNvSpPr>
          <p:nvPr/>
        </p:nvSpPr>
        <p:spPr bwMode="auto">
          <a:xfrm>
            <a:off x="628650" y="3532396"/>
            <a:ext cx="7886700" cy="2349862"/>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normAutofit/>
          </a:bodyPr>
          <a:lstStyle>
            <a:lvl1pPr marL="342900" indent="-342900" algn="l" rtl="0" eaLnBrk="1" fontAlgn="base" hangingPunct="1">
              <a:spcBef>
                <a:spcPct val="20000"/>
              </a:spcBef>
              <a:spcAft>
                <a:spcPct val="0"/>
              </a:spcAft>
              <a:buClr>
                <a:schemeClr val="tx1"/>
              </a:buClr>
              <a:buSzPct val="150000"/>
              <a:buFont typeface="Wingdings" panose="05000000000000000000" pitchFamily="2" charset="2"/>
              <a:buChar char="§"/>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tx1"/>
              </a:buClr>
              <a:buSzPct val="115000"/>
              <a:buFont typeface="Wingdings" panose="05000000000000000000" pitchFamily="2" charset="2"/>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tx1"/>
              </a:buClr>
              <a:buSzPct val="115000"/>
              <a:buFont typeface="Wingdings" panose="05000000000000000000" pitchFamily="2" charset="2"/>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tx1"/>
              </a:buClr>
              <a:buSzPct val="115000"/>
              <a:buFont typeface="Wingdings" panose="05000000000000000000" pitchFamily="2" charset="2"/>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tx1"/>
              </a:buClr>
              <a:buSzPct val="115000"/>
              <a:buFont typeface="Wingdings" panose="05000000000000000000" pitchFamily="2" charset="2"/>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3900" b="1">
                <a:solidFill>
                  <a:schemeClr val="accent4"/>
                </a:solidFill>
                <a:ea typeface="+mn-lt"/>
                <a:cs typeface="+mn-lt"/>
              </a:rPr>
              <a:t>Vision: </a:t>
            </a:r>
          </a:p>
          <a:p>
            <a:pPr marL="0" indent="0" algn="ctr">
              <a:buFont typeface="Wingdings" panose="05000000000000000000" pitchFamily="2" charset="2"/>
              <a:buNone/>
            </a:pPr>
            <a:r>
              <a:rPr lang="en-US" sz="2925">
                <a:solidFill>
                  <a:schemeClr val="tx2"/>
                </a:solidFill>
                <a:ea typeface="+mn-lt"/>
                <a:cs typeface="+mn-lt"/>
              </a:rPr>
              <a:t>South Carolina is known for healthy watersheds because of a collaborative statewide network of volunteers.</a:t>
            </a:r>
            <a:endParaRPr lang="en-US" sz="2925">
              <a:solidFill>
                <a:schemeClr val="tx2"/>
              </a:solidFill>
            </a:endParaRPr>
          </a:p>
        </p:txBody>
      </p:sp>
      <p:sp>
        <p:nvSpPr>
          <p:cNvPr id="6" name="Title 1">
            <a:extLst>
              <a:ext uri="{FF2B5EF4-FFF2-40B4-BE49-F238E27FC236}">
                <a16:creationId xmlns:a16="http://schemas.microsoft.com/office/drawing/2014/main" id="{FB33285D-EE81-3EE8-4640-9BC95BAEEC2B}"/>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MISSION AND VISION</a:t>
            </a:r>
            <a:endParaRPr lang="en-US" sz="1800">
              <a:latin typeface="+mj-lt"/>
            </a:endParaRPr>
          </a:p>
        </p:txBody>
      </p:sp>
      <p:sp>
        <p:nvSpPr>
          <p:cNvPr id="2" name="TextBox 1">
            <a:extLst>
              <a:ext uri="{FF2B5EF4-FFF2-40B4-BE49-F238E27FC236}">
                <a16:creationId xmlns:a16="http://schemas.microsoft.com/office/drawing/2014/main" id="{3C89B602-3514-1A7D-EEFC-D1FB9C7E9493}"/>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p.16</a:t>
            </a:r>
          </a:p>
        </p:txBody>
      </p:sp>
    </p:spTree>
    <p:extLst>
      <p:ext uri="{BB962C8B-B14F-4D97-AF65-F5344CB8AC3E}">
        <p14:creationId xmlns:p14="http://schemas.microsoft.com/office/powerpoint/2010/main" val="2724413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5" descr="Logo, company name&#10;&#10;Description automatically generated">
            <a:extLst>
              <a:ext uri="{FF2B5EF4-FFF2-40B4-BE49-F238E27FC236}">
                <a16:creationId xmlns:a16="http://schemas.microsoft.com/office/drawing/2014/main" id="{267AEB8C-19D4-55CA-007C-452B2FE1A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0838" y="1067510"/>
            <a:ext cx="1157222" cy="559259"/>
          </a:xfrm>
          <a:prstGeom prst="rect">
            <a:avLst/>
          </a:prstGeom>
        </p:spPr>
      </p:pic>
      <p:grpSp>
        <p:nvGrpSpPr>
          <p:cNvPr id="23" name="Group 22">
            <a:extLst>
              <a:ext uri="{FF2B5EF4-FFF2-40B4-BE49-F238E27FC236}">
                <a16:creationId xmlns:a16="http://schemas.microsoft.com/office/drawing/2014/main" id="{D1AF8477-D605-3336-5B23-27102A01186D}"/>
              </a:ext>
            </a:extLst>
          </p:cNvPr>
          <p:cNvGrpSpPr/>
          <p:nvPr/>
        </p:nvGrpSpPr>
        <p:grpSpPr>
          <a:xfrm>
            <a:off x="1542315" y="1180702"/>
            <a:ext cx="6258011" cy="5478725"/>
            <a:chOff x="1849669" y="1148106"/>
            <a:chExt cx="5822968" cy="5181808"/>
          </a:xfrm>
        </p:grpSpPr>
        <p:grpSp>
          <p:nvGrpSpPr>
            <p:cNvPr id="19" name="Group 18">
              <a:extLst>
                <a:ext uri="{FF2B5EF4-FFF2-40B4-BE49-F238E27FC236}">
                  <a16:creationId xmlns:a16="http://schemas.microsoft.com/office/drawing/2014/main" id="{2378922C-92F0-2558-9D05-2716C6F1880F}"/>
                </a:ext>
              </a:extLst>
            </p:cNvPr>
            <p:cNvGrpSpPr/>
            <p:nvPr/>
          </p:nvGrpSpPr>
          <p:grpSpPr>
            <a:xfrm>
              <a:off x="5062117" y="1148106"/>
              <a:ext cx="2562381" cy="2289920"/>
              <a:chOff x="6530083" y="1380617"/>
              <a:chExt cx="2382423" cy="1885494"/>
            </a:xfrm>
          </p:grpSpPr>
          <p:pic>
            <p:nvPicPr>
              <p:cNvPr id="9" name="Picture 8">
                <a:extLst>
                  <a:ext uri="{FF2B5EF4-FFF2-40B4-BE49-F238E27FC236}">
                    <a16:creationId xmlns:a16="http://schemas.microsoft.com/office/drawing/2014/main" id="{F9A55500-BD9E-0A24-2C02-739029EE0EE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0654" t="21260" r="10654" b="11365"/>
              <a:stretch/>
            </p:blipFill>
            <p:spPr>
              <a:xfrm>
                <a:off x="6530083" y="1380617"/>
                <a:ext cx="2382423" cy="1382154"/>
              </a:xfrm>
              <a:prstGeom prst="rect">
                <a:avLst/>
              </a:prstGeom>
            </p:spPr>
          </p:pic>
          <p:sp>
            <p:nvSpPr>
              <p:cNvPr id="10" name="TextBox 9">
                <a:extLst>
                  <a:ext uri="{FF2B5EF4-FFF2-40B4-BE49-F238E27FC236}">
                    <a16:creationId xmlns:a16="http://schemas.microsoft.com/office/drawing/2014/main" id="{65647165-B4F3-2CB2-20D7-F5979AC66435}"/>
                  </a:ext>
                </a:extLst>
              </p:cNvPr>
              <p:cNvSpPr txBox="1"/>
              <p:nvPr/>
            </p:nvSpPr>
            <p:spPr>
              <a:xfrm>
                <a:off x="6629545" y="2762771"/>
                <a:ext cx="2115591" cy="503340"/>
              </a:xfrm>
              <a:prstGeom prst="rect">
                <a:avLst/>
              </a:prstGeom>
              <a:noFill/>
            </p:spPr>
            <p:txBody>
              <a:bodyPr wrap="square">
                <a:spAutoFit/>
              </a:bodyPr>
              <a:lstStyle/>
              <a:p>
                <a:pPr lvl="0" algn="ctr"/>
                <a:r>
                  <a:rPr lang="en-US" sz="1200">
                    <a:ea typeface="+mn-lt"/>
                    <a:cs typeface="+mn-lt"/>
                  </a:rPr>
                  <a:t>Certify volunteers to collect </a:t>
                </a:r>
                <a:br>
                  <a:rPr lang="en-US" sz="1200">
                    <a:ea typeface="+mn-lt"/>
                    <a:cs typeface="+mn-lt"/>
                  </a:rPr>
                </a:br>
                <a:r>
                  <a:rPr lang="en-US" sz="1200">
                    <a:ea typeface="+mn-lt"/>
                    <a:cs typeface="+mn-lt"/>
                  </a:rPr>
                  <a:t>long-term water quality data accessible for public use.   </a:t>
                </a:r>
                <a:endParaRPr lang="en-US" sz="1200"/>
              </a:p>
            </p:txBody>
          </p:sp>
        </p:grpSp>
        <p:grpSp>
          <p:nvGrpSpPr>
            <p:cNvPr id="17" name="Group 16">
              <a:extLst>
                <a:ext uri="{FF2B5EF4-FFF2-40B4-BE49-F238E27FC236}">
                  <a16:creationId xmlns:a16="http://schemas.microsoft.com/office/drawing/2014/main" id="{B70F73B4-A1C2-7531-618F-D8BCA783E05F}"/>
                </a:ext>
              </a:extLst>
            </p:cNvPr>
            <p:cNvGrpSpPr/>
            <p:nvPr/>
          </p:nvGrpSpPr>
          <p:grpSpPr>
            <a:xfrm>
              <a:off x="1849669" y="1148106"/>
              <a:ext cx="2569930" cy="2287745"/>
              <a:chOff x="218930" y="1535419"/>
              <a:chExt cx="2348097" cy="1795266"/>
            </a:xfrm>
          </p:grpSpPr>
          <p:sp>
            <p:nvSpPr>
              <p:cNvPr id="12" name="TextBox 11">
                <a:extLst>
                  <a:ext uri="{FF2B5EF4-FFF2-40B4-BE49-F238E27FC236}">
                    <a16:creationId xmlns:a16="http://schemas.microsoft.com/office/drawing/2014/main" id="{3FF0E313-8314-2422-796B-749531D113F7}"/>
                  </a:ext>
                </a:extLst>
              </p:cNvPr>
              <p:cNvSpPr txBox="1"/>
              <p:nvPr/>
            </p:nvSpPr>
            <p:spPr>
              <a:xfrm>
                <a:off x="285452" y="2850976"/>
                <a:ext cx="2215054" cy="479709"/>
              </a:xfrm>
              <a:prstGeom prst="rect">
                <a:avLst/>
              </a:prstGeom>
              <a:noFill/>
            </p:spPr>
            <p:txBody>
              <a:bodyPr wrap="square">
                <a:spAutoFit/>
              </a:bodyPr>
              <a:lstStyle/>
              <a:p>
                <a:pPr algn="ctr"/>
                <a:r>
                  <a:rPr lang="en-US" sz="1200">
                    <a:ea typeface="+mn-lt"/>
                    <a:cs typeface="+mn-lt"/>
                  </a:rPr>
                  <a:t>Foster environmental stewards </a:t>
                </a:r>
                <a:br>
                  <a:rPr lang="en-US" sz="1200">
                    <a:ea typeface="+mn-lt"/>
                    <a:cs typeface="+mn-lt"/>
                  </a:rPr>
                </a:br>
                <a:r>
                  <a:rPr lang="en-US" sz="1200">
                    <a:ea typeface="+mn-lt"/>
                    <a:cs typeface="+mn-lt"/>
                  </a:rPr>
                  <a:t>by educating communities about their watersheds.   </a:t>
                </a:r>
              </a:p>
            </p:txBody>
          </p:sp>
          <p:pic>
            <p:nvPicPr>
              <p:cNvPr id="18" name="Picture 17" descr="A picture containing building, indoor, ceiling, people&#10;&#10;Description automatically generated">
                <a:extLst>
                  <a:ext uri="{FF2B5EF4-FFF2-40B4-BE49-F238E27FC236}">
                    <a16:creationId xmlns:a16="http://schemas.microsoft.com/office/drawing/2014/main" id="{B97A6663-B3A9-470E-08BB-91023FA941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94" t="18724" r="-894" b="1005"/>
              <a:stretch/>
            </p:blipFill>
            <p:spPr>
              <a:xfrm>
                <a:off x="218930" y="1535419"/>
                <a:ext cx="2348097" cy="1315557"/>
              </a:xfrm>
              <a:prstGeom prst="rect">
                <a:avLst/>
              </a:prstGeom>
            </p:spPr>
          </p:pic>
        </p:grpSp>
        <p:grpSp>
          <p:nvGrpSpPr>
            <p:cNvPr id="15" name="Group 14">
              <a:extLst>
                <a:ext uri="{FF2B5EF4-FFF2-40B4-BE49-F238E27FC236}">
                  <a16:creationId xmlns:a16="http://schemas.microsoft.com/office/drawing/2014/main" id="{886CCE55-665F-F6B5-95A1-8B4644A95EC4}"/>
                </a:ext>
              </a:extLst>
            </p:cNvPr>
            <p:cNvGrpSpPr/>
            <p:nvPr/>
          </p:nvGrpSpPr>
          <p:grpSpPr>
            <a:xfrm>
              <a:off x="1849670" y="4166840"/>
              <a:ext cx="2569930" cy="2163074"/>
              <a:chOff x="249426" y="3537200"/>
              <a:chExt cx="2317601" cy="1833808"/>
            </a:xfrm>
          </p:grpSpPr>
          <p:sp>
            <p:nvSpPr>
              <p:cNvPr id="14" name="TextBox 13">
                <a:extLst>
                  <a:ext uri="{FF2B5EF4-FFF2-40B4-BE49-F238E27FC236}">
                    <a16:creationId xmlns:a16="http://schemas.microsoft.com/office/drawing/2014/main" id="{6C2501BD-46B1-07E0-3147-367B9F608DE1}"/>
                  </a:ext>
                </a:extLst>
              </p:cNvPr>
              <p:cNvSpPr txBox="1"/>
              <p:nvPr/>
            </p:nvSpPr>
            <p:spPr>
              <a:xfrm>
                <a:off x="300699" y="4852758"/>
                <a:ext cx="2215055" cy="518250"/>
              </a:xfrm>
              <a:prstGeom prst="rect">
                <a:avLst/>
              </a:prstGeom>
              <a:noFill/>
            </p:spPr>
            <p:txBody>
              <a:bodyPr wrap="square">
                <a:spAutoFit/>
              </a:bodyPr>
              <a:lstStyle/>
              <a:p>
                <a:pPr lvl="0" algn="ctr"/>
                <a:r>
                  <a:rPr lang="en-US" sz="1200">
                    <a:ea typeface="+mn-lt"/>
                    <a:cs typeface="+mn-lt"/>
                  </a:rPr>
                  <a:t>Enable communities to address watershed needs through local partnership and collaboration.</a:t>
                </a:r>
              </a:p>
            </p:txBody>
          </p:sp>
          <p:pic>
            <p:nvPicPr>
              <p:cNvPr id="20" name="Picture 19" descr="A group of women posing for a photo next to a body of water&#10;&#10;Description automatically generated with medium confidence">
                <a:extLst>
                  <a:ext uri="{FF2B5EF4-FFF2-40B4-BE49-F238E27FC236}">
                    <a16:creationId xmlns:a16="http://schemas.microsoft.com/office/drawing/2014/main" id="{E4650581-5958-762E-B12B-5EB72FBF7C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7" t="9627" r="357" b="14698"/>
              <a:stretch/>
            </p:blipFill>
            <p:spPr>
              <a:xfrm>
                <a:off x="249426" y="3537200"/>
                <a:ext cx="2317601" cy="1315557"/>
              </a:xfrm>
              <a:prstGeom prst="rect">
                <a:avLst/>
              </a:prstGeom>
            </p:spPr>
          </p:pic>
        </p:grpSp>
        <p:grpSp>
          <p:nvGrpSpPr>
            <p:cNvPr id="21" name="Group 20">
              <a:extLst>
                <a:ext uri="{FF2B5EF4-FFF2-40B4-BE49-F238E27FC236}">
                  <a16:creationId xmlns:a16="http://schemas.microsoft.com/office/drawing/2014/main" id="{CF57D111-6707-F774-2484-282057822D20}"/>
                </a:ext>
              </a:extLst>
            </p:cNvPr>
            <p:cNvGrpSpPr/>
            <p:nvPr/>
          </p:nvGrpSpPr>
          <p:grpSpPr>
            <a:xfrm>
              <a:off x="4940941" y="4166839"/>
              <a:ext cx="2731696" cy="1980706"/>
              <a:chOff x="6449613" y="3549269"/>
              <a:chExt cx="2475456" cy="1672101"/>
            </a:xfrm>
          </p:grpSpPr>
          <p:sp>
            <p:nvSpPr>
              <p:cNvPr id="16" name="TextBox 15">
                <a:extLst>
                  <a:ext uri="{FF2B5EF4-FFF2-40B4-BE49-F238E27FC236}">
                    <a16:creationId xmlns:a16="http://schemas.microsoft.com/office/drawing/2014/main" id="{1B88576A-DDF4-FC78-E49E-58538AC119F0}"/>
                  </a:ext>
                </a:extLst>
              </p:cNvPr>
              <p:cNvSpPr txBox="1"/>
              <p:nvPr/>
            </p:nvSpPr>
            <p:spPr>
              <a:xfrm>
                <a:off x="6449613" y="4852757"/>
                <a:ext cx="2475456" cy="368613"/>
              </a:xfrm>
              <a:prstGeom prst="rect">
                <a:avLst/>
              </a:prstGeom>
              <a:noFill/>
            </p:spPr>
            <p:txBody>
              <a:bodyPr wrap="square">
                <a:spAutoFit/>
              </a:bodyPr>
              <a:lstStyle/>
              <a:p>
                <a:pPr algn="ctr"/>
                <a:r>
                  <a:rPr lang="en-US" sz="1200">
                    <a:ea typeface="+mn-lt"/>
                    <a:cs typeface="+mn-lt"/>
                  </a:rPr>
                  <a:t>Secure support and resources to </a:t>
                </a:r>
                <a:br>
                  <a:rPr lang="en-US" sz="1200">
                    <a:ea typeface="+mn-lt"/>
                    <a:cs typeface="+mn-lt"/>
                  </a:rPr>
                </a:br>
                <a:r>
                  <a:rPr lang="en-US" sz="1200">
                    <a:ea typeface="+mn-lt"/>
                    <a:cs typeface="+mn-lt"/>
                  </a:rPr>
                  <a:t>ensure sustainable program growth. </a:t>
                </a:r>
              </a:p>
            </p:txBody>
          </p:sp>
          <p:pic>
            <p:nvPicPr>
              <p:cNvPr id="22" name="Picture 21" descr="A picture containing tree, person&#10;&#10;Description automatically generated">
                <a:extLst>
                  <a:ext uri="{FF2B5EF4-FFF2-40B4-BE49-F238E27FC236}">
                    <a16:creationId xmlns:a16="http://schemas.microsoft.com/office/drawing/2014/main" id="{931D5FC1-3449-457A-D995-6A97B57E52A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902" t="4777" b="4777"/>
              <a:stretch/>
            </p:blipFill>
            <p:spPr>
              <a:xfrm>
                <a:off x="6530083" y="3549269"/>
                <a:ext cx="2317601" cy="1303489"/>
              </a:xfrm>
              <a:prstGeom prst="rect">
                <a:avLst/>
              </a:prstGeom>
            </p:spPr>
          </p:pic>
        </p:grpSp>
      </p:grpSp>
      <p:sp>
        <p:nvSpPr>
          <p:cNvPr id="4" name="Title 1">
            <a:extLst>
              <a:ext uri="{FF2B5EF4-FFF2-40B4-BE49-F238E27FC236}">
                <a16:creationId xmlns:a16="http://schemas.microsoft.com/office/drawing/2014/main" id="{CDC015DA-6C75-B1C4-0CAB-4E342505C5B3}"/>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GOALS</a:t>
            </a:r>
            <a:endParaRPr lang="en-US" sz="1800">
              <a:latin typeface="+mj-lt"/>
            </a:endParaRPr>
          </a:p>
        </p:txBody>
      </p:sp>
      <p:sp>
        <p:nvSpPr>
          <p:cNvPr id="2" name="TextBox 1">
            <a:extLst>
              <a:ext uri="{FF2B5EF4-FFF2-40B4-BE49-F238E27FC236}">
                <a16:creationId xmlns:a16="http://schemas.microsoft.com/office/drawing/2014/main" id="{D97A08C5-7B65-7B89-4A75-341AB29E8C7D}"/>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p.16</a:t>
            </a:r>
          </a:p>
        </p:txBody>
      </p:sp>
      <p:sp>
        <p:nvSpPr>
          <p:cNvPr id="3" name="TextBox 2">
            <a:extLst>
              <a:ext uri="{FF2B5EF4-FFF2-40B4-BE49-F238E27FC236}">
                <a16:creationId xmlns:a16="http://schemas.microsoft.com/office/drawing/2014/main" id="{79B09D81-0BB3-46E7-90FA-0D45987E2F57}"/>
              </a:ext>
            </a:extLst>
          </p:cNvPr>
          <p:cNvSpPr txBox="1"/>
          <p:nvPr/>
        </p:nvSpPr>
        <p:spPr bwMode="auto">
          <a:xfrm>
            <a:off x="2237481" y="788154"/>
            <a:ext cx="137160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r>
              <a:rPr lang="en-US" b="1" i="0">
                <a:solidFill>
                  <a:schemeClr val="tx2"/>
                </a:solidFill>
                <a:latin typeface="Lato" panose="020F0502020204030203" pitchFamily="34" charset="0"/>
                <a:ea typeface="Lato" panose="020F0502020204030203" pitchFamily="34" charset="0"/>
                <a:cs typeface="Lato" panose="020F0502020204030203" pitchFamily="34" charset="0"/>
              </a:rPr>
              <a:t>Education</a:t>
            </a:r>
          </a:p>
        </p:txBody>
      </p:sp>
      <p:sp>
        <p:nvSpPr>
          <p:cNvPr id="5" name="TextBox 4">
            <a:extLst>
              <a:ext uri="{FF2B5EF4-FFF2-40B4-BE49-F238E27FC236}">
                <a16:creationId xmlns:a16="http://schemas.microsoft.com/office/drawing/2014/main" id="{9AF4B37C-91FC-3D27-6395-7833D362E821}"/>
              </a:ext>
            </a:extLst>
          </p:cNvPr>
          <p:cNvSpPr txBox="1"/>
          <p:nvPr/>
        </p:nvSpPr>
        <p:spPr bwMode="auto">
          <a:xfrm>
            <a:off x="5608794" y="788154"/>
            <a:ext cx="1525772"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r>
              <a:rPr lang="en-US" b="1" i="0">
                <a:solidFill>
                  <a:schemeClr val="tx2"/>
                </a:solidFill>
                <a:latin typeface="Lato" panose="020F0502020204030203" pitchFamily="34" charset="0"/>
                <a:ea typeface="Lato" panose="020F0502020204030203" pitchFamily="34" charset="0"/>
                <a:cs typeface="Lato" panose="020F0502020204030203" pitchFamily="34" charset="0"/>
              </a:rPr>
              <a:t>Certification</a:t>
            </a:r>
          </a:p>
        </p:txBody>
      </p:sp>
      <p:sp>
        <p:nvSpPr>
          <p:cNvPr id="7" name="TextBox 6">
            <a:extLst>
              <a:ext uri="{FF2B5EF4-FFF2-40B4-BE49-F238E27FC236}">
                <a16:creationId xmlns:a16="http://schemas.microsoft.com/office/drawing/2014/main" id="{C681DD3C-A945-4151-C1E1-3C1E2FEF5590}"/>
              </a:ext>
            </a:extLst>
          </p:cNvPr>
          <p:cNvSpPr txBox="1"/>
          <p:nvPr/>
        </p:nvSpPr>
        <p:spPr bwMode="auto">
          <a:xfrm>
            <a:off x="2009434" y="3956643"/>
            <a:ext cx="1834116"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r>
              <a:rPr lang="en-US" b="1" i="0">
                <a:solidFill>
                  <a:schemeClr val="tx2"/>
                </a:solidFill>
                <a:latin typeface="Lato" panose="020F0502020204030203" pitchFamily="34" charset="0"/>
                <a:ea typeface="Lato" panose="020F0502020204030203" pitchFamily="34" charset="0"/>
                <a:cs typeface="Lato" panose="020F0502020204030203" pitchFamily="34" charset="0"/>
              </a:rPr>
              <a:t>Collaboration</a:t>
            </a:r>
          </a:p>
        </p:txBody>
      </p:sp>
      <p:sp>
        <p:nvSpPr>
          <p:cNvPr id="13" name="TextBox 12">
            <a:extLst>
              <a:ext uri="{FF2B5EF4-FFF2-40B4-BE49-F238E27FC236}">
                <a16:creationId xmlns:a16="http://schemas.microsoft.com/office/drawing/2014/main" id="{D0BFEB7D-472C-77D3-8D78-BB34C31DF57D}"/>
              </a:ext>
            </a:extLst>
          </p:cNvPr>
          <p:cNvSpPr txBox="1"/>
          <p:nvPr/>
        </p:nvSpPr>
        <p:spPr bwMode="auto">
          <a:xfrm>
            <a:off x="5608794" y="3956643"/>
            <a:ext cx="1525772"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r>
              <a:rPr lang="en-US" b="1" i="0">
                <a:solidFill>
                  <a:schemeClr val="tx2"/>
                </a:solidFill>
                <a:latin typeface="Lato" panose="020F0502020204030203" pitchFamily="34" charset="0"/>
                <a:ea typeface="Lato" panose="020F0502020204030203" pitchFamily="34" charset="0"/>
                <a:cs typeface="Lato" panose="020F0502020204030203" pitchFamily="34" charset="0"/>
              </a:rPr>
              <a:t>Cultivation</a:t>
            </a:r>
          </a:p>
        </p:txBody>
      </p:sp>
    </p:spTree>
    <p:extLst>
      <p:ext uri="{BB962C8B-B14F-4D97-AF65-F5344CB8AC3E}">
        <p14:creationId xmlns:p14="http://schemas.microsoft.com/office/powerpoint/2010/main" val="2016755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59661" y="1470861"/>
            <a:ext cx="78486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lvl="1" eaLnBrk="1" hangingPunct="1">
              <a:lnSpc>
                <a:spcPct val="90000"/>
              </a:lnSpc>
              <a:spcBef>
                <a:spcPct val="20000"/>
              </a:spcBef>
              <a:buFont typeface="Wingdings" panose="05000000000000000000" pitchFamily="2" charset="2"/>
              <a:buNone/>
              <a:defRPr/>
            </a:pPr>
            <a:r>
              <a:rPr lang="en-US" altLang="en-US" sz="4800" b="1">
                <a:latin typeface="+mj-lt"/>
                <a:cs typeface="Futura" panose="020B0602020204020303" pitchFamily="34" charset="-79"/>
              </a:rPr>
              <a:t>A</a:t>
            </a:r>
            <a:r>
              <a:rPr lang="en-US" altLang="en-US" sz="4000" b="1">
                <a:solidFill>
                  <a:schemeClr val="accent1">
                    <a:lumMod val="50000"/>
                  </a:schemeClr>
                </a:solidFill>
                <a:latin typeface="+mj-lt"/>
                <a:cs typeface="Futura" panose="020B0602020204020303" pitchFamily="34" charset="-79"/>
              </a:rPr>
              <a:t>: ACTIVE</a:t>
            </a:r>
            <a:endParaRPr lang="en-US" altLang="en-US" sz="4000" b="1">
              <a:solidFill>
                <a:schemeClr val="tx2">
                  <a:lumMod val="60000"/>
                  <a:lumOff val="40000"/>
                </a:schemeClr>
              </a:solidFill>
              <a:latin typeface="+mj-lt"/>
              <a:cs typeface="Futura" panose="020B0602020204020303" pitchFamily="34" charset="-79"/>
            </a:endParaRPr>
          </a:p>
          <a:p>
            <a:pPr lvl="1" eaLnBrk="1" hangingPunct="1">
              <a:lnSpc>
                <a:spcPct val="90000"/>
              </a:lnSpc>
              <a:spcBef>
                <a:spcPct val="20000"/>
              </a:spcBef>
              <a:buFont typeface="Wingdings" panose="05000000000000000000" pitchFamily="2" charset="2"/>
              <a:buNone/>
              <a:defRPr/>
            </a:pPr>
            <a:r>
              <a:rPr lang="en-US" altLang="en-US" sz="4800" b="1">
                <a:solidFill>
                  <a:schemeClr val="tx2"/>
                </a:solidFill>
                <a:latin typeface="+mj-lt"/>
                <a:cs typeface="Futura" panose="020B0602020204020303" pitchFamily="34" charset="-79"/>
              </a:rPr>
              <a:t>D</a:t>
            </a:r>
            <a:r>
              <a:rPr lang="en-US" altLang="en-US" sz="4000" b="1">
                <a:solidFill>
                  <a:schemeClr val="accent1">
                    <a:lumMod val="50000"/>
                  </a:schemeClr>
                </a:solidFill>
                <a:latin typeface="+mj-lt"/>
                <a:cs typeface="Futura" panose="020B0602020204020303" pitchFamily="34" charset="-79"/>
              </a:rPr>
              <a:t>: DATA</a:t>
            </a:r>
            <a:endParaRPr lang="en-US" altLang="en-US" sz="4000" b="1">
              <a:solidFill>
                <a:schemeClr val="tx2">
                  <a:lumMod val="60000"/>
                  <a:lumOff val="40000"/>
                </a:schemeClr>
              </a:solidFill>
              <a:latin typeface="+mj-lt"/>
              <a:cs typeface="Futura" panose="020B0602020204020303" pitchFamily="34" charset="-79"/>
            </a:endParaRPr>
          </a:p>
          <a:p>
            <a:pPr lvl="1" eaLnBrk="1" hangingPunct="1">
              <a:lnSpc>
                <a:spcPct val="90000"/>
              </a:lnSpc>
              <a:spcBef>
                <a:spcPct val="20000"/>
              </a:spcBef>
              <a:buFont typeface="Wingdings" panose="05000000000000000000" pitchFamily="2" charset="2"/>
              <a:buNone/>
              <a:defRPr/>
            </a:pPr>
            <a:r>
              <a:rPr lang="en-US" altLang="en-US" sz="4800" b="1">
                <a:solidFill>
                  <a:schemeClr val="accent2"/>
                </a:solidFill>
                <a:latin typeface="+mj-lt"/>
                <a:cs typeface="Futura" panose="020B0602020204020303" pitchFamily="34" charset="-79"/>
              </a:rPr>
              <a:t>O</a:t>
            </a:r>
            <a:r>
              <a:rPr lang="en-US" altLang="en-US" sz="4000" b="1">
                <a:solidFill>
                  <a:schemeClr val="accent1">
                    <a:lumMod val="50000"/>
                  </a:schemeClr>
                </a:solidFill>
                <a:latin typeface="+mj-lt"/>
                <a:cs typeface="Futura" panose="020B0602020204020303" pitchFamily="34" charset="-79"/>
              </a:rPr>
              <a:t>: OUTDOORS</a:t>
            </a:r>
            <a:endParaRPr lang="en-US" altLang="en-US" sz="4000" b="1">
              <a:solidFill>
                <a:schemeClr val="tx2">
                  <a:lumMod val="60000"/>
                  <a:lumOff val="40000"/>
                </a:schemeClr>
              </a:solidFill>
              <a:latin typeface="+mj-lt"/>
              <a:cs typeface="Futura" panose="020B0602020204020303" pitchFamily="34" charset="-79"/>
            </a:endParaRPr>
          </a:p>
          <a:p>
            <a:pPr lvl="1" eaLnBrk="1" hangingPunct="1">
              <a:lnSpc>
                <a:spcPct val="90000"/>
              </a:lnSpc>
              <a:spcBef>
                <a:spcPct val="20000"/>
              </a:spcBef>
              <a:buFont typeface="Wingdings" panose="05000000000000000000" pitchFamily="2" charset="2"/>
              <a:buNone/>
              <a:defRPr/>
            </a:pPr>
            <a:r>
              <a:rPr lang="en-US" altLang="en-US" sz="4800" b="1">
                <a:solidFill>
                  <a:srgbClr val="00B050"/>
                </a:solidFill>
                <a:latin typeface="+mj-lt"/>
                <a:cs typeface="Futura" panose="020B0602020204020303" pitchFamily="34" charset="-79"/>
              </a:rPr>
              <a:t>P</a:t>
            </a:r>
            <a:r>
              <a:rPr lang="en-US" altLang="en-US" sz="4000" b="1">
                <a:solidFill>
                  <a:schemeClr val="accent1">
                    <a:lumMod val="50000"/>
                  </a:schemeClr>
                </a:solidFill>
                <a:latin typeface="+mj-lt"/>
                <a:cs typeface="Futura" panose="020B0602020204020303" pitchFamily="34" charset="-79"/>
              </a:rPr>
              <a:t>: PROTECT</a:t>
            </a:r>
          </a:p>
          <a:p>
            <a:pPr lvl="1" eaLnBrk="1" hangingPunct="1">
              <a:lnSpc>
                <a:spcPct val="90000"/>
              </a:lnSpc>
              <a:spcBef>
                <a:spcPct val="20000"/>
              </a:spcBef>
              <a:buFont typeface="Wingdings" panose="05000000000000000000" pitchFamily="2" charset="2"/>
              <a:buNone/>
              <a:defRPr/>
            </a:pPr>
            <a:r>
              <a:rPr lang="en-US" altLang="en-US" sz="4800" b="1">
                <a:solidFill>
                  <a:srgbClr val="7030A0"/>
                </a:solidFill>
                <a:latin typeface="+mj-lt"/>
                <a:cs typeface="Futura" panose="020B0602020204020303" pitchFamily="34" charset="-79"/>
              </a:rPr>
              <a:t>T</a:t>
            </a:r>
            <a:r>
              <a:rPr lang="en-US" altLang="en-US" sz="4000" b="1">
                <a:solidFill>
                  <a:schemeClr val="accent1">
                    <a:lumMod val="50000"/>
                  </a:schemeClr>
                </a:solidFill>
                <a:latin typeface="+mj-lt"/>
                <a:cs typeface="Futura" panose="020B0602020204020303" pitchFamily="34" charset="-79"/>
              </a:rPr>
              <a:t>: TOGETHER</a:t>
            </a:r>
            <a:endParaRPr lang="en-US" altLang="en-US" sz="4000" b="1">
              <a:solidFill>
                <a:schemeClr val="tx2">
                  <a:lumMod val="60000"/>
                  <a:lumOff val="40000"/>
                </a:schemeClr>
              </a:solidFill>
              <a:latin typeface="+mj-lt"/>
              <a:cs typeface="Futura" panose="020B0602020204020303" pitchFamily="34" charset="-79"/>
            </a:endParaRPr>
          </a:p>
          <a:p>
            <a:pPr eaLnBrk="1" hangingPunct="1">
              <a:lnSpc>
                <a:spcPct val="90000"/>
              </a:lnSpc>
              <a:spcBef>
                <a:spcPct val="20000"/>
              </a:spcBef>
              <a:defRPr/>
            </a:pPr>
            <a:r>
              <a:rPr lang="en-US" altLang="en-US" sz="3600" b="1">
                <a:effectLst>
                  <a:outerShdw blurRad="38100" dist="38100" dir="2700000" algn="tl">
                    <a:srgbClr val="FFFFFF"/>
                  </a:outerShdw>
                </a:effectLst>
                <a:latin typeface="+mj-lt"/>
                <a:cs typeface="Futura" panose="020B0602020204020303" pitchFamily="34" charset="-79"/>
              </a:rPr>
              <a:t>	</a:t>
            </a:r>
          </a:p>
          <a:p>
            <a:pPr eaLnBrk="1" hangingPunct="1">
              <a:spcBef>
                <a:spcPct val="50000"/>
              </a:spcBef>
              <a:defRPr/>
            </a:pPr>
            <a:endParaRPr lang="en-US" altLang="en-US" sz="3600" b="1">
              <a:latin typeface="+mj-lt"/>
              <a:cs typeface="Futura" panose="020B0602020204020303" pitchFamily="34" charset="-79"/>
            </a:endParaRPr>
          </a:p>
        </p:txBody>
      </p:sp>
      <p:sp>
        <p:nvSpPr>
          <p:cNvPr id="5" name="Title 1">
            <a:extLst>
              <a:ext uri="{FF2B5EF4-FFF2-40B4-BE49-F238E27FC236}">
                <a16:creationId xmlns:a16="http://schemas.microsoft.com/office/drawing/2014/main" id="{19BE5093-0AD5-8843-AE69-C0F3F6117DB1}"/>
              </a:ext>
            </a:extLst>
          </p:cNvPr>
          <p:cNvSpPr txBox="1">
            <a:spLocks/>
          </p:cNvSpPr>
          <p:nvPr/>
        </p:nvSpPr>
        <p:spPr>
          <a:xfrm>
            <a:off x="76201" y="0"/>
            <a:ext cx="8381999" cy="6858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WHAT DOES IT MEAN TO ADOPT? </a:t>
            </a:r>
          </a:p>
        </p:txBody>
      </p:sp>
      <p:pic>
        <p:nvPicPr>
          <p:cNvPr id="6" name="Picture 5">
            <a:extLst>
              <a:ext uri="{FF2B5EF4-FFF2-40B4-BE49-F238E27FC236}">
                <a16:creationId xmlns:a16="http://schemas.microsoft.com/office/drawing/2014/main" id="{C28B8E81-00EA-6C41-0C52-AA9201C798E6}"/>
              </a:ext>
            </a:extLst>
          </p:cNvPr>
          <p:cNvPicPr>
            <a:picLocks noChangeAspect="1"/>
          </p:cNvPicPr>
          <p:nvPr/>
        </p:nvPicPr>
        <p:blipFill>
          <a:blip r:embed="rId3"/>
          <a:stretch>
            <a:fillRect/>
          </a:stretch>
        </p:blipFill>
        <p:spPr>
          <a:xfrm>
            <a:off x="5296952" y="1099161"/>
            <a:ext cx="3475731" cy="4773343"/>
          </a:xfrm>
          <a:prstGeom prst="rect">
            <a:avLst/>
          </a:prstGeom>
        </p:spPr>
      </p:pic>
      <p:sp>
        <p:nvSpPr>
          <p:cNvPr id="2" name="TextBox 1">
            <a:extLst>
              <a:ext uri="{FF2B5EF4-FFF2-40B4-BE49-F238E27FC236}">
                <a16:creationId xmlns:a16="http://schemas.microsoft.com/office/drawing/2014/main" id="{EF23EDA2-0C73-D12F-9F49-882EE27B0496}"/>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p.17</a:t>
            </a:r>
          </a:p>
        </p:txBody>
      </p:sp>
    </p:spTree>
    <p:extLst>
      <p:ext uri="{BB962C8B-B14F-4D97-AF65-F5344CB8AC3E}">
        <p14:creationId xmlns:p14="http://schemas.microsoft.com/office/powerpoint/2010/main" val="613062388"/>
      </p:ext>
    </p:extLst>
  </p:cSld>
  <p:clrMapOvr>
    <a:masterClrMapping/>
  </p:clrMapOvr>
  <p:transition advClick="0" advTm="35209"/>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CFC7D0-C757-4223-8CFA-4F72DA0F092E}"/>
              </a:ext>
            </a:extLst>
          </p:cNvPr>
          <p:cNvSpPr>
            <a:spLocks noGrp="1"/>
          </p:cNvSpPr>
          <p:nvPr>
            <p:ph type="body" sz="half" idx="2"/>
          </p:nvPr>
        </p:nvSpPr>
        <p:spPr>
          <a:xfrm>
            <a:off x="-56205" y="793648"/>
            <a:ext cx="9250572" cy="1809768"/>
          </a:xfrm>
        </p:spPr>
        <p:txBody>
          <a:bodyPr/>
          <a:lstStyle/>
          <a:p>
            <a:pPr algn="ctr"/>
            <a:r>
              <a:rPr lang="en-US" sz="5400" b="1" i="0">
                <a:solidFill>
                  <a:schemeClr val="tx1"/>
                </a:solidFill>
                <a:latin typeface="Lato"/>
                <a:ea typeface="Lato"/>
                <a:cs typeface="Lato"/>
              </a:rPr>
              <a:t>TIDAL SALTWATER </a:t>
            </a:r>
            <a:r>
              <a:rPr lang="en-US" sz="5400" i="0">
                <a:solidFill>
                  <a:schemeClr val="tx1"/>
                </a:solidFill>
                <a:latin typeface="Lato"/>
                <a:ea typeface="Lato"/>
                <a:cs typeface="Lato"/>
              </a:rPr>
              <a:t>MONITORING WORKSHOP</a:t>
            </a:r>
          </a:p>
        </p:txBody>
      </p:sp>
      <p:sp>
        <p:nvSpPr>
          <p:cNvPr id="2" name="TextBox 1">
            <a:extLst>
              <a:ext uri="{FF2B5EF4-FFF2-40B4-BE49-F238E27FC236}">
                <a16:creationId xmlns:a16="http://schemas.microsoft.com/office/drawing/2014/main" id="{FFC119B4-0E9F-8C5F-9072-33EAE7E7C8CA}"/>
              </a:ext>
            </a:extLst>
          </p:cNvPr>
          <p:cNvSpPr txBox="1"/>
          <p:nvPr/>
        </p:nvSpPr>
        <p:spPr bwMode="auto">
          <a:xfrm>
            <a:off x="6070371" y="6478109"/>
            <a:ext cx="1952740" cy="37851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b="0" i="0" cap="all">
                <a:solidFill>
                  <a:srgbClr val="FFFFFF"/>
                </a:solidFill>
                <a:latin typeface="Lato Light"/>
                <a:cs typeface="Lato Light"/>
              </a:rPr>
              <a:t>Updated </a:t>
            </a:r>
            <a:r>
              <a:rPr lang="en-US" cap="all">
                <a:solidFill>
                  <a:srgbClr val="FFFFFF"/>
                </a:solidFill>
                <a:latin typeface="Lato Light"/>
                <a:cs typeface="Lato Light"/>
              </a:rPr>
              <a:t>2/24 </a:t>
            </a:r>
            <a:endParaRPr lang="en-US" b="0" i="0" cap="all">
              <a:solidFill>
                <a:srgbClr val="FFFFFF"/>
              </a:solidFill>
              <a:latin typeface="Lato Light"/>
              <a:cs typeface="Lato Light"/>
            </a:endParaRPr>
          </a:p>
        </p:txBody>
      </p:sp>
      <p:pic>
        <p:nvPicPr>
          <p:cNvPr id="5" name="Picture 4" descr="A group of people standing on a bridge over a river&#10;&#10;Description automatically generated with low confidence">
            <a:extLst>
              <a:ext uri="{FF2B5EF4-FFF2-40B4-BE49-F238E27FC236}">
                <a16:creationId xmlns:a16="http://schemas.microsoft.com/office/drawing/2014/main" id="{49AED0DD-39AE-36EF-B577-73CE241F8187}"/>
              </a:ext>
            </a:extLst>
          </p:cNvPr>
          <p:cNvPicPr>
            <a:picLocks noChangeAspect="1"/>
          </p:cNvPicPr>
          <p:nvPr/>
        </p:nvPicPr>
        <p:blipFill>
          <a:blip r:embed="rId3">
            <a:extLst>
              <a:ext uri="{28A0092B-C50C-407E-A947-70E740481C1C}">
                <a14:useLocalDpi xmlns:a14="http://schemas.microsoft.com/office/drawing/2010/main" val="0"/>
              </a:ext>
            </a:extLst>
          </a:blip>
          <a:srcRect l="64" b="25771"/>
          <a:stretch/>
        </p:blipFill>
        <p:spPr>
          <a:xfrm>
            <a:off x="0" y="3032426"/>
            <a:ext cx="9138162" cy="3824195"/>
          </a:xfrm>
          <a:prstGeom prst="rect">
            <a:avLst/>
          </a:prstGeom>
        </p:spPr>
      </p:pic>
    </p:spTree>
    <p:extLst>
      <p:ext uri="{BB962C8B-B14F-4D97-AF65-F5344CB8AC3E}">
        <p14:creationId xmlns:p14="http://schemas.microsoft.com/office/powerpoint/2010/main" val="315179157"/>
      </p:ext>
    </p:extLst>
  </p:cSld>
  <p:clrMapOvr>
    <a:masterClrMapping/>
  </p:clrMapOvr>
  <p:transition advClick="0" advTm="4205"/>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6CEFA7-71C3-47A0-847F-645F882B317B}"/>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VOLUNTEER DATA USES</a:t>
            </a:r>
            <a:endParaRPr lang="en-US" sz="1800">
              <a:latin typeface="+mj-lt"/>
            </a:endParaRPr>
          </a:p>
        </p:txBody>
      </p:sp>
      <p:sp>
        <p:nvSpPr>
          <p:cNvPr id="11" name="Content Placeholder 2">
            <a:extLst>
              <a:ext uri="{FF2B5EF4-FFF2-40B4-BE49-F238E27FC236}">
                <a16:creationId xmlns:a16="http://schemas.microsoft.com/office/drawing/2014/main" id="{FE90139B-6551-B7BE-F056-ED5DB4533AAB}"/>
              </a:ext>
            </a:extLst>
          </p:cNvPr>
          <p:cNvSpPr txBox="1">
            <a:spLocks/>
          </p:cNvSpPr>
          <p:nvPr/>
        </p:nvSpPr>
        <p:spPr>
          <a:xfrm>
            <a:off x="174523" y="472655"/>
            <a:ext cx="7686976" cy="2844800"/>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4"/>
              </a:buClr>
              <a:buFont typeface="Wingdings" panose="05000000000000000000" pitchFamily="2" charset="2"/>
              <a:buChar char="§"/>
            </a:pPr>
            <a:endParaRPr lang="en-US"/>
          </a:p>
          <a:p>
            <a:pPr>
              <a:buClr>
                <a:schemeClr val="accent4"/>
              </a:buClr>
              <a:buFont typeface="Wingdings" panose="05000000000000000000" pitchFamily="2" charset="2"/>
              <a:buChar char="§"/>
              <a:defRPr/>
            </a:pPr>
            <a:r>
              <a:rPr lang="en-US" sz="2600">
                <a:solidFill>
                  <a:schemeClr val="tx2"/>
                </a:solidFill>
                <a:latin typeface="+mn-lt"/>
              </a:rPr>
              <a:t>Education, establishing baseline conditions, and screening for issues</a:t>
            </a:r>
            <a:endParaRPr lang="en-US" sz="2600">
              <a:solidFill>
                <a:schemeClr val="tx2"/>
              </a:solidFill>
              <a:latin typeface="+mn-lt"/>
              <a:ea typeface="Lato"/>
              <a:cs typeface="Lato"/>
            </a:endParaRPr>
          </a:p>
          <a:p>
            <a:pPr>
              <a:buClr>
                <a:schemeClr val="accent4"/>
              </a:buClr>
              <a:buFont typeface="Wingdings" panose="05000000000000000000" pitchFamily="2" charset="2"/>
              <a:buChar char="§"/>
              <a:defRPr/>
            </a:pPr>
            <a:r>
              <a:rPr lang="en-US" sz="2600">
                <a:solidFill>
                  <a:schemeClr val="tx2"/>
                </a:solidFill>
                <a:latin typeface="+mn-lt"/>
              </a:rPr>
              <a:t>NOT REGULATORY</a:t>
            </a:r>
          </a:p>
          <a:p>
            <a:pPr>
              <a:buClr>
                <a:schemeClr val="accent4"/>
              </a:buClr>
              <a:buFont typeface="Wingdings" panose="05000000000000000000" pitchFamily="2" charset="2"/>
              <a:buChar char="§"/>
              <a:defRPr/>
            </a:pPr>
            <a:r>
              <a:rPr lang="en-US" sz="2600">
                <a:solidFill>
                  <a:schemeClr val="tx2"/>
                </a:solidFill>
                <a:latin typeface="+mn-lt"/>
                <a:ea typeface="Lato"/>
                <a:cs typeface="Lato"/>
              </a:rPr>
              <a:t>Other uses</a:t>
            </a:r>
          </a:p>
        </p:txBody>
      </p:sp>
      <p:pic>
        <p:nvPicPr>
          <p:cNvPr id="2" name="Picture 1">
            <a:extLst>
              <a:ext uri="{FF2B5EF4-FFF2-40B4-BE49-F238E27FC236}">
                <a16:creationId xmlns:a16="http://schemas.microsoft.com/office/drawing/2014/main" id="{0A6313A0-7554-644E-80B9-DB0CC1CF5F53}"/>
              </a:ext>
            </a:extLst>
          </p:cNvPr>
          <p:cNvPicPr>
            <a:picLocks noChangeAspect="1"/>
          </p:cNvPicPr>
          <p:nvPr/>
        </p:nvPicPr>
        <p:blipFill rotWithShape="1">
          <a:blip r:embed="rId4"/>
          <a:srcRect t="394" r="50492" b="-197"/>
          <a:stretch/>
        </p:blipFill>
        <p:spPr>
          <a:xfrm>
            <a:off x="0" y="2905343"/>
            <a:ext cx="2653231" cy="2993635"/>
          </a:xfrm>
          <a:prstGeom prst="rect">
            <a:avLst/>
          </a:prstGeom>
        </p:spPr>
      </p:pic>
      <p:pic>
        <p:nvPicPr>
          <p:cNvPr id="3" name="Picture 2">
            <a:extLst>
              <a:ext uri="{FF2B5EF4-FFF2-40B4-BE49-F238E27FC236}">
                <a16:creationId xmlns:a16="http://schemas.microsoft.com/office/drawing/2014/main" id="{06CA3340-B5C3-E2A6-DB7E-BCC5603277C2}"/>
              </a:ext>
            </a:extLst>
          </p:cNvPr>
          <p:cNvPicPr>
            <a:picLocks noChangeAspect="1"/>
          </p:cNvPicPr>
          <p:nvPr/>
        </p:nvPicPr>
        <p:blipFill>
          <a:blip r:embed="rId5"/>
          <a:stretch>
            <a:fillRect/>
          </a:stretch>
        </p:blipFill>
        <p:spPr>
          <a:xfrm>
            <a:off x="2571770" y="2979016"/>
            <a:ext cx="6610120" cy="2840601"/>
          </a:xfrm>
          <a:prstGeom prst="rect">
            <a:avLst/>
          </a:prstGeom>
        </p:spPr>
      </p:pic>
      <p:sp>
        <p:nvSpPr>
          <p:cNvPr id="4" name="TextBox 3">
            <a:extLst>
              <a:ext uri="{FF2B5EF4-FFF2-40B4-BE49-F238E27FC236}">
                <a16:creationId xmlns:a16="http://schemas.microsoft.com/office/drawing/2014/main" id="{3A24BBCD-94B2-EC0C-15B4-91BCF8467550}"/>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p.16</a:t>
            </a:r>
          </a:p>
        </p:txBody>
      </p:sp>
    </p:spTree>
    <p:extLst>
      <p:ext uri="{BB962C8B-B14F-4D97-AF65-F5344CB8AC3E}">
        <p14:creationId xmlns:p14="http://schemas.microsoft.com/office/powerpoint/2010/main" val="1401499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ChangeArrowheads="1"/>
          </p:cNvSpPr>
          <p:nvPr/>
        </p:nvSpPr>
        <p:spPr bwMode="auto">
          <a:xfrm>
            <a:off x="76201" y="95622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n-US" altLang="en-US" sz="4400" b="1" i="1">
                <a:solidFill>
                  <a:schemeClr val="tx2"/>
                </a:solidFill>
                <a:effectLst>
                  <a:outerShdw blurRad="38100" dist="38100" dir="2700000" algn="tl">
                    <a:srgbClr val="FFFFFF"/>
                  </a:outerShdw>
                </a:effectLst>
                <a:latin typeface="+mj-lt"/>
                <a:cs typeface="Arial" panose="020B0604020202020204" pitchFamily="34" charset="0"/>
              </a:rPr>
              <a:t>Quality Assurance Project Plan (QAPP)</a:t>
            </a:r>
          </a:p>
        </p:txBody>
      </p:sp>
      <p:sp>
        <p:nvSpPr>
          <p:cNvPr id="4100" name="Rectangle 5"/>
          <p:cNvSpPr>
            <a:spLocks noChangeArrowheads="1"/>
          </p:cNvSpPr>
          <p:nvPr/>
        </p:nvSpPr>
        <p:spPr bwMode="auto">
          <a:xfrm>
            <a:off x="301869" y="2520462"/>
            <a:ext cx="4876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Pass certification test</a:t>
            </a:r>
          </a:p>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Recertify annually</a:t>
            </a:r>
            <a:endParaRPr lang="en-US" sz="2600">
              <a:solidFill>
                <a:schemeClr val="tx2"/>
              </a:solidFill>
              <a:ea typeface="Lato"/>
              <a:cs typeface="Lato"/>
            </a:endParaRPr>
          </a:p>
          <a:p>
            <a:pPr marL="457200" indent="-457200">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ea typeface="Lato"/>
                <a:cs typeface="Lato"/>
              </a:rPr>
              <a:t>Follow protocol</a:t>
            </a:r>
          </a:p>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Only certified volunteers enter data </a:t>
            </a:r>
            <a:endParaRPr lang="en-US" sz="2600">
              <a:solidFill>
                <a:schemeClr val="tx2"/>
              </a:solidFill>
              <a:ea typeface="Lato"/>
              <a:cs typeface="Lato"/>
            </a:endParaRPr>
          </a:p>
          <a:p>
            <a:pPr marL="342900" indent="-342900" fontAlgn="base">
              <a:spcBef>
                <a:spcPct val="20000"/>
              </a:spcBef>
              <a:spcAft>
                <a:spcPct val="0"/>
              </a:spcAft>
              <a:buClr>
                <a:srgbClr val="A1AC75"/>
              </a:buClr>
              <a:buSzPct val="150000"/>
              <a:buChar char="•"/>
              <a:defRPr/>
            </a:pPr>
            <a:endParaRPr lang="en-US" sz="2600">
              <a:solidFill>
                <a:schemeClr val="tx2"/>
              </a:solidFill>
              <a:ea typeface="Lato"/>
              <a:cs typeface="Lato"/>
            </a:endParaRPr>
          </a:p>
        </p:txBody>
      </p:sp>
      <p:sp>
        <p:nvSpPr>
          <p:cNvPr id="6" name="Title 1">
            <a:extLst>
              <a:ext uri="{FF2B5EF4-FFF2-40B4-BE49-F238E27FC236}">
                <a16:creationId xmlns:a16="http://schemas.microsoft.com/office/drawing/2014/main" id="{A805E6E5-2114-6141-8547-C888CE42FD22}"/>
              </a:ext>
            </a:extLst>
          </p:cNvPr>
          <p:cNvSpPr txBox="1">
            <a:spLocks/>
          </p:cNvSpPr>
          <p:nvPr/>
        </p:nvSpPr>
        <p:spPr>
          <a:xfrm>
            <a:off x="76201" y="0"/>
            <a:ext cx="8381999" cy="6858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CONSISTENCY &amp; INTEGRITY</a:t>
            </a:r>
          </a:p>
        </p:txBody>
      </p:sp>
      <p:pic>
        <p:nvPicPr>
          <p:cNvPr id="5" name="Picture 4">
            <a:extLst>
              <a:ext uri="{FF2B5EF4-FFF2-40B4-BE49-F238E27FC236}">
                <a16:creationId xmlns:a16="http://schemas.microsoft.com/office/drawing/2014/main" id="{7D5CDE74-3947-4F0B-97D5-1CD20FA1E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65129" y="2445059"/>
            <a:ext cx="3914645" cy="3010503"/>
          </a:xfrm>
          <a:prstGeom prst="rect">
            <a:avLst/>
          </a:prstGeom>
        </p:spPr>
      </p:pic>
      <p:sp>
        <p:nvSpPr>
          <p:cNvPr id="2" name="TextBox 1">
            <a:extLst>
              <a:ext uri="{FF2B5EF4-FFF2-40B4-BE49-F238E27FC236}">
                <a16:creationId xmlns:a16="http://schemas.microsoft.com/office/drawing/2014/main" id="{40C6C5FF-C0BE-B654-77A2-301F3437C832}"/>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p.17</a:t>
            </a:r>
          </a:p>
        </p:txBody>
      </p:sp>
    </p:spTree>
    <p:extLst>
      <p:ext uri="{BB962C8B-B14F-4D97-AF65-F5344CB8AC3E}">
        <p14:creationId xmlns:p14="http://schemas.microsoft.com/office/powerpoint/2010/main" val="1010223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382000" cy="762000"/>
          </a:xfrm>
        </p:spPr>
        <p:txBody>
          <a:bodyPr/>
          <a:lstStyle/>
          <a:p>
            <a:r>
              <a:rPr lang="en-US" sz="3600" b="1">
                <a:latin typeface="+mj-lt"/>
                <a:cs typeface="Arial" panose="020B0604020202020204" pitchFamily="34" charset="0"/>
              </a:rPr>
              <a:t>CODE OF ETHICS</a:t>
            </a:r>
          </a:p>
        </p:txBody>
      </p:sp>
      <p:sp>
        <p:nvSpPr>
          <p:cNvPr id="11268" name="Content Placeholder 2"/>
          <p:cNvSpPr>
            <a:spLocks noGrp="1"/>
          </p:cNvSpPr>
          <p:nvPr>
            <p:ph idx="1"/>
          </p:nvPr>
        </p:nvSpPr>
        <p:spPr>
          <a:xfrm>
            <a:off x="393685" y="1186968"/>
            <a:ext cx="4424755" cy="5118254"/>
          </a:xfrm>
        </p:spPr>
        <p:txBody>
          <a:bodyPr/>
          <a:lstStyle/>
          <a:p>
            <a:pPr>
              <a:buClr>
                <a:schemeClr val="accent4"/>
              </a:buClr>
              <a:buFont typeface="Wingdings" panose="05000000000000000000" pitchFamily="2" charset="2"/>
              <a:buChar char="§"/>
            </a:pPr>
            <a:endParaRPr lang="en-US" dirty="0"/>
          </a:p>
          <a:p>
            <a:pPr>
              <a:buClr>
                <a:schemeClr val="accent4"/>
              </a:buClr>
              <a:buFont typeface="Wingdings" panose="05000000000000000000" pitchFamily="2" charset="2"/>
              <a:buChar char="§"/>
              <a:defRPr/>
            </a:pPr>
            <a:r>
              <a:rPr lang="en-US" sz="2600" dirty="0">
                <a:solidFill>
                  <a:schemeClr val="tx2"/>
                </a:solidFill>
                <a:latin typeface="+mn-lt"/>
              </a:rPr>
              <a:t>Follow monitoring methods</a:t>
            </a:r>
          </a:p>
          <a:p>
            <a:pPr>
              <a:buClr>
                <a:schemeClr val="accent4"/>
              </a:buClr>
              <a:buFont typeface="Wingdings" panose="05000000000000000000" pitchFamily="2" charset="2"/>
              <a:buChar char="§"/>
              <a:defRPr/>
            </a:pPr>
            <a:r>
              <a:rPr lang="en-US" sz="2600" dirty="0">
                <a:solidFill>
                  <a:schemeClr val="tx2"/>
                </a:solidFill>
                <a:latin typeface="+mn-lt"/>
              </a:rPr>
              <a:t>Fully and accurately document observations </a:t>
            </a:r>
          </a:p>
          <a:p>
            <a:pPr>
              <a:buClr>
                <a:schemeClr val="accent4"/>
              </a:buClr>
              <a:buFont typeface="Wingdings" panose="05000000000000000000" pitchFamily="2" charset="2"/>
              <a:buChar char="§"/>
              <a:defRPr/>
            </a:pPr>
            <a:r>
              <a:rPr lang="en-US" sz="2600" dirty="0">
                <a:solidFill>
                  <a:schemeClr val="tx2"/>
                </a:solidFill>
                <a:latin typeface="+mn-lt"/>
              </a:rPr>
              <a:t>Report data in a timely manner</a:t>
            </a:r>
          </a:p>
          <a:p>
            <a:pPr>
              <a:buClr>
                <a:schemeClr val="accent4"/>
              </a:buClr>
              <a:buFont typeface="Wingdings" panose="05000000000000000000" pitchFamily="2" charset="2"/>
              <a:buChar char="§"/>
              <a:defRPr/>
            </a:pPr>
            <a:r>
              <a:rPr lang="en-US" sz="2600" dirty="0">
                <a:solidFill>
                  <a:schemeClr val="tx2"/>
                </a:solidFill>
                <a:latin typeface="+mn-lt"/>
              </a:rPr>
              <a:t>Respectfully discuss the program with others</a:t>
            </a:r>
            <a:endParaRPr lang="en-US" dirty="0">
              <a:solidFill>
                <a:srgbClr val="000000"/>
              </a:solidFill>
            </a:endParaRPr>
          </a:p>
        </p:txBody>
      </p:sp>
      <p:pic>
        <p:nvPicPr>
          <p:cNvPr id="3" name="Picture 2">
            <a:extLst>
              <a:ext uri="{FF2B5EF4-FFF2-40B4-BE49-F238E27FC236}">
                <a16:creationId xmlns:a16="http://schemas.microsoft.com/office/drawing/2014/main" id="{53447002-BB06-4369-DFD8-DC6E901A0E71}"/>
              </a:ext>
            </a:extLst>
          </p:cNvPr>
          <p:cNvPicPr>
            <a:picLocks noChangeAspect="1"/>
          </p:cNvPicPr>
          <p:nvPr/>
        </p:nvPicPr>
        <p:blipFill rotWithShape="1">
          <a:blip r:embed="rId3"/>
          <a:srcRect t="15075" r="18060" b="12060"/>
          <a:stretch/>
        </p:blipFill>
        <p:spPr>
          <a:xfrm>
            <a:off x="4964744" y="1411077"/>
            <a:ext cx="3480476" cy="4060230"/>
          </a:xfrm>
          <a:prstGeom prst="rect">
            <a:avLst/>
          </a:prstGeom>
        </p:spPr>
      </p:pic>
      <p:sp>
        <p:nvSpPr>
          <p:cNvPr id="5" name="TextBox 4">
            <a:extLst>
              <a:ext uri="{FF2B5EF4-FFF2-40B4-BE49-F238E27FC236}">
                <a16:creationId xmlns:a16="http://schemas.microsoft.com/office/drawing/2014/main" id="{D2EBDF1F-4FAC-0860-AC03-CD4651D4F8CB}"/>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p.17</a:t>
            </a:r>
          </a:p>
        </p:txBody>
      </p:sp>
    </p:spTree>
    <p:extLst>
      <p:ext uri="{BB962C8B-B14F-4D97-AF65-F5344CB8AC3E}">
        <p14:creationId xmlns:p14="http://schemas.microsoft.com/office/powerpoint/2010/main" val="1235993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892951" y="2820440"/>
            <a:ext cx="4167674" cy="1967871"/>
          </a:xfrm>
        </p:spPr>
        <p:txBody>
          <a:bodyPr/>
          <a:lstStyle/>
          <a:p>
            <a:pPr algn="ctr"/>
            <a:r>
              <a:rPr lang="en-US" sz="4000" b="1" i="0">
                <a:solidFill>
                  <a:schemeClr val="tx2"/>
                </a:solidFill>
                <a:latin typeface="Lato "/>
                <a:cs typeface="Arial"/>
              </a:rPr>
              <a:t>Selecting a Site</a:t>
            </a:r>
          </a:p>
        </p:txBody>
      </p:sp>
      <p:sp>
        <p:nvSpPr>
          <p:cNvPr id="4" name="TextBox 3">
            <a:extLst>
              <a:ext uri="{FF2B5EF4-FFF2-40B4-BE49-F238E27FC236}">
                <a16:creationId xmlns:a16="http://schemas.microsoft.com/office/drawing/2014/main" id="{B2585582-5D7C-7C9B-4A43-24335A2478D7}"/>
              </a:ext>
            </a:extLst>
          </p:cNvPr>
          <p:cNvSpPr txBox="1"/>
          <p:nvPr/>
        </p:nvSpPr>
        <p:spPr bwMode="auto">
          <a:xfrm>
            <a:off x="5605188" y="3511987"/>
            <a:ext cx="2743200" cy="584775"/>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i="1">
                <a:solidFill>
                  <a:srgbClr val="073E87"/>
                </a:solidFill>
                <a:latin typeface="Lato"/>
              </a:rPr>
              <a:t>Page 18</a:t>
            </a:r>
            <a:endParaRPr lang="en-US" sz="3200">
              <a:ea typeface="Lato"/>
              <a:cs typeface="Lato"/>
            </a:endParaRPr>
          </a:p>
        </p:txBody>
      </p:sp>
      <p:pic>
        <p:nvPicPr>
          <p:cNvPr id="5" name="Picture 4" descr="A picture containing sky, outdoor, water, clouds&#10;&#10;Description automatically generated">
            <a:extLst>
              <a:ext uri="{FF2B5EF4-FFF2-40B4-BE49-F238E27FC236}">
                <a16:creationId xmlns:a16="http://schemas.microsoft.com/office/drawing/2014/main" id="{D64D3385-E685-F003-9965-B6A7DF70D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88450" y="1672412"/>
            <a:ext cx="4684233" cy="3513175"/>
          </a:xfrm>
          <a:prstGeom prst="rect">
            <a:avLst/>
          </a:prstGeom>
        </p:spPr>
      </p:pic>
    </p:spTree>
    <p:extLst>
      <p:ext uri="{BB962C8B-B14F-4D97-AF65-F5344CB8AC3E}">
        <p14:creationId xmlns:p14="http://schemas.microsoft.com/office/powerpoint/2010/main" val="655205845"/>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112737"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mj-lt"/>
                <a:cs typeface="Arial" panose="020B0604020202020204" pitchFamily="34" charset="0"/>
              </a:rPr>
              <a:t>MONITORING COMMITMENT</a:t>
            </a:r>
          </a:p>
        </p:txBody>
      </p:sp>
      <p:sp>
        <p:nvSpPr>
          <p:cNvPr id="10244" name="TextBox 1"/>
          <p:cNvSpPr txBox="1">
            <a:spLocks noChangeArrowheads="1"/>
          </p:cNvSpPr>
          <p:nvPr/>
        </p:nvSpPr>
        <p:spPr bwMode="auto">
          <a:xfrm>
            <a:off x="288918" y="1088462"/>
            <a:ext cx="3661192" cy="348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fontAlgn="base">
              <a:spcAft>
                <a:spcPct val="0"/>
              </a:spcAft>
              <a:buClr>
                <a:schemeClr val="accent4"/>
              </a:buClr>
              <a:buSzPct val="150000"/>
              <a:buFont typeface="Wingdings" panose="05000000000000000000" pitchFamily="2" charset="2"/>
              <a:buChar char="§"/>
              <a:defRPr/>
            </a:pPr>
            <a:r>
              <a:rPr lang="en-US" altLang="en-US" sz="2600" b="1">
                <a:latin typeface="+mn-lt"/>
                <a:ea typeface="+mn-ea"/>
              </a:rPr>
              <a:t>Same location</a:t>
            </a:r>
          </a:p>
          <a:p>
            <a:pPr fontAlgn="base">
              <a:spcAft>
                <a:spcPct val="0"/>
              </a:spcAft>
              <a:buClr>
                <a:schemeClr val="accent4"/>
              </a:buClr>
              <a:buSzPct val="150000"/>
              <a:buFont typeface="Wingdings" panose="05000000000000000000" pitchFamily="2" charset="2"/>
              <a:buChar char="§"/>
              <a:defRPr/>
            </a:pPr>
            <a:r>
              <a:rPr lang="en-US" altLang="en-US" sz="2600" b="1">
                <a:latin typeface="+mn-lt"/>
                <a:ea typeface="+mn-ea"/>
              </a:rPr>
              <a:t>Same time of day</a:t>
            </a:r>
            <a:endParaRPr lang="en-US" altLang="en-US" sz="2600" b="1">
              <a:latin typeface="+mn-lt"/>
              <a:ea typeface="Lato"/>
              <a:cs typeface="Lato"/>
            </a:endParaRPr>
          </a:p>
          <a:p>
            <a:pPr fontAlgn="base">
              <a:spcAft>
                <a:spcPct val="0"/>
              </a:spcAft>
              <a:buClr>
                <a:schemeClr val="accent4"/>
              </a:buClr>
              <a:buSzPct val="150000"/>
              <a:buFont typeface="Wingdings" panose="05000000000000000000" pitchFamily="2" charset="2"/>
              <a:buChar char="§"/>
              <a:defRPr/>
            </a:pPr>
            <a:r>
              <a:rPr lang="en-US" altLang="en-US" sz="2600" b="1">
                <a:latin typeface="+mn-lt"/>
                <a:ea typeface="+mn-ea"/>
              </a:rPr>
              <a:t>Monthly</a:t>
            </a:r>
            <a:endParaRPr lang="en-US" altLang="en-US" sz="2600" b="1">
              <a:latin typeface="Lato"/>
              <a:ea typeface="Lato"/>
              <a:cs typeface="Lato"/>
            </a:endParaRPr>
          </a:p>
          <a:p>
            <a:pPr>
              <a:spcAft>
                <a:spcPct val="0"/>
              </a:spcAft>
              <a:buClr>
                <a:srgbClr val="EC6820"/>
              </a:buClr>
              <a:buSzPct val="150000"/>
              <a:buFont typeface="Wingdings" panose="05000000000000000000" pitchFamily="2" charset="2"/>
              <a:buChar char="§"/>
            </a:pPr>
            <a:endParaRPr lang="en-US" altLang="en-US" sz="2600">
              <a:solidFill>
                <a:schemeClr val="tx2"/>
              </a:solidFill>
              <a:latin typeface="Lato"/>
              <a:ea typeface="Lato"/>
              <a:cs typeface="Lato"/>
            </a:endParaRPr>
          </a:p>
          <a:p>
            <a:pPr eaLnBrk="1" hangingPunct="1">
              <a:buFont typeface="Wingdings" panose="05000000000000000000" pitchFamily="2" charset="2"/>
              <a:buChar char="Ø"/>
            </a:pPr>
            <a:endParaRPr lang="en-US" altLang="en-US" sz="2800">
              <a:solidFill>
                <a:schemeClr val="accent5"/>
              </a:solidFill>
              <a:latin typeface="Arial" panose="020B0604020202020204" pitchFamily="34" charset="0"/>
              <a:cs typeface="Arial" panose="020B0604020202020204" pitchFamily="34" charset="0"/>
            </a:endParaRPr>
          </a:p>
          <a:p>
            <a:pPr eaLnBrk="1" hangingPunct="1">
              <a:buFont typeface="Wingdings" panose="05000000000000000000" pitchFamily="2" charset="2"/>
              <a:buChar char="Ø"/>
            </a:pPr>
            <a:endParaRPr lang="en-US" altLang="en-US" sz="2800" b="1">
              <a:solidFill>
                <a:schemeClr val="accent5"/>
              </a:solidFill>
              <a:latin typeface="Arial" panose="020B0604020202020204" pitchFamily="34" charset="0"/>
              <a:cs typeface="Arial" panose="020B0604020202020204" pitchFamily="34" charset="0"/>
            </a:endParaRPr>
          </a:p>
          <a:p>
            <a:pPr marL="0" indent="0">
              <a:buNone/>
            </a:pPr>
            <a:endParaRPr lang="en-US" altLang="en-US" sz="2800">
              <a:solidFill>
                <a:schemeClr val="accent5"/>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85CBCF7-349D-1A39-B9B5-154480C013AF}"/>
              </a:ext>
            </a:extLst>
          </p:cNvPr>
          <p:cNvPicPr>
            <a:picLocks noChangeAspect="1"/>
          </p:cNvPicPr>
          <p:nvPr/>
        </p:nvPicPr>
        <p:blipFill>
          <a:blip r:embed="rId3"/>
          <a:stretch>
            <a:fillRect/>
          </a:stretch>
        </p:blipFill>
        <p:spPr>
          <a:xfrm>
            <a:off x="1511905" y="3158692"/>
            <a:ext cx="7583715" cy="3274139"/>
          </a:xfrm>
          <a:prstGeom prst="rect">
            <a:avLst/>
          </a:prstGeom>
        </p:spPr>
      </p:pic>
      <p:pic>
        <p:nvPicPr>
          <p:cNvPr id="4" name="Picture 3">
            <a:extLst>
              <a:ext uri="{FF2B5EF4-FFF2-40B4-BE49-F238E27FC236}">
                <a16:creationId xmlns:a16="http://schemas.microsoft.com/office/drawing/2014/main" id="{293A5839-A011-9799-7396-7A5DF2A203C7}"/>
              </a:ext>
            </a:extLst>
          </p:cNvPr>
          <p:cNvPicPr>
            <a:picLocks noChangeAspect="1"/>
          </p:cNvPicPr>
          <p:nvPr/>
        </p:nvPicPr>
        <p:blipFill>
          <a:blip r:embed="rId4"/>
          <a:stretch>
            <a:fillRect/>
          </a:stretch>
        </p:blipFill>
        <p:spPr>
          <a:xfrm>
            <a:off x="3433082" y="891762"/>
            <a:ext cx="5543550" cy="2171700"/>
          </a:xfrm>
          <a:prstGeom prst="rect">
            <a:avLst/>
          </a:prstGeom>
        </p:spPr>
      </p:pic>
      <p:sp>
        <p:nvSpPr>
          <p:cNvPr id="3" name="TextBox 2">
            <a:extLst>
              <a:ext uri="{FF2B5EF4-FFF2-40B4-BE49-F238E27FC236}">
                <a16:creationId xmlns:a16="http://schemas.microsoft.com/office/drawing/2014/main" id="{2AAD4C43-60A8-9F5B-4E2F-EABA333195EB}"/>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p.18</a:t>
            </a:r>
          </a:p>
        </p:txBody>
      </p:sp>
    </p:spTree>
    <p:extLst>
      <p:ext uri="{BB962C8B-B14F-4D97-AF65-F5344CB8AC3E}">
        <p14:creationId xmlns:p14="http://schemas.microsoft.com/office/powerpoint/2010/main" val="1970946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428C-F67C-4CCA-78AE-8935D6062D7E}"/>
            </a:ext>
          </a:extLst>
        </p:cNvPr>
        <p:cNvGrpSpPr/>
        <p:nvPr/>
      </p:nvGrpSpPr>
      <p:grpSpPr>
        <a:xfrm>
          <a:off x="0" y="0"/>
          <a:ext cx="0" cy="0"/>
          <a:chOff x="0" y="0"/>
          <a:chExt cx="0" cy="0"/>
        </a:xfrm>
      </p:grpSpPr>
      <p:sp>
        <p:nvSpPr>
          <p:cNvPr id="4" name="Rectangle 4">
            <a:extLst>
              <a:ext uri="{FF2B5EF4-FFF2-40B4-BE49-F238E27FC236}">
                <a16:creationId xmlns:a16="http://schemas.microsoft.com/office/drawing/2014/main" id="{56DD8A22-B62A-C593-240E-EDEA8BE7A372}"/>
              </a:ext>
            </a:extLst>
          </p:cNvPr>
          <p:cNvSpPr>
            <a:spLocks noChangeArrowheads="1"/>
          </p:cNvSpPr>
          <p:nvPr/>
        </p:nvSpPr>
        <p:spPr bwMode="auto">
          <a:xfrm>
            <a:off x="112737"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mj-lt"/>
                <a:cs typeface="Arial" panose="020B0604020202020204" pitchFamily="34" charset="0"/>
              </a:rPr>
              <a:t>SITE SELECTION CRITERIA</a:t>
            </a:r>
          </a:p>
        </p:txBody>
      </p:sp>
      <p:sp>
        <p:nvSpPr>
          <p:cNvPr id="5" name="TextBox 1">
            <a:extLst>
              <a:ext uri="{FF2B5EF4-FFF2-40B4-BE49-F238E27FC236}">
                <a16:creationId xmlns:a16="http://schemas.microsoft.com/office/drawing/2014/main" id="{F10FA7F9-36BD-03DB-8C9D-E9F418273AB4}"/>
              </a:ext>
            </a:extLst>
          </p:cNvPr>
          <p:cNvSpPr txBox="1">
            <a:spLocks noChangeArrowheads="1"/>
          </p:cNvSpPr>
          <p:nvPr/>
        </p:nvSpPr>
        <p:spPr bwMode="auto">
          <a:xfrm>
            <a:off x="259081" y="1380755"/>
            <a:ext cx="3796726" cy="445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Aft>
                <a:spcPct val="0"/>
              </a:spcAft>
              <a:buClr>
                <a:schemeClr val="accent4"/>
              </a:buClr>
              <a:buSzPct val="150000"/>
              <a:buFont typeface="Wingdings" panose="05000000000000000000" pitchFamily="2" charset="2"/>
              <a:buChar char="§"/>
              <a:defRPr/>
            </a:pPr>
            <a:r>
              <a:rPr lang="en-US" altLang="en-US" sz="2600">
                <a:solidFill>
                  <a:schemeClr val="tx2"/>
                </a:solidFill>
                <a:latin typeface="Lato "/>
                <a:ea typeface="Lato Black"/>
                <a:cs typeface="Times New Roman"/>
              </a:rPr>
              <a:t>Safe access from a </a:t>
            </a:r>
            <a:r>
              <a:rPr lang="en-US" altLang="en-US" sz="2600" b="1">
                <a:latin typeface="Lato "/>
                <a:ea typeface="Lato Black"/>
                <a:cs typeface="Times New Roman"/>
              </a:rPr>
              <a:t>dock, pier, landing, bank, or boat</a:t>
            </a:r>
          </a:p>
          <a:p>
            <a:pPr>
              <a:spcAft>
                <a:spcPct val="0"/>
              </a:spcAft>
              <a:buClr>
                <a:schemeClr val="accent4"/>
              </a:buClr>
              <a:buSzPct val="150000"/>
              <a:buFont typeface="Wingdings" panose="05000000000000000000" pitchFamily="2" charset="2"/>
              <a:buChar char="§"/>
              <a:defRPr/>
            </a:pPr>
            <a:r>
              <a:rPr lang="en-US" altLang="en-US" sz="2600">
                <a:solidFill>
                  <a:schemeClr val="tx2"/>
                </a:solidFill>
                <a:latin typeface="Lato "/>
                <a:ea typeface="Lato Black"/>
                <a:cs typeface="Times New Roman"/>
              </a:rPr>
              <a:t>Clear location to set supplies down</a:t>
            </a:r>
          </a:p>
          <a:p>
            <a:pPr>
              <a:spcAft>
                <a:spcPct val="0"/>
              </a:spcAft>
              <a:buClr>
                <a:schemeClr val="accent4"/>
              </a:buClr>
              <a:buSzPct val="150000"/>
              <a:buFont typeface="Wingdings" panose="05000000000000000000" pitchFamily="2" charset="2"/>
              <a:buChar char="§"/>
              <a:defRPr/>
            </a:pPr>
            <a:r>
              <a:rPr lang="en-US" altLang="en-US" sz="2600">
                <a:solidFill>
                  <a:schemeClr val="tx2"/>
                </a:solidFill>
                <a:latin typeface="Lato "/>
                <a:ea typeface="Lato Black"/>
                <a:cs typeface="Times New Roman"/>
              </a:rPr>
              <a:t>Salinity of &gt; 0.5 ppt</a:t>
            </a:r>
          </a:p>
          <a:p>
            <a:pPr>
              <a:spcAft>
                <a:spcPct val="0"/>
              </a:spcAft>
              <a:buClr>
                <a:schemeClr val="accent4"/>
              </a:buClr>
              <a:buSzPct val="150000"/>
              <a:buFont typeface="Wingdings" panose="05000000000000000000" pitchFamily="2" charset="2"/>
              <a:buChar char="§"/>
              <a:defRPr/>
            </a:pPr>
            <a:r>
              <a:rPr lang="en-US" altLang="en-US" sz="2600">
                <a:solidFill>
                  <a:schemeClr val="tx2"/>
                </a:solidFill>
                <a:latin typeface="Lato "/>
                <a:ea typeface="Lato Black"/>
                <a:cs typeface="Times New Roman"/>
              </a:rPr>
              <a:t>Written permission to access site (if on private property)</a:t>
            </a:r>
            <a:endParaRPr lang="en-US" altLang="en-US" sz="2800" b="1">
              <a:solidFill>
                <a:schemeClr val="accent5"/>
              </a:solidFill>
              <a:latin typeface="Arial" panose="020B0604020202020204" pitchFamily="34" charset="0"/>
            </a:endParaRPr>
          </a:p>
          <a:p>
            <a:pPr marL="0" indent="0" eaLnBrk="1" hangingPunct="1">
              <a:buNone/>
            </a:pPr>
            <a:endParaRPr lang="en-US" altLang="en-US" sz="2800">
              <a:solidFill>
                <a:schemeClr val="accent5"/>
              </a:solidFill>
              <a:latin typeface="Arial" panose="020B0604020202020204" pitchFamily="34" charset="0"/>
            </a:endParaRPr>
          </a:p>
        </p:txBody>
      </p:sp>
      <p:pic>
        <p:nvPicPr>
          <p:cNvPr id="3" name="Picture 2">
            <a:extLst>
              <a:ext uri="{FF2B5EF4-FFF2-40B4-BE49-F238E27FC236}">
                <a16:creationId xmlns:a16="http://schemas.microsoft.com/office/drawing/2014/main" id="{72D7BF25-51ED-1447-1BAA-237461771047}"/>
              </a:ext>
            </a:extLst>
          </p:cNvPr>
          <p:cNvPicPr>
            <a:picLocks noChangeAspect="1"/>
          </p:cNvPicPr>
          <p:nvPr/>
        </p:nvPicPr>
        <p:blipFill>
          <a:blip r:embed="rId3"/>
          <a:stretch>
            <a:fillRect/>
          </a:stretch>
        </p:blipFill>
        <p:spPr>
          <a:xfrm>
            <a:off x="4177726" y="1790807"/>
            <a:ext cx="4707193" cy="3025549"/>
          </a:xfrm>
          <a:prstGeom prst="rect">
            <a:avLst/>
          </a:prstGeom>
        </p:spPr>
      </p:pic>
      <p:sp>
        <p:nvSpPr>
          <p:cNvPr id="6" name="TextBox 5">
            <a:extLst>
              <a:ext uri="{FF2B5EF4-FFF2-40B4-BE49-F238E27FC236}">
                <a16:creationId xmlns:a16="http://schemas.microsoft.com/office/drawing/2014/main" id="{CB8A19BF-DD40-99AF-CA4E-4E062BC0AB85}"/>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p.18</a:t>
            </a:r>
          </a:p>
        </p:txBody>
      </p:sp>
    </p:spTree>
    <p:extLst>
      <p:ext uri="{BB962C8B-B14F-4D97-AF65-F5344CB8AC3E}">
        <p14:creationId xmlns:p14="http://schemas.microsoft.com/office/powerpoint/2010/main" val="1564651999"/>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6406A9-648F-440B-810B-2AACC4B98849}"/>
              </a:ext>
            </a:extLst>
          </p:cNvPr>
          <p:cNvPicPr>
            <a:picLocks noChangeAspect="1"/>
          </p:cNvPicPr>
          <p:nvPr/>
        </p:nvPicPr>
        <p:blipFill rotWithShape="1">
          <a:blip r:embed="rId3"/>
          <a:srcRect t="21851" b="4834"/>
          <a:stretch/>
        </p:blipFill>
        <p:spPr>
          <a:xfrm>
            <a:off x="5499462" y="1939666"/>
            <a:ext cx="3074773" cy="2978667"/>
          </a:xfrm>
          <a:prstGeom prst="rect">
            <a:avLst/>
          </a:prstGeom>
        </p:spPr>
      </p:pic>
      <p:sp>
        <p:nvSpPr>
          <p:cNvPr id="11268" name="Content Placeholder 2"/>
          <p:cNvSpPr>
            <a:spLocks noGrp="1"/>
          </p:cNvSpPr>
          <p:nvPr>
            <p:ph idx="1"/>
          </p:nvPr>
        </p:nvSpPr>
        <p:spPr>
          <a:xfrm>
            <a:off x="180377" y="891539"/>
            <a:ext cx="5083953" cy="5562600"/>
          </a:xfrm>
        </p:spPr>
        <p:txBody>
          <a:bodyPr/>
          <a:lstStyle/>
          <a:p>
            <a:pPr marL="0" indent="0">
              <a:buClr>
                <a:schemeClr val="accent4"/>
              </a:buClr>
              <a:buNone/>
              <a:defRPr/>
            </a:pPr>
            <a:r>
              <a:rPr lang="en-US" altLang="en-US" sz="2600" b="1">
                <a:solidFill>
                  <a:schemeClr val="tx2"/>
                </a:solidFill>
                <a:latin typeface="+mn-lt"/>
              </a:rPr>
              <a:t>DO…</a:t>
            </a:r>
          </a:p>
          <a:p>
            <a:pPr>
              <a:buClr>
                <a:schemeClr val="accent4"/>
              </a:buClr>
              <a:defRPr/>
            </a:pPr>
            <a:r>
              <a:rPr lang="en-US" altLang="en-US" sz="2500">
                <a:solidFill>
                  <a:schemeClr val="tx2"/>
                </a:solidFill>
                <a:latin typeface="+mn-lt"/>
              </a:rPr>
              <a:t>Wear gloves and closed toed shoes</a:t>
            </a:r>
          </a:p>
          <a:p>
            <a:pPr>
              <a:buClr>
                <a:schemeClr val="accent4"/>
              </a:buClr>
              <a:defRPr/>
            </a:pPr>
            <a:r>
              <a:rPr lang="en-US" altLang="en-US" sz="2500">
                <a:solidFill>
                  <a:schemeClr val="tx2"/>
                </a:solidFill>
                <a:latin typeface="+mn-lt"/>
              </a:rPr>
              <a:t>Use the “buddy system”</a:t>
            </a:r>
          </a:p>
          <a:p>
            <a:pPr>
              <a:buClr>
                <a:schemeClr val="accent4"/>
              </a:buClr>
              <a:defRPr/>
            </a:pPr>
            <a:r>
              <a:rPr lang="en-US" altLang="en-US" sz="2500">
                <a:solidFill>
                  <a:schemeClr val="tx2"/>
                </a:solidFill>
                <a:latin typeface="+mn-lt"/>
              </a:rPr>
              <a:t>Be aware of surroundings</a:t>
            </a:r>
          </a:p>
          <a:p>
            <a:pPr>
              <a:buClr>
                <a:schemeClr val="accent4"/>
              </a:buClr>
              <a:defRPr/>
            </a:pPr>
            <a:r>
              <a:rPr lang="en-US" altLang="en-US" sz="2500">
                <a:solidFill>
                  <a:schemeClr val="tx2"/>
                </a:solidFill>
                <a:latin typeface="+mn-lt"/>
              </a:rPr>
              <a:t>Wash hands and gear with fresh water after sampling</a:t>
            </a:r>
          </a:p>
          <a:p>
            <a:pPr marL="0" indent="0">
              <a:buClr>
                <a:schemeClr val="accent4"/>
              </a:buClr>
              <a:buNone/>
              <a:defRPr/>
            </a:pPr>
            <a:r>
              <a:rPr lang="en-US" altLang="en-US" sz="2600" b="1">
                <a:solidFill>
                  <a:schemeClr val="tx2"/>
                </a:solidFill>
                <a:latin typeface="+mn-lt"/>
              </a:rPr>
              <a:t>DO NOT…</a:t>
            </a:r>
          </a:p>
          <a:p>
            <a:pPr>
              <a:buClr>
                <a:schemeClr val="accent4"/>
              </a:buClr>
              <a:buFont typeface="Wingdings" panose="05000000000000000000" pitchFamily="2" charset="2"/>
              <a:buChar char="§"/>
              <a:defRPr/>
            </a:pPr>
            <a:r>
              <a:rPr lang="en-US" altLang="en-US" sz="2500">
                <a:solidFill>
                  <a:schemeClr val="tx2"/>
                </a:solidFill>
                <a:latin typeface="+mn-lt"/>
              </a:rPr>
              <a:t>Sample during a storm/when conditions are dangerous</a:t>
            </a:r>
          </a:p>
          <a:p>
            <a:pPr>
              <a:buClr>
                <a:schemeClr val="accent4"/>
              </a:buClr>
              <a:buFont typeface="Wingdings" panose="05000000000000000000" pitchFamily="2" charset="2"/>
              <a:buChar char="§"/>
              <a:defRPr/>
            </a:pPr>
            <a:r>
              <a:rPr lang="en-US" altLang="en-US" sz="2500">
                <a:solidFill>
                  <a:schemeClr val="tx2"/>
                </a:solidFill>
                <a:latin typeface="+mn-lt"/>
              </a:rPr>
              <a:t>Enter the marsh</a:t>
            </a:r>
          </a:p>
        </p:txBody>
      </p:sp>
      <p:sp>
        <p:nvSpPr>
          <p:cNvPr id="8" name="Title 1">
            <a:extLst>
              <a:ext uri="{FF2B5EF4-FFF2-40B4-BE49-F238E27FC236}">
                <a16:creationId xmlns:a16="http://schemas.microsoft.com/office/drawing/2014/main" id="{3588056F-607B-4F9C-AC1B-0AFC5DA3015B}"/>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SAFETY</a:t>
            </a:r>
            <a:endParaRPr lang="en-US" sz="1800">
              <a:latin typeface="+mj-lt"/>
            </a:endParaRPr>
          </a:p>
        </p:txBody>
      </p:sp>
      <p:sp>
        <p:nvSpPr>
          <p:cNvPr id="6" name="&quot;Not Allowed&quot; Symbol 5">
            <a:extLst>
              <a:ext uri="{FF2B5EF4-FFF2-40B4-BE49-F238E27FC236}">
                <a16:creationId xmlns:a16="http://schemas.microsoft.com/office/drawing/2014/main" id="{538C7657-31F4-4371-9DCF-39259FD3F256}"/>
              </a:ext>
            </a:extLst>
          </p:cNvPr>
          <p:cNvSpPr/>
          <p:nvPr/>
        </p:nvSpPr>
        <p:spPr>
          <a:xfrm>
            <a:off x="4756734" y="1135925"/>
            <a:ext cx="4387266" cy="4586150"/>
          </a:xfrm>
          <a:prstGeom prst="noSmoking">
            <a:avLst>
              <a:gd name="adj" fmla="val 9051"/>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4">
                    <a:satMod val="175000"/>
                    <a:alpha val="40000"/>
                  </a:schemeClr>
                </a:glow>
              </a:effectLst>
            </a:endParaRPr>
          </a:p>
        </p:txBody>
      </p:sp>
      <p:sp>
        <p:nvSpPr>
          <p:cNvPr id="3" name="TextBox 2">
            <a:extLst>
              <a:ext uri="{FF2B5EF4-FFF2-40B4-BE49-F238E27FC236}">
                <a16:creationId xmlns:a16="http://schemas.microsoft.com/office/drawing/2014/main" id="{DF890009-7B53-40D5-831E-AC96225B39AE}"/>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p.19</a:t>
            </a:r>
          </a:p>
        </p:txBody>
      </p:sp>
    </p:spTree>
    <p:extLst>
      <p:ext uri="{BB962C8B-B14F-4D97-AF65-F5344CB8AC3E}">
        <p14:creationId xmlns:p14="http://schemas.microsoft.com/office/powerpoint/2010/main" val="2680273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352F0C-FFD8-88D9-A720-572FADD314FA}"/>
              </a:ext>
            </a:extLst>
          </p:cNvPr>
          <p:cNvSpPr txBox="1">
            <a:spLocks/>
          </p:cNvSpPr>
          <p:nvPr/>
        </p:nvSpPr>
        <p:spPr>
          <a:xfrm>
            <a:off x="76200" y="0"/>
            <a:ext cx="8686800" cy="609600"/>
          </a:xfrm>
          <a:prstGeom prst="rect">
            <a:avLst/>
          </a:prstGeom>
        </p:spPr>
        <p:txBody>
          <a:bodyPr lIns="91440" tIns="45720" rIns="91440" bIns="45720" anchor="t"/>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a:rPr>
              <a:t>EMERGENCY HOTLINE</a:t>
            </a:r>
          </a:p>
          <a:p>
            <a:endParaRPr lang="en-US" sz="3600" b="1">
              <a:latin typeface="+mj-lt"/>
              <a:cs typeface="Arial"/>
            </a:endParaRPr>
          </a:p>
        </p:txBody>
      </p:sp>
      <p:sp>
        <p:nvSpPr>
          <p:cNvPr id="7" name="Rectangle 6">
            <a:extLst>
              <a:ext uri="{FF2B5EF4-FFF2-40B4-BE49-F238E27FC236}">
                <a16:creationId xmlns:a16="http://schemas.microsoft.com/office/drawing/2014/main" id="{A7BE9646-E68E-7743-A543-84ADFC29AF79}"/>
              </a:ext>
            </a:extLst>
          </p:cNvPr>
          <p:cNvSpPr/>
          <p:nvPr/>
        </p:nvSpPr>
        <p:spPr>
          <a:xfrm>
            <a:off x="1905000" y="1981200"/>
            <a:ext cx="2895600"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1FC6357-415A-0945-92A7-CF3A9136748E}"/>
              </a:ext>
            </a:extLst>
          </p:cNvPr>
          <p:cNvPicPr>
            <a:picLocks noChangeAspect="1"/>
          </p:cNvPicPr>
          <p:nvPr/>
        </p:nvPicPr>
        <p:blipFill>
          <a:blip r:embed="rId3"/>
          <a:stretch>
            <a:fillRect/>
          </a:stretch>
        </p:blipFill>
        <p:spPr>
          <a:xfrm>
            <a:off x="3238500" y="3031152"/>
            <a:ext cx="2667000" cy="1858328"/>
          </a:xfrm>
          <a:prstGeom prst="rect">
            <a:avLst/>
          </a:prstGeom>
        </p:spPr>
      </p:pic>
      <p:sp>
        <p:nvSpPr>
          <p:cNvPr id="3" name="Text Placeholder 2">
            <a:extLst>
              <a:ext uri="{FF2B5EF4-FFF2-40B4-BE49-F238E27FC236}">
                <a16:creationId xmlns:a16="http://schemas.microsoft.com/office/drawing/2014/main" id="{1982581F-2BA4-3346-827F-E8A6537A8AA9}"/>
              </a:ext>
            </a:extLst>
          </p:cNvPr>
          <p:cNvSpPr>
            <a:spLocks noGrp="1"/>
          </p:cNvSpPr>
          <p:nvPr>
            <p:ph type="body" sz="half" idx="2"/>
          </p:nvPr>
        </p:nvSpPr>
        <p:spPr>
          <a:xfrm>
            <a:off x="214283" y="609600"/>
            <a:ext cx="8548718" cy="1533548"/>
          </a:xfrm>
        </p:spPr>
        <p:txBody>
          <a:bodyPr/>
          <a:lstStyle/>
          <a:p>
            <a:pPr algn="ctr">
              <a:defRPr/>
            </a:pPr>
            <a:r>
              <a:rPr lang="en-US" sz="2600" i="0">
                <a:solidFill>
                  <a:schemeClr val="tx2"/>
                </a:solidFill>
                <a:latin typeface="+mn-lt"/>
              </a:rPr>
              <a:t>If there is evidence of ongoing chemical releases, oil spills, or fish kills, contact the SCDES toll-free 24-hour emergency response line at</a:t>
            </a:r>
          </a:p>
        </p:txBody>
      </p:sp>
      <p:sp>
        <p:nvSpPr>
          <p:cNvPr id="8" name="Text Placeholder 2">
            <a:extLst>
              <a:ext uri="{FF2B5EF4-FFF2-40B4-BE49-F238E27FC236}">
                <a16:creationId xmlns:a16="http://schemas.microsoft.com/office/drawing/2014/main" id="{D58A3B6A-A67C-4D46-95BE-DE79274B3070}"/>
              </a:ext>
            </a:extLst>
          </p:cNvPr>
          <p:cNvSpPr txBox="1">
            <a:spLocks/>
          </p:cNvSpPr>
          <p:nvPr/>
        </p:nvSpPr>
        <p:spPr bwMode="auto">
          <a:xfrm>
            <a:off x="76046" y="4922300"/>
            <a:ext cx="9144000" cy="1533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A1AC75"/>
              </a:buClr>
              <a:buSzPct val="150000"/>
              <a:buNone/>
              <a:defRPr sz="2400" i="1" kern="1200">
                <a:solidFill>
                  <a:schemeClr val="bg2"/>
                </a:solidFill>
                <a:latin typeface="Lato" pitchFamily="34" charset="-94"/>
                <a:ea typeface="+mn-ea"/>
                <a:cs typeface="+mn-cs"/>
              </a:defRPr>
            </a:lvl1pPr>
            <a:lvl2pPr marL="457200" indent="0" algn="l" rtl="0" eaLnBrk="1" fontAlgn="base" hangingPunct="1">
              <a:spcBef>
                <a:spcPct val="20000"/>
              </a:spcBef>
              <a:spcAft>
                <a:spcPct val="0"/>
              </a:spcAft>
              <a:buClr>
                <a:schemeClr val="accent3"/>
              </a:buClr>
              <a:buSzPct val="115000"/>
              <a:buFont typeface="Arial"/>
              <a:buNone/>
              <a:defRPr sz="1200" kern="1200">
                <a:solidFill>
                  <a:schemeClr val="tx1"/>
                </a:solidFill>
                <a:latin typeface="Lato" pitchFamily="34" charset="-94"/>
                <a:ea typeface="+mn-ea"/>
                <a:cs typeface="+mn-cs"/>
              </a:defRPr>
            </a:lvl2pPr>
            <a:lvl3pPr marL="914400" indent="0" algn="l" rtl="0" eaLnBrk="1" fontAlgn="base" hangingPunct="1">
              <a:spcBef>
                <a:spcPct val="20000"/>
              </a:spcBef>
              <a:spcAft>
                <a:spcPct val="0"/>
              </a:spcAft>
              <a:buClr>
                <a:schemeClr val="accent3"/>
              </a:buClr>
              <a:buSzPct val="115000"/>
              <a:buFont typeface="Arial"/>
              <a:buNone/>
              <a:defRPr sz="1000" kern="1200">
                <a:solidFill>
                  <a:schemeClr val="tx1"/>
                </a:solidFill>
                <a:latin typeface="Lato" pitchFamily="34" charset="-94"/>
                <a:ea typeface="+mn-ea"/>
                <a:cs typeface="+mn-cs"/>
              </a:defRPr>
            </a:lvl3pPr>
            <a:lvl4pPr marL="13716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4pPr>
            <a:lvl5pPr marL="18288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2600" i="0" dirty="0">
                <a:solidFill>
                  <a:schemeClr val="tx2"/>
                </a:solidFill>
                <a:latin typeface="+mn-lt"/>
              </a:rPr>
              <a:t>Learn more about reporting an environmental concern: </a:t>
            </a:r>
          </a:p>
          <a:p>
            <a:pPr algn="ctr"/>
            <a:r>
              <a:rPr lang="en-US" sz="3200" i="0" dirty="0">
                <a:hlinkClick r:id="rId4"/>
              </a:rPr>
              <a:t>www.des.sc.gov/report-it</a:t>
            </a:r>
            <a:r>
              <a:rPr lang="en-US" sz="3200" i="0" dirty="0"/>
              <a:t> </a:t>
            </a:r>
          </a:p>
        </p:txBody>
      </p:sp>
      <p:sp>
        <p:nvSpPr>
          <p:cNvPr id="2" name="TextBox 1">
            <a:extLst>
              <a:ext uri="{FF2B5EF4-FFF2-40B4-BE49-F238E27FC236}">
                <a16:creationId xmlns:a16="http://schemas.microsoft.com/office/drawing/2014/main" id="{DA5BE4BD-79CF-1DD1-BFEF-BC282D6DD8AF}"/>
              </a:ext>
            </a:extLst>
          </p:cNvPr>
          <p:cNvSpPr txBox="1"/>
          <p:nvPr/>
        </p:nvSpPr>
        <p:spPr bwMode="auto">
          <a:xfrm>
            <a:off x="616226" y="1709531"/>
            <a:ext cx="8053535" cy="1323439"/>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dirty="0">
                <a:ln w="0"/>
                <a:solidFill>
                  <a:schemeClr val="accent1"/>
                </a:solidFill>
                <a:effectLst>
                  <a:outerShdw blurRad="38100" dist="25400" dir="5400000" algn="ctr" rotWithShape="0">
                    <a:srgbClr val="6E747A">
                      <a:alpha val="43000"/>
                    </a:srgbClr>
                  </a:outerShdw>
                </a:effectLst>
              </a:rPr>
              <a:t>1-888-481-0125</a:t>
            </a:r>
          </a:p>
        </p:txBody>
      </p:sp>
      <p:sp>
        <p:nvSpPr>
          <p:cNvPr id="4" name="TextBox 3">
            <a:extLst>
              <a:ext uri="{FF2B5EF4-FFF2-40B4-BE49-F238E27FC236}">
                <a16:creationId xmlns:a16="http://schemas.microsoft.com/office/drawing/2014/main" id="{FC76AA1A-50BA-2EDF-FA1F-F5FB674E636D}"/>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p.19</a:t>
            </a:r>
          </a:p>
        </p:txBody>
      </p:sp>
    </p:spTree>
    <p:extLst>
      <p:ext uri="{BB962C8B-B14F-4D97-AF65-F5344CB8AC3E}">
        <p14:creationId xmlns:p14="http://schemas.microsoft.com/office/powerpoint/2010/main" val="3039080685"/>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972683" y="2033149"/>
            <a:ext cx="4167674" cy="1967871"/>
          </a:xfrm>
        </p:spPr>
        <p:txBody>
          <a:bodyPr/>
          <a:lstStyle/>
          <a:p>
            <a:pPr algn="ctr"/>
            <a:r>
              <a:rPr lang="en-US" sz="4000" b="1" i="0">
                <a:solidFill>
                  <a:schemeClr val="tx2"/>
                </a:solidFill>
                <a:latin typeface="Lato "/>
                <a:cs typeface="Arial"/>
              </a:rPr>
              <a:t>Monitoring Protocol:</a:t>
            </a:r>
            <a:br>
              <a:rPr lang="en-US" sz="4000" b="1" i="0">
                <a:solidFill>
                  <a:schemeClr val="tx2"/>
                </a:solidFill>
                <a:latin typeface="Lato "/>
                <a:cs typeface="Arial"/>
              </a:rPr>
            </a:br>
            <a:r>
              <a:rPr lang="en-US" sz="4000" b="1" i="0">
                <a:solidFill>
                  <a:schemeClr val="tx2"/>
                </a:solidFill>
                <a:latin typeface="Lato "/>
                <a:cs typeface="Arial"/>
              </a:rPr>
              <a:t>Observations</a:t>
            </a:r>
          </a:p>
        </p:txBody>
      </p:sp>
      <p:sp>
        <p:nvSpPr>
          <p:cNvPr id="4" name="TextBox 3">
            <a:extLst>
              <a:ext uri="{FF2B5EF4-FFF2-40B4-BE49-F238E27FC236}">
                <a16:creationId xmlns:a16="http://schemas.microsoft.com/office/drawing/2014/main" id="{B2585582-5D7C-7C9B-4A43-24335A2478D7}"/>
              </a:ext>
            </a:extLst>
          </p:cNvPr>
          <p:cNvSpPr txBox="1"/>
          <p:nvPr/>
        </p:nvSpPr>
        <p:spPr bwMode="auto">
          <a:xfrm>
            <a:off x="5595355" y="4121587"/>
            <a:ext cx="2743200" cy="584775"/>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i="1">
                <a:solidFill>
                  <a:srgbClr val="073E87"/>
                </a:solidFill>
                <a:latin typeface="Lato"/>
              </a:rPr>
              <a:t>Page 20</a:t>
            </a:r>
            <a:endParaRPr lang="en-US" sz="3200">
              <a:ea typeface="Lato"/>
              <a:cs typeface="Lato"/>
            </a:endParaRPr>
          </a:p>
        </p:txBody>
      </p:sp>
      <p:pic>
        <p:nvPicPr>
          <p:cNvPr id="6" name="Picture 5" descr="A group of people standing on a dock next to a boat&#10;&#10;Description automatically generated with medium confidence">
            <a:extLst>
              <a:ext uri="{FF2B5EF4-FFF2-40B4-BE49-F238E27FC236}">
                <a16:creationId xmlns:a16="http://schemas.microsoft.com/office/drawing/2014/main" id="{F151D371-5DC1-610D-B647-C34298BDD9CA}"/>
              </a:ext>
            </a:extLst>
          </p:cNvPr>
          <p:cNvPicPr>
            <a:picLocks noChangeAspect="1"/>
          </p:cNvPicPr>
          <p:nvPr/>
        </p:nvPicPr>
        <p:blipFill>
          <a:blip r:embed="rId3" cstate="print">
            <a:extLst>
              <a:ext uri="{28A0092B-C50C-407E-A947-70E740481C1C}">
                <a14:useLocalDpi xmlns:a14="http://schemas.microsoft.com/office/drawing/2010/main" val="0"/>
              </a:ext>
            </a:extLst>
          </a:blip>
          <a:srcRect l="11296" r="5572"/>
          <a:stretch/>
        </p:blipFill>
        <p:spPr>
          <a:xfrm>
            <a:off x="199449" y="1708818"/>
            <a:ext cx="5084570" cy="3440362"/>
          </a:xfrm>
          <a:prstGeom prst="rect">
            <a:avLst/>
          </a:prstGeom>
        </p:spPr>
      </p:pic>
    </p:spTree>
    <p:extLst>
      <p:ext uri="{BB962C8B-B14F-4D97-AF65-F5344CB8AC3E}">
        <p14:creationId xmlns:p14="http://schemas.microsoft.com/office/powerpoint/2010/main" val="1730087417"/>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112737"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mj-lt"/>
                <a:cs typeface="Arial" panose="020B0604020202020204" pitchFamily="34" charset="0"/>
              </a:rPr>
              <a:t>DATA FORMS</a:t>
            </a:r>
          </a:p>
        </p:txBody>
      </p:sp>
      <p:sp>
        <p:nvSpPr>
          <p:cNvPr id="11" name="Content Placeholder 2">
            <a:extLst>
              <a:ext uri="{FF2B5EF4-FFF2-40B4-BE49-F238E27FC236}">
                <a16:creationId xmlns:a16="http://schemas.microsoft.com/office/drawing/2014/main" id="{8F5DCE15-3CD8-419D-A992-93208F3BD4D2}"/>
              </a:ext>
            </a:extLst>
          </p:cNvPr>
          <p:cNvSpPr txBox="1">
            <a:spLocks/>
          </p:cNvSpPr>
          <p:nvPr/>
        </p:nvSpPr>
        <p:spPr>
          <a:xfrm>
            <a:off x="278026" y="533400"/>
            <a:ext cx="8942173" cy="7239000"/>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a:p>
          <a:p>
            <a:pPr>
              <a:buClr>
                <a:schemeClr val="accent4"/>
              </a:buClr>
              <a:buFont typeface="Wingdings" panose="05000000000000000000" pitchFamily="2" charset="2"/>
              <a:buChar char="§"/>
              <a:defRPr/>
            </a:pPr>
            <a:r>
              <a:rPr lang="en-US" sz="2600">
                <a:solidFill>
                  <a:schemeClr val="tx2"/>
                </a:solidFill>
                <a:latin typeface="+mn-lt"/>
              </a:rPr>
              <a:t>Data forms found at </a:t>
            </a:r>
            <a:r>
              <a:rPr lang="en-US" sz="2600">
                <a:solidFill>
                  <a:schemeClr val="tx2"/>
                </a:solidFill>
                <a:latin typeface="+mn-lt"/>
                <a:hlinkClick r:id="rId4"/>
              </a:rPr>
              <a:t>www.scadoptastream.org</a:t>
            </a:r>
            <a:r>
              <a:rPr lang="en-US" sz="2600">
                <a:solidFill>
                  <a:schemeClr val="tx2"/>
                </a:solidFill>
                <a:latin typeface="+mn-lt"/>
              </a:rPr>
              <a:t>   </a:t>
            </a:r>
            <a:endParaRPr lang="en-US" sz="2600">
              <a:solidFill>
                <a:schemeClr val="tx2"/>
              </a:solidFill>
              <a:latin typeface="+mn-lt"/>
              <a:ea typeface="Lato"/>
              <a:cs typeface="Lato"/>
            </a:endParaRPr>
          </a:p>
          <a:p>
            <a:pPr marL="0" indent="0">
              <a:buClr>
                <a:schemeClr val="accent4"/>
              </a:buClr>
              <a:buNone/>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lgn="ctr">
              <a:buClr>
                <a:schemeClr val="accent4"/>
              </a:buClr>
              <a:buFont typeface="Wingdings" panose="05000000000000000000" pitchFamily="2" charset="2"/>
              <a:buChar char="§"/>
              <a:defRPr/>
            </a:pPr>
            <a:endParaRPr lang="en-US" sz="1800">
              <a:solidFill>
                <a:schemeClr val="tx2"/>
              </a:solidFill>
              <a:latin typeface="+mn-lt"/>
            </a:endParaRPr>
          </a:p>
          <a:p>
            <a:pPr marL="1371600" lvl="3" indent="0" algn="ctr">
              <a:buClr>
                <a:schemeClr val="accent4"/>
              </a:buClr>
              <a:buNone/>
              <a:defRPr/>
            </a:pPr>
            <a:endParaRPr lang="en-US" sz="1800">
              <a:latin typeface="+mn-lt"/>
              <a:ea typeface="Lato"/>
              <a:cs typeface="Lato"/>
            </a:endParaRPr>
          </a:p>
          <a:p>
            <a:pPr marL="0" indent="0">
              <a:buFontTx/>
              <a:buNone/>
            </a:pPr>
            <a:endParaRPr lang="en-US">
              <a:solidFill>
                <a:srgbClr val="000000"/>
              </a:solidFill>
            </a:endParaRPr>
          </a:p>
        </p:txBody>
      </p:sp>
      <p:pic>
        <p:nvPicPr>
          <p:cNvPr id="3" name="Picture 2">
            <a:extLst>
              <a:ext uri="{FF2B5EF4-FFF2-40B4-BE49-F238E27FC236}">
                <a16:creationId xmlns:a16="http://schemas.microsoft.com/office/drawing/2014/main" id="{4A9D90A2-9451-93BB-59EA-24E5B6BB9BC1}"/>
              </a:ext>
            </a:extLst>
          </p:cNvPr>
          <p:cNvPicPr>
            <a:picLocks noChangeAspect="1"/>
          </p:cNvPicPr>
          <p:nvPr/>
        </p:nvPicPr>
        <p:blipFill>
          <a:blip r:embed="rId5"/>
          <a:stretch>
            <a:fillRect/>
          </a:stretch>
        </p:blipFill>
        <p:spPr>
          <a:xfrm>
            <a:off x="1043899" y="1710879"/>
            <a:ext cx="7056201" cy="4232721"/>
          </a:xfrm>
          <a:prstGeom prst="rect">
            <a:avLst/>
          </a:prstGeom>
        </p:spPr>
      </p:pic>
      <p:sp>
        <p:nvSpPr>
          <p:cNvPr id="2" name="TextBox 1">
            <a:extLst>
              <a:ext uri="{FF2B5EF4-FFF2-40B4-BE49-F238E27FC236}">
                <a16:creationId xmlns:a16="http://schemas.microsoft.com/office/drawing/2014/main" id="{00AD951A-EC06-63E9-7D7D-36C6B8694422}"/>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p.20</a:t>
            </a:r>
          </a:p>
        </p:txBody>
      </p:sp>
    </p:spTree>
    <p:extLst>
      <p:ext uri="{BB962C8B-B14F-4D97-AF65-F5344CB8AC3E}">
        <p14:creationId xmlns:p14="http://schemas.microsoft.com/office/powerpoint/2010/main" val="2010815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65108-03D0-489C-A5AB-F1DFA22B3B67}"/>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INTRODUCTIONS</a:t>
            </a:r>
            <a:endParaRPr lang="en-US" sz="1800">
              <a:latin typeface="+mj-lt"/>
            </a:endParaRPr>
          </a:p>
        </p:txBody>
      </p:sp>
      <p:sp>
        <p:nvSpPr>
          <p:cNvPr id="3" name="Text Placeholder 6">
            <a:extLst>
              <a:ext uri="{FF2B5EF4-FFF2-40B4-BE49-F238E27FC236}">
                <a16:creationId xmlns:a16="http://schemas.microsoft.com/office/drawing/2014/main" id="{14BD4E6C-9214-4166-9E7E-12AC90EEFC30}"/>
              </a:ext>
            </a:extLst>
          </p:cNvPr>
          <p:cNvSpPr txBox="1">
            <a:spLocks/>
          </p:cNvSpPr>
          <p:nvPr/>
        </p:nvSpPr>
        <p:spPr>
          <a:xfrm>
            <a:off x="2264554" y="850075"/>
            <a:ext cx="4614890" cy="2928958"/>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chemeClr val="tx2"/>
                </a:solidFill>
              </a:rPr>
              <a:t>Who are you?</a:t>
            </a:r>
          </a:p>
          <a:p>
            <a:pPr algn="ctr"/>
            <a:r>
              <a:rPr lang="en-US" sz="3200">
                <a:solidFill>
                  <a:schemeClr val="tx2"/>
                </a:solidFill>
              </a:rPr>
              <a:t>Why are you here?</a:t>
            </a:r>
          </a:p>
          <a:p>
            <a:pPr algn="ctr"/>
            <a:r>
              <a:rPr lang="en-US" sz="3200">
                <a:solidFill>
                  <a:schemeClr val="tx2"/>
                </a:solidFill>
              </a:rPr>
              <a:t>Where will you monitor?</a:t>
            </a:r>
          </a:p>
        </p:txBody>
      </p:sp>
      <p:pic>
        <p:nvPicPr>
          <p:cNvPr id="2" name="Picture 1">
            <a:extLst>
              <a:ext uri="{FF2B5EF4-FFF2-40B4-BE49-F238E27FC236}">
                <a16:creationId xmlns:a16="http://schemas.microsoft.com/office/drawing/2014/main" id="{9197D5E4-394C-7222-8840-AF1972032C5E}"/>
              </a:ext>
            </a:extLst>
          </p:cNvPr>
          <p:cNvPicPr>
            <a:picLocks noChangeAspect="1"/>
          </p:cNvPicPr>
          <p:nvPr/>
        </p:nvPicPr>
        <p:blipFill>
          <a:blip r:embed="rId3"/>
          <a:stretch>
            <a:fillRect/>
          </a:stretch>
        </p:blipFill>
        <p:spPr>
          <a:xfrm>
            <a:off x="1861884" y="2579511"/>
            <a:ext cx="5420231" cy="3667125"/>
          </a:xfrm>
          <a:prstGeom prst="rect">
            <a:avLst/>
          </a:prstGeom>
        </p:spPr>
      </p:pic>
    </p:spTree>
    <p:extLst>
      <p:ext uri="{BB962C8B-B14F-4D97-AF65-F5344CB8AC3E}">
        <p14:creationId xmlns:p14="http://schemas.microsoft.com/office/powerpoint/2010/main" val="3824252362"/>
      </p:ext>
    </p:extLst>
  </p:cSld>
  <p:clrMapOvr>
    <a:masterClrMapping/>
  </p:clrMapOvr>
  <p:transition advClick="0" advTm="4205"/>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76200" y="-158409"/>
            <a:ext cx="97004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mj-lt"/>
                <a:cs typeface="Arial" panose="020B0604020202020204" pitchFamily="34" charset="0"/>
              </a:rPr>
              <a:t>WEATHER</a:t>
            </a:r>
          </a:p>
        </p:txBody>
      </p:sp>
      <p:sp>
        <p:nvSpPr>
          <p:cNvPr id="10244" name="TextBox 1"/>
          <p:cNvSpPr txBox="1">
            <a:spLocks noChangeArrowheads="1"/>
          </p:cNvSpPr>
          <p:nvPr/>
        </p:nvSpPr>
        <p:spPr bwMode="auto">
          <a:xfrm>
            <a:off x="377408" y="952463"/>
            <a:ext cx="8766592" cy="58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buClr>
                <a:schemeClr val="accent4"/>
              </a:buClr>
              <a:buSzPct val="150000"/>
              <a:buFont typeface="Wingdings" panose="05000000000000000000" pitchFamily="2" charset="2"/>
              <a:buChar char="§"/>
            </a:pPr>
            <a:r>
              <a:rPr lang="en-US" altLang="en-US" sz="2600">
                <a:solidFill>
                  <a:schemeClr val="tx2"/>
                </a:solidFill>
                <a:latin typeface="+mn-lt"/>
                <a:ea typeface="+mn-ea"/>
              </a:rPr>
              <a:t>Present Conditions</a:t>
            </a:r>
          </a:p>
          <a:p>
            <a:pPr lvl="1">
              <a:buClr>
                <a:schemeClr val="accent4"/>
              </a:buClr>
              <a:buSzPct val="150000"/>
              <a:buFont typeface="Wingdings" panose="05000000000000000000" pitchFamily="2" charset="2"/>
              <a:buChar char="§"/>
            </a:pPr>
            <a:r>
              <a:rPr lang="en-US" altLang="en-US" sz="2200" b="1">
                <a:solidFill>
                  <a:schemeClr val="tx2"/>
                </a:solidFill>
                <a:latin typeface="+mn-lt"/>
                <a:ea typeface="+mn-ea"/>
                <a:cs typeface="Lato"/>
              </a:rPr>
              <a:t>Sunny</a:t>
            </a:r>
          </a:p>
          <a:p>
            <a:pPr lvl="1">
              <a:buClr>
                <a:schemeClr val="accent4"/>
              </a:buClr>
              <a:buSzPct val="150000"/>
              <a:buFont typeface="Wingdings" panose="05000000000000000000" pitchFamily="2" charset="2"/>
              <a:buChar char="§"/>
            </a:pPr>
            <a:r>
              <a:rPr lang="en-US" altLang="en-US" sz="2200" b="1">
                <a:solidFill>
                  <a:schemeClr val="tx2"/>
                </a:solidFill>
                <a:latin typeface="+mn-lt"/>
                <a:ea typeface="+mn-ea"/>
                <a:cs typeface="Lato"/>
              </a:rPr>
              <a:t>Partly cloudy</a:t>
            </a:r>
          </a:p>
          <a:p>
            <a:pPr lvl="1">
              <a:buClr>
                <a:schemeClr val="accent4"/>
              </a:buClr>
              <a:buSzPct val="150000"/>
              <a:buFont typeface="Wingdings" panose="05000000000000000000" pitchFamily="2" charset="2"/>
              <a:buChar char="§"/>
            </a:pPr>
            <a:r>
              <a:rPr lang="en-US" altLang="en-US" sz="2200" b="1">
                <a:solidFill>
                  <a:schemeClr val="tx2"/>
                </a:solidFill>
                <a:latin typeface="+mn-lt"/>
                <a:ea typeface="+mn-ea"/>
                <a:cs typeface="Lato"/>
              </a:rPr>
              <a:t>Intermittent rain</a:t>
            </a:r>
          </a:p>
          <a:p>
            <a:pPr lvl="1">
              <a:buClr>
                <a:schemeClr val="accent4"/>
              </a:buClr>
              <a:buSzPct val="150000"/>
              <a:buFont typeface="Wingdings" panose="05000000000000000000" pitchFamily="2" charset="2"/>
              <a:buChar char="§"/>
            </a:pPr>
            <a:r>
              <a:rPr lang="en-US" altLang="en-US" sz="2200" b="1">
                <a:solidFill>
                  <a:schemeClr val="tx2"/>
                </a:solidFill>
                <a:latin typeface="+mn-lt"/>
                <a:ea typeface="+mn-ea"/>
                <a:cs typeface="Lato"/>
              </a:rPr>
              <a:t>Steady rain</a:t>
            </a:r>
            <a:endParaRPr lang="en-US" altLang="en-US" sz="2200" b="1">
              <a:solidFill>
                <a:schemeClr val="tx2"/>
              </a:solidFill>
              <a:latin typeface="+mn-lt"/>
              <a:ea typeface="Lato"/>
              <a:cs typeface="Lato"/>
            </a:endParaRPr>
          </a:p>
          <a:p>
            <a:pPr>
              <a:buClr>
                <a:schemeClr val="accent4"/>
              </a:buClr>
              <a:buSzPct val="150000"/>
              <a:buFont typeface="Wingdings" panose="05000000000000000000" pitchFamily="2" charset="2"/>
              <a:buChar char="§"/>
            </a:pPr>
            <a:r>
              <a:rPr lang="en-US" altLang="en-US" sz="2600">
                <a:solidFill>
                  <a:schemeClr val="tx2"/>
                </a:solidFill>
                <a:latin typeface="+mn-lt"/>
                <a:ea typeface="+mn-ea"/>
              </a:rPr>
              <a:t>Amount of Rain</a:t>
            </a:r>
          </a:p>
          <a:p>
            <a:pPr marL="457200" lvl="1" indent="0">
              <a:buNone/>
            </a:pPr>
            <a:r>
              <a:rPr lang="en-US" altLang="en-US" sz="2200">
                <a:solidFill>
                  <a:schemeClr val="tx2"/>
                </a:solidFill>
                <a:latin typeface="+mn-lt"/>
                <a:ea typeface="+mn-ea"/>
                <a:hlinkClick r:id="rId3"/>
              </a:rPr>
              <a:t>www.cocorahs.org</a:t>
            </a:r>
            <a:r>
              <a:rPr lang="en-US" altLang="en-US" sz="2200">
                <a:solidFill>
                  <a:schemeClr val="tx2"/>
                </a:solidFill>
                <a:latin typeface="+mn-lt"/>
                <a:ea typeface="+mn-ea"/>
              </a:rPr>
              <a:t> </a:t>
            </a:r>
          </a:p>
          <a:p>
            <a:pPr marL="57150" indent="0">
              <a:buNone/>
            </a:pPr>
            <a:endParaRPr lang="en-US" altLang="en-US" sz="2000">
              <a:solidFill>
                <a:schemeClr val="tx2"/>
              </a:solidFill>
              <a:latin typeface="+mn-lt"/>
              <a:ea typeface="+mn-ea"/>
            </a:endParaRPr>
          </a:p>
          <a:p>
            <a:pPr marL="57150" indent="0">
              <a:buNone/>
            </a:pPr>
            <a:endParaRPr lang="en-US" altLang="en-US" sz="2600">
              <a:solidFill>
                <a:schemeClr val="tx2"/>
              </a:solidFill>
              <a:latin typeface="+mn-lt"/>
              <a:ea typeface="+mn-ea"/>
            </a:endParaRPr>
          </a:p>
          <a:p>
            <a:pPr marL="57150" indent="0">
              <a:buNone/>
            </a:pPr>
            <a:endParaRPr lang="en-US" altLang="en-US" sz="2600">
              <a:solidFill>
                <a:schemeClr val="tx2"/>
              </a:solidFill>
              <a:latin typeface="+mn-lt"/>
              <a:ea typeface="+mn-ea"/>
            </a:endParaRPr>
          </a:p>
          <a:p>
            <a:pPr marL="0" indent="0">
              <a:buNone/>
            </a:pPr>
            <a:endParaRPr lang="en-US" altLang="en-US" sz="2800">
              <a:solidFill>
                <a:srgbClr val="006496"/>
              </a:solidFill>
              <a:latin typeface="+mn-lt"/>
              <a:cs typeface="Lato"/>
            </a:endParaRPr>
          </a:p>
          <a:p>
            <a:pPr eaLnBrk="1" hangingPunct="1">
              <a:buFont typeface="Wingdings" panose="05000000000000000000" pitchFamily="2" charset="2"/>
              <a:buChar char="Ø"/>
            </a:pPr>
            <a:endParaRPr lang="en-US" altLang="en-US" sz="2800" b="1">
              <a:solidFill>
                <a:schemeClr val="accent5"/>
              </a:solidFill>
              <a:latin typeface="+mn-lt"/>
              <a:cs typeface="Lato"/>
            </a:endParaRPr>
          </a:p>
          <a:p>
            <a:pPr marL="0" indent="0" eaLnBrk="1" hangingPunct="1">
              <a:buNone/>
            </a:pPr>
            <a:endParaRPr lang="en-US" altLang="en-US" sz="2800">
              <a:solidFill>
                <a:schemeClr val="accent5"/>
              </a:solidFill>
              <a:latin typeface="+mn-lt"/>
              <a:cs typeface="Lato"/>
            </a:endParaRPr>
          </a:p>
        </p:txBody>
      </p:sp>
      <p:sp>
        <p:nvSpPr>
          <p:cNvPr id="2" name="TextBox 1">
            <a:extLst>
              <a:ext uri="{FF2B5EF4-FFF2-40B4-BE49-F238E27FC236}">
                <a16:creationId xmlns:a16="http://schemas.microsoft.com/office/drawing/2014/main" id="{0ABA0102-6CDA-92B6-B7AF-92E8306FE136}"/>
              </a:ext>
            </a:extLst>
          </p:cNvPr>
          <p:cNvSpPr txBox="1"/>
          <p:nvPr/>
        </p:nvSpPr>
        <p:spPr bwMode="auto">
          <a:xfrm>
            <a:off x="79268" y="4469797"/>
            <a:ext cx="4953000" cy="954107"/>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EC6820"/>
                </a:solidFill>
                <a:latin typeface="Lato"/>
                <a:cs typeface="Arial"/>
              </a:rPr>
              <a:t>**DO NOT sample during or after rain events**​</a:t>
            </a:r>
            <a:endParaRPr lang="en-US" sz="2800" b="1">
              <a:solidFill>
                <a:srgbClr val="EC6820"/>
              </a:solidFill>
              <a:latin typeface="Lato"/>
              <a:ea typeface="Lato"/>
              <a:cs typeface="Arial"/>
            </a:endParaRPr>
          </a:p>
        </p:txBody>
      </p:sp>
      <p:pic>
        <p:nvPicPr>
          <p:cNvPr id="3" name="Picture 2">
            <a:extLst>
              <a:ext uri="{FF2B5EF4-FFF2-40B4-BE49-F238E27FC236}">
                <a16:creationId xmlns:a16="http://schemas.microsoft.com/office/drawing/2014/main" id="{F66B2B08-5D08-92BF-4698-D81DD527F4AC}"/>
              </a:ext>
            </a:extLst>
          </p:cNvPr>
          <p:cNvPicPr>
            <a:picLocks noChangeAspect="1"/>
          </p:cNvPicPr>
          <p:nvPr/>
        </p:nvPicPr>
        <p:blipFill rotWithShape="1">
          <a:blip r:embed="rId4"/>
          <a:srcRect l="5761" t="2726" r="20576" b="70000"/>
          <a:stretch/>
        </p:blipFill>
        <p:spPr>
          <a:xfrm>
            <a:off x="5492091" y="952463"/>
            <a:ext cx="3143342" cy="2157726"/>
          </a:xfrm>
          <a:prstGeom prst="rect">
            <a:avLst/>
          </a:prstGeom>
        </p:spPr>
      </p:pic>
      <p:pic>
        <p:nvPicPr>
          <p:cNvPr id="4" name="Picture 3">
            <a:extLst>
              <a:ext uri="{FF2B5EF4-FFF2-40B4-BE49-F238E27FC236}">
                <a16:creationId xmlns:a16="http://schemas.microsoft.com/office/drawing/2014/main" id="{612BF2EC-0494-8166-08C1-697581A49281}"/>
              </a:ext>
            </a:extLst>
          </p:cNvPr>
          <p:cNvPicPr>
            <a:picLocks noChangeAspect="1"/>
          </p:cNvPicPr>
          <p:nvPr/>
        </p:nvPicPr>
        <p:blipFill rotWithShape="1">
          <a:blip r:embed="rId4"/>
          <a:srcRect l="6743" t="58837" r="27984" b="5937"/>
          <a:stretch/>
        </p:blipFill>
        <p:spPr>
          <a:xfrm>
            <a:off x="5686058" y="3429000"/>
            <a:ext cx="2728555" cy="2709392"/>
          </a:xfrm>
          <a:prstGeom prst="rect">
            <a:avLst/>
          </a:prstGeom>
        </p:spPr>
      </p:pic>
      <p:sp>
        <p:nvSpPr>
          <p:cNvPr id="5" name="TextBox 4">
            <a:extLst>
              <a:ext uri="{FF2B5EF4-FFF2-40B4-BE49-F238E27FC236}">
                <a16:creationId xmlns:a16="http://schemas.microsoft.com/office/drawing/2014/main" id="{DD43018E-E6C8-9E5B-EF27-3301F5DB3E90}"/>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p.20-21</a:t>
            </a:r>
          </a:p>
        </p:txBody>
      </p:sp>
    </p:spTree>
    <p:extLst>
      <p:ext uri="{BB962C8B-B14F-4D97-AF65-F5344CB8AC3E}">
        <p14:creationId xmlns:p14="http://schemas.microsoft.com/office/powerpoint/2010/main" val="341016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2E244-C145-F779-F97A-9B83784D6848}"/>
            </a:ext>
          </a:extLst>
        </p:cNvPr>
        <p:cNvGrpSpPr/>
        <p:nvPr/>
      </p:nvGrpSpPr>
      <p:grpSpPr>
        <a:xfrm>
          <a:off x="0" y="0"/>
          <a:ext cx="0" cy="0"/>
          <a:chOff x="0" y="0"/>
          <a:chExt cx="0" cy="0"/>
        </a:xfrm>
      </p:grpSpPr>
      <p:sp>
        <p:nvSpPr>
          <p:cNvPr id="6148" name="Rectangle 4">
            <a:extLst>
              <a:ext uri="{FF2B5EF4-FFF2-40B4-BE49-F238E27FC236}">
                <a16:creationId xmlns:a16="http://schemas.microsoft.com/office/drawing/2014/main" id="{A0659573-18EA-DFBC-BC00-6C1CAAF06F87}"/>
              </a:ext>
            </a:extLst>
          </p:cNvPr>
          <p:cNvSpPr>
            <a:spLocks noChangeArrowheads="1"/>
          </p:cNvSpPr>
          <p:nvPr/>
        </p:nvSpPr>
        <p:spPr bwMode="auto">
          <a:xfrm>
            <a:off x="53199" y="-158409"/>
            <a:ext cx="9395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mj-lt"/>
                <a:cs typeface="Arial" panose="020B0604020202020204" pitchFamily="34" charset="0"/>
              </a:rPr>
              <a:t>WATER SURFACE</a:t>
            </a:r>
          </a:p>
        </p:txBody>
      </p:sp>
      <p:pic>
        <p:nvPicPr>
          <p:cNvPr id="7" name="Picture 6">
            <a:extLst>
              <a:ext uri="{FF2B5EF4-FFF2-40B4-BE49-F238E27FC236}">
                <a16:creationId xmlns:a16="http://schemas.microsoft.com/office/drawing/2014/main" id="{EFDED2B6-C239-C1B5-6DB8-4CE63A07A0CF}"/>
              </a:ext>
            </a:extLst>
          </p:cNvPr>
          <p:cNvPicPr>
            <a:picLocks noChangeAspect="1"/>
          </p:cNvPicPr>
          <p:nvPr/>
        </p:nvPicPr>
        <p:blipFill>
          <a:blip r:embed="rId3"/>
          <a:stretch>
            <a:fillRect/>
          </a:stretch>
        </p:blipFill>
        <p:spPr>
          <a:xfrm>
            <a:off x="4944380" y="1017652"/>
            <a:ext cx="3501333" cy="2633377"/>
          </a:xfrm>
          <a:prstGeom prst="rect">
            <a:avLst/>
          </a:prstGeom>
        </p:spPr>
      </p:pic>
      <p:sp>
        <p:nvSpPr>
          <p:cNvPr id="15" name="TextBox 14">
            <a:extLst>
              <a:ext uri="{FF2B5EF4-FFF2-40B4-BE49-F238E27FC236}">
                <a16:creationId xmlns:a16="http://schemas.microsoft.com/office/drawing/2014/main" id="{0E3F6CB6-7727-5883-1B7F-1BFCD466099A}"/>
              </a:ext>
            </a:extLst>
          </p:cNvPr>
          <p:cNvSpPr txBox="1"/>
          <p:nvPr/>
        </p:nvSpPr>
        <p:spPr bwMode="auto">
          <a:xfrm>
            <a:off x="1498780" y="4865206"/>
            <a:ext cx="165370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2"/>
                </a:solidFill>
                <a:ea typeface="Lato Light"/>
                <a:cs typeface="Lato Light"/>
              </a:rPr>
              <a:t>Surface foam</a:t>
            </a:r>
            <a:endParaRPr lang="en-US" b="1">
              <a:solidFill>
                <a:schemeClr val="tx2"/>
              </a:solidFill>
              <a:ea typeface="Lato"/>
              <a:cs typeface="Lato"/>
            </a:endParaRPr>
          </a:p>
        </p:txBody>
      </p:sp>
      <p:sp>
        <p:nvSpPr>
          <p:cNvPr id="17" name="TextBox 16">
            <a:extLst>
              <a:ext uri="{FF2B5EF4-FFF2-40B4-BE49-F238E27FC236}">
                <a16:creationId xmlns:a16="http://schemas.microsoft.com/office/drawing/2014/main" id="{91D49EAF-BD5A-467B-6B41-85B389883C05}"/>
              </a:ext>
            </a:extLst>
          </p:cNvPr>
          <p:cNvSpPr txBox="1"/>
          <p:nvPr/>
        </p:nvSpPr>
        <p:spPr bwMode="auto">
          <a:xfrm>
            <a:off x="3290679" y="1017652"/>
            <a:ext cx="165370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chemeClr val="tx2"/>
                </a:solidFill>
                <a:ea typeface="Lato Light"/>
                <a:cs typeface="Lato Light"/>
              </a:rPr>
              <a:t>Oily</a:t>
            </a:r>
            <a:r>
              <a:rPr lang="en-US">
                <a:solidFill>
                  <a:schemeClr val="tx2"/>
                </a:solidFill>
                <a:ea typeface="Lato Light"/>
                <a:cs typeface="Lato Light"/>
              </a:rPr>
              <a:t> </a:t>
            </a:r>
            <a:r>
              <a:rPr lang="en-US" b="1">
                <a:solidFill>
                  <a:schemeClr val="tx2"/>
                </a:solidFill>
                <a:ea typeface="Lato Light"/>
                <a:cs typeface="Lato Light"/>
              </a:rPr>
              <a:t>sheen</a:t>
            </a:r>
          </a:p>
        </p:txBody>
      </p:sp>
      <p:sp>
        <p:nvSpPr>
          <p:cNvPr id="18" name="TextBox 17">
            <a:extLst>
              <a:ext uri="{FF2B5EF4-FFF2-40B4-BE49-F238E27FC236}">
                <a16:creationId xmlns:a16="http://schemas.microsoft.com/office/drawing/2014/main" id="{EB02DC68-36CB-5AF7-FDED-B414C0B8B549}"/>
              </a:ext>
            </a:extLst>
          </p:cNvPr>
          <p:cNvSpPr txBox="1"/>
          <p:nvPr/>
        </p:nvSpPr>
        <p:spPr bwMode="auto">
          <a:xfrm>
            <a:off x="3290678" y="5900744"/>
            <a:ext cx="165370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chemeClr val="tx2"/>
                </a:solidFill>
                <a:ea typeface="Lato Light"/>
                <a:cs typeface="Lato Light"/>
              </a:rPr>
              <a:t>Algae</a:t>
            </a:r>
            <a:endParaRPr lang="en-US" b="1">
              <a:solidFill>
                <a:schemeClr val="tx2"/>
              </a:solidFill>
            </a:endParaRPr>
          </a:p>
        </p:txBody>
      </p:sp>
      <p:pic>
        <p:nvPicPr>
          <p:cNvPr id="6" name="Picture 5" descr="A picture containing smoke, clouds, potato&#10;&#10;Description automatically generated">
            <a:extLst>
              <a:ext uri="{FF2B5EF4-FFF2-40B4-BE49-F238E27FC236}">
                <a16:creationId xmlns:a16="http://schemas.microsoft.com/office/drawing/2014/main" id="{B437521F-9603-43CA-FCB0-744938DDDEBB}"/>
              </a:ext>
            </a:extLst>
          </p:cNvPr>
          <p:cNvPicPr>
            <a:picLocks noChangeAspect="1"/>
          </p:cNvPicPr>
          <p:nvPr/>
        </p:nvPicPr>
        <p:blipFill>
          <a:blip r:embed="rId4">
            <a:extLst>
              <a:ext uri="{28A0092B-C50C-407E-A947-70E740481C1C}">
                <a14:useLocalDpi xmlns:a14="http://schemas.microsoft.com/office/drawing/2010/main" val="0"/>
              </a:ext>
            </a:extLst>
          </a:blip>
          <a:srcRect l="4236" r="32758"/>
          <a:stretch/>
        </p:blipFill>
        <p:spPr>
          <a:xfrm>
            <a:off x="216128" y="2112311"/>
            <a:ext cx="4219006" cy="2633377"/>
          </a:xfrm>
          <a:prstGeom prst="rect">
            <a:avLst/>
          </a:prstGeom>
        </p:spPr>
      </p:pic>
      <p:pic>
        <p:nvPicPr>
          <p:cNvPr id="9" name="Picture 8">
            <a:extLst>
              <a:ext uri="{FF2B5EF4-FFF2-40B4-BE49-F238E27FC236}">
                <a16:creationId xmlns:a16="http://schemas.microsoft.com/office/drawing/2014/main" id="{88060E9E-BE02-4224-282C-0142FFBB4296}"/>
              </a:ext>
            </a:extLst>
          </p:cNvPr>
          <p:cNvPicPr>
            <a:picLocks noChangeAspect="1"/>
          </p:cNvPicPr>
          <p:nvPr/>
        </p:nvPicPr>
        <p:blipFill>
          <a:blip r:embed="rId5" cstate="print">
            <a:extLst>
              <a:ext uri="{28A0092B-C50C-407E-A947-70E740481C1C}">
                <a14:useLocalDpi xmlns:a14="http://schemas.microsoft.com/office/drawing/2010/main" val="0"/>
              </a:ext>
            </a:extLst>
          </a:blip>
          <a:srcRect l="6617" r="8156"/>
          <a:stretch/>
        </p:blipFill>
        <p:spPr>
          <a:xfrm>
            <a:off x="4944380" y="3959199"/>
            <a:ext cx="3501333" cy="2310877"/>
          </a:xfrm>
          <a:prstGeom prst="rect">
            <a:avLst/>
          </a:prstGeom>
        </p:spPr>
      </p:pic>
      <p:sp>
        <p:nvSpPr>
          <p:cNvPr id="2" name="TextBox 1">
            <a:extLst>
              <a:ext uri="{FF2B5EF4-FFF2-40B4-BE49-F238E27FC236}">
                <a16:creationId xmlns:a16="http://schemas.microsoft.com/office/drawing/2014/main" id="{C244E453-8FDC-4019-B545-EB7E6AF66E13}"/>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p.21-22</a:t>
            </a:r>
          </a:p>
        </p:txBody>
      </p:sp>
    </p:spTree>
    <p:extLst>
      <p:ext uri="{BB962C8B-B14F-4D97-AF65-F5344CB8AC3E}">
        <p14:creationId xmlns:p14="http://schemas.microsoft.com/office/powerpoint/2010/main" val="2694559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2E244-C145-F779-F97A-9B83784D6848}"/>
            </a:ext>
          </a:extLst>
        </p:cNvPr>
        <p:cNvGrpSpPr/>
        <p:nvPr/>
      </p:nvGrpSpPr>
      <p:grpSpPr>
        <a:xfrm>
          <a:off x="0" y="0"/>
          <a:ext cx="0" cy="0"/>
          <a:chOff x="0" y="0"/>
          <a:chExt cx="0" cy="0"/>
        </a:xfrm>
      </p:grpSpPr>
      <p:sp>
        <p:nvSpPr>
          <p:cNvPr id="6148" name="Rectangle 4">
            <a:extLst>
              <a:ext uri="{FF2B5EF4-FFF2-40B4-BE49-F238E27FC236}">
                <a16:creationId xmlns:a16="http://schemas.microsoft.com/office/drawing/2014/main" id="{A0659573-18EA-DFBC-BC00-6C1CAAF06F87}"/>
              </a:ext>
            </a:extLst>
          </p:cNvPr>
          <p:cNvSpPr>
            <a:spLocks noChangeArrowheads="1"/>
          </p:cNvSpPr>
          <p:nvPr/>
        </p:nvSpPr>
        <p:spPr bwMode="auto">
          <a:xfrm>
            <a:off x="53199" y="-158409"/>
            <a:ext cx="9395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mj-lt"/>
                <a:cs typeface="Arial" panose="020B0604020202020204" pitchFamily="34" charset="0"/>
              </a:rPr>
              <a:t>ALGAL BLOOM</a:t>
            </a:r>
          </a:p>
        </p:txBody>
      </p:sp>
      <p:sp>
        <p:nvSpPr>
          <p:cNvPr id="2" name="TextBox 1">
            <a:extLst>
              <a:ext uri="{FF2B5EF4-FFF2-40B4-BE49-F238E27FC236}">
                <a16:creationId xmlns:a16="http://schemas.microsoft.com/office/drawing/2014/main" id="{3F35FBAA-F101-E0DA-06AE-479BD89AF25A}"/>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p.23</a:t>
            </a:r>
          </a:p>
        </p:txBody>
      </p:sp>
      <p:pic>
        <p:nvPicPr>
          <p:cNvPr id="4" name="Picture 3" descr="A picture containing plant&#10;&#10;Description automatically generated">
            <a:extLst>
              <a:ext uri="{FF2B5EF4-FFF2-40B4-BE49-F238E27FC236}">
                <a16:creationId xmlns:a16="http://schemas.microsoft.com/office/drawing/2014/main" id="{8872D5A5-F520-9AA9-C453-F918CDACC9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82449" y="1698634"/>
            <a:ext cx="5183909" cy="3887932"/>
          </a:xfrm>
          <a:prstGeom prst="rect">
            <a:avLst/>
          </a:prstGeom>
        </p:spPr>
      </p:pic>
      <p:sp>
        <p:nvSpPr>
          <p:cNvPr id="5" name="TextBox 1">
            <a:extLst>
              <a:ext uri="{FF2B5EF4-FFF2-40B4-BE49-F238E27FC236}">
                <a16:creationId xmlns:a16="http://schemas.microsoft.com/office/drawing/2014/main" id="{EE563DD9-36FE-48B5-2011-3D4D87718F61}"/>
              </a:ext>
            </a:extLst>
          </p:cNvPr>
          <p:cNvSpPr txBox="1">
            <a:spLocks noChangeArrowheads="1"/>
          </p:cNvSpPr>
          <p:nvPr/>
        </p:nvSpPr>
        <p:spPr bwMode="auto">
          <a:xfrm>
            <a:off x="266572" y="1949893"/>
            <a:ext cx="3887933" cy="517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buClr>
                <a:schemeClr val="accent4"/>
              </a:buClr>
              <a:buSzPct val="150000"/>
              <a:buFont typeface="Wingdings" panose="05000000000000000000" pitchFamily="2" charset="2"/>
              <a:buChar char="§"/>
            </a:pPr>
            <a:r>
              <a:rPr lang="en-US" altLang="en-US" sz="2600">
                <a:solidFill>
                  <a:schemeClr val="tx2"/>
                </a:solidFill>
                <a:latin typeface="+mn-lt"/>
                <a:ea typeface="+mn-ea"/>
              </a:rPr>
              <a:t>Harmful Algal Blooms (HABs)</a:t>
            </a:r>
          </a:p>
          <a:p>
            <a:pPr lvl="1">
              <a:buClr>
                <a:schemeClr val="accent4"/>
              </a:buClr>
              <a:buSzPct val="150000"/>
              <a:buFont typeface="Wingdings" panose="05000000000000000000" pitchFamily="2" charset="2"/>
              <a:buChar char="§"/>
            </a:pPr>
            <a:r>
              <a:rPr lang="en-US" altLang="en-US" sz="1800">
                <a:solidFill>
                  <a:schemeClr val="tx2"/>
                </a:solidFill>
                <a:latin typeface="+mn-lt"/>
                <a:ea typeface="+mn-ea"/>
              </a:rPr>
              <a:t>Contain toxins that affect people, animals, and the environment</a:t>
            </a:r>
          </a:p>
          <a:p>
            <a:pPr lvl="1">
              <a:buClr>
                <a:schemeClr val="accent4"/>
              </a:buClr>
              <a:buSzPct val="150000"/>
              <a:buFont typeface="Wingdings" panose="05000000000000000000" pitchFamily="2" charset="2"/>
              <a:buChar char="§"/>
            </a:pPr>
            <a:r>
              <a:rPr lang="en-US" altLang="en-US" sz="1800">
                <a:solidFill>
                  <a:schemeClr val="tx2"/>
                </a:solidFill>
                <a:latin typeface="+mn-lt"/>
                <a:ea typeface="+mn-ea"/>
              </a:rPr>
              <a:t>Need sunlight, slow-moving water, nutrients, and warm water temperatures</a:t>
            </a:r>
            <a:endParaRPr lang="en-US" altLang="en-US" sz="2000">
              <a:solidFill>
                <a:schemeClr val="tx2"/>
              </a:solidFill>
              <a:latin typeface="+mn-lt"/>
              <a:ea typeface="+mn-ea"/>
            </a:endParaRPr>
          </a:p>
          <a:p>
            <a:pPr marL="57150" indent="0">
              <a:buNone/>
            </a:pPr>
            <a:endParaRPr lang="en-US" altLang="en-US" sz="2600">
              <a:solidFill>
                <a:schemeClr val="tx2"/>
              </a:solidFill>
              <a:latin typeface="+mn-lt"/>
              <a:ea typeface="+mn-ea"/>
            </a:endParaRPr>
          </a:p>
          <a:p>
            <a:pPr marL="57150" indent="0">
              <a:buNone/>
            </a:pPr>
            <a:endParaRPr lang="en-US" altLang="en-US" sz="2600">
              <a:solidFill>
                <a:schemeClr val="tx2"/>
              </a:solidFill>
              <a:latin typeface="+mn-lt"/>
              <a:ea typeface="+mn-ea"/>
            </a:endParaRPr>
          </a:p>
          <a:p>
            <a:pPr marL="0" indent="0">
              <a:buNone/>
            </a:pPr>
            <a:endParaRPr lang="en-US" altLang="en-US" sz="2800">
              <a:solidFill>
                <a:srgbClr val="006496"/>
              </a:solidFill>
              <a:latin typeface="+mn-lt"/>
              <a:cs typeface="Lato"/>
            </a:endParaRPr>
          </a:p>
          <a:p>
            <a:pPr eaLnBrk="1" hangingPunct="1">
              <a:buFont typeface="Wingdings" panose="05000000000000000000" pitchFamily="2" charset="2"/>
              <a:buChar char="Ø"/>
            </a:pPr>
            <a:endParaRPr lang="en-US" altLang="en-US" sz="2800" b="1">
              <a:solidFill>
                <a:schemeClr val="accent5"/>
              </a:solidFill>
              <a:latin typeface="+mn-lt"/>
              <a:cs typeface="Lato"/>
            </a:endParaRPr>
          </a:p>
          <a:p>
            <a:pPr marL="0" indent="0" eaLnBrk="1" hangingPunct="1">
              <a:buNone/>
            </a:pPr>
            <a:endParaRPr lang="en-US" altLang="en-US" sz="2800">
              <a:solidFill>
                <a:schemeClr val="accent5"/>
              </a:solidFill>
              <a:latin typeface="+mn-lt"/>
              <a:cs typeface="Lato"/>
            </a:endParaRPr>
          </a:p>
        </p:txBody>
      </p:sp>
    </p:spTree>
    <p:extLst>
      <p:ext uri="{BB962C8B-B14F-4D97-AF65-F5344CB8AC3E}">
        <p14:creationId xmlns:p14="http://schemas.microsoft.com/office/powerpoint/2010/main" val="2356540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53199" y="-158409"/>
            <a:ext cx="9395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mj-lt"/>
                <a:cs typeface="Arial" panose="020B0604020202020204" pitchFamily="34" charset="0"/>
              </a:rPr>
              <a:t>WATER COLOR</a:t>
            </a:r>
          </a:p>
        </p:txBody>
      </p:sp>
      <p:pic>
        <p:nvPicPr>
          <p:cNvPr id="6" name="Picture 5">
            <a:extLst>
              <a:ext uri="{FF2B5EF4-FFF2-40B4-BE49-F238E27FC236}">
                <a16:creationId xmlns:a16="http://schemas.microsoft.com/office/drawing/2014/main" id="{EFB8A0C2-E109-1190-172F-44B3E7FEC8EE}"/>
              </a:ext>
            </a:extLst>
          </p:cNvPr>
          <p:cNvPicPr>
            <a:picLocks noChangeAspect="1"/>
          </p:cNvPicPr>
          <p:nvPr/>
        </p:nvPicPr>
        <p:blipFill>
          <a:blip r:embed="rId3"/>
          <a:stretch>
            <a:fillRect/>
          </a:stretch>
        </p:blipFill>
        <p:spPr>
          <a:xfrm>
            <a:off x="6477944" y="1188340"/>
            <a:ext cx="2297587" cy="3022260"/>
          </a:xfrm>
          <a:prstGeom prst="rect">
            <a:avLst/>
          </a:prstGeom>
        </p:spPr>
      </p:pic>
      <p:sp>
        <p:nvSpPr>
          <p:cNvPr id="15" name="TextBox 14">
            <a:extLst>
              <a:ext uri="{FF2B5EF4-FFF2-40B4-BE49-F238E27FC236}">
                <a16:creationId xmlns:a16="http://schemas.microsoft.com/office/drawing/2014/main" id="{3FBA37C0-F4EB-2831-3D68-B99B6E1448B4}"/>
              </a:ext>
            </a:extLst>
          </p:cNvPr>
          <p:cNvSpPr txBox="1"/>
          <p:nvPr/>
        </p:nvSpPr>
        <p:spPr bwMode="auto">
          <a:xfrm>
            <a:off x="408613" y="4193901"/>
            <a:ext cx="2297937"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2"/>
                </a:solidFill>
                <a:ea typeface="Lato Light"/>
                <a:cs typeface="Lato Light"/>
              </a:rPr>
              <a:t>No Color/Clear</a:t>
            </a:r>
          </a:p>
        </p:txBody>
      </p:sp>
      <p:sp>
        <p:nvSpPr>
          <p:cNvPr id="17" name="TextBox 16">
            <a:extLst>
              <a:ext uri="{FF2B5EF4-FFF2-40B4-BE49-F238E27FC236}">
                <a16:creationId xmlns:a16="http://schemas.microsoft.com/office/drawing/2014/main" id="{CABCAC64-9B8C-7F63-55D9-45FED4449A59}"/>
              </a:ext>
            </a:extLst>
          </p:cNvPr>
          <p:cNvSpPr txBox="1"/>
          <p:nvPr/>
        </p:nvSpPr>
        <p:spPr bwMode="auto">
          <a:xfrm>
            <a:off x="6578743" y="4213800"/>
            <a:ext cx="2087873"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2"/>
                </a:solidFill>
                <a:ea typeface="Lato Light"/>
                <a:cs typeface="Lato Light"/>
              </a:rPr>
              <a:t>Tannic</a:t>
            </a:r>
          </a:p>
        </p:txBody>
      </p:sp>
      <p:sp>
        <p:nvSpPr>
          <p:cNvPr id="18" name="TextBox 17">
            <a:extLst>
              <a:ext uri="{FF2B5EF4-FFF2-40B4-BE49-F238E27FC236}">
                <a16:creationId xmlns:a16="http://schemas.microsoft.com/office/drawing/2014/main" id="{D8ED785D-2057-803E-465C-38DC2F77BF0E}"/>
              </a:ext>
            </a:extLst>
          </p:cNvPr>
          <p:cNvSpPr txBox="1"/>
          <p:nvPr/>
        </p:nvSpPr>
        <p:spPr bwMode="auto">
          <a:xfrm>
            <a:off x="5048964" y="5988753"/>
            <a:ext cx="2297937"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2"/>
                </a:solidFill>
                <a:ea typeface="Lato Light"/>
                <a:cs typeface="Lato Light"/>
              </a:rPr>
              <a:t>Milky/White</a:t>
            </a:r>
          </a:p>
        </p:txBody>
      </p:sp>
      <p:sp>
        <p:nvSpPr>
          <p:cNvPr id="19" name="TextBox 18">
            <a:extLst>
              <a:ext uri="{FF2B5EF4-FFF2-40B4-BE49-F238E27FC236}">
                <a16:creationId xmlns:a16="http://schemas.microsoft.com/office/drawing/2014/main" id="{99EE66D7-A168-A4D5-00AC-5E1234339050}"/>
              </a:ext>
            </a:extLst>
          </p:cNvPr>
          <p:cNvSpPr txBox="1"/>
          <p:nvPr/>
        </p:nvSpPr>
        <p:spPr bwMode="auto">
          <a:xfrm>
            <a:off x="3462423" y="4209029"/>
            <a:ext cx="2297937"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2"/>
                </a:solidFill>
                <a:ea typeface="Lato Light"/>
                <a:cs typeface="Lato Light"/>
              </a:rPr>
              <a:t>Green</a:t>
            </a:r>
          </a:p>
        </p:txBody>
      </p:sp>
      <p:sp>
        <p:nvSpPr>
          <p:cNvPr id="20" name="TextBox 19">
            <a:extLst>
              <a:ext uri="{FF2B5EF4-FFF2-40B4-BE49-F238E27FC236}">
                <a16:creationId xmlns:a16="http://schemas.microsoft.com/office/drawing/2014/main" id="{EFA74C24-D7E6-EFD3-5105-2DAF8EC94F75}"/>
              </a:ext>
            </a:extLst>
          </p:cNvPr>
          <p:cNvSpPr txBox="1"/>
          <p:nvPr/>
        </p:nvSpPr>
        <p:spPr bwMode="auto">
          <a:xfrm>
            <a:off x="1872824" y="5941029"/>
            <a:ext cx="2297937"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2"/>
                </a:solidFill>
                <a:ea typeface="Lato Light"/>
                <a:cs typeface="Lato Light"/>
              </a:rPr>
              <a:t>Brown/Muddy</a:t>
            </a:r>
          </a:p>
        </p:txBody>
      </p:sp>
      <p:pic>
        <p:nvPicPr>
          <p:cNvPr id="2" name="Picture 1" descr="image">
            <a:extLst>
              <a:ext uri="{FF2B5EF4-FFF2-40B4-BE49-F238E27FC236}">
                <a16:creationId xmlns:a16="http://schemas.microsoft.com/office/drawing/2014/main" id="{6B71D900-5850-4255-79AB-56B6353876C2}"/>
              </a:ext>
            </a:extLst>
          </p:cNvPr>
          <p:cNvPicPr>
            <a:picLocks noChangeAspect="1"/>
          </p:cNvPicPr>
          <p:nvPr/>
        </p:nvPicPr>
        <p:blipFill rotWithShape="1">
          <a:blip r:embed="rId4"/>
          <a:srcRect l="30617" r="25079" b="-568"/>
          <a:stretch/>
        </p:blipFill>
        <p:spPr>
          <a:xfrm>
            <a:off x="368468" y="1187682"/>
            <a:ext cx="2372495" cy="3005799"/>
          </a:xfrm>
          <a:prstGeom prst="rect">
            <a:avLst/>
          </a:prstGeom>
        </p:spPr>
      </p:pic>
      <p:pic>
        <p:nvPicPr>
          <p:cNvPr id="4" name="Picture 3">
            <a:extLst>
              <a:ext uri="{FF2B5EF4-FFF2-40B4-BE49-F238E27FC236}">
                <a16:creationId xmlns:a16="http://schemas.microsoft.com/office/drawing/2014/main" id="{73B5CF64-AAFF-576A-E78A-05681B990E50}"/>
              </a:ext>
            </a:extLst>
          </p:cNvPr>
          <p:cNvPicPr>
            <a:picLocks noChangeAspect="1"/>
          </p:cNvPicPr>
          <p:nvPr/>
        </p:nvPicPr>
        <p:blipFill>
          <a:blip r:embed="rId5"/>
          <a:stretch>
            <a:fillRect/>
          </a:stretch>
        </p:blipFill>
        <p:spPr>
          <a:xfrm>
            <a:off x="3462380" y="1189375"/>
            <a:ext cx="2364671" cy="3006588"/>
          </a:xfrm>
          <a:prstGeom prst="rect">
            <a:avLst/>
          </a:prstGeom>
        </p:spPr>
      </p:pic>
      <p:pic>
        <p:nvPicPr>
          <p:cNvPr id="3" name="Picture 2">
            <a:extLst>
              <a:ext uri="{FF2B5EF4-FFF2-40B4-BE49-F238E27FC236}">
                <a16:creationId xmlns:a16="http://schemas.microsoft.com/office/drawing/2014/main" id="{50E0D370-B0BD-8E2B-65C2-40C277254C0D}"/>
              </a:ext>
            </a:extLst>
          </p:cNvPr>
          <p:cNvPicPr>
            <a:picLocks noChangeAspect="1"/>
          </p:cNvPicPr>
          <p:nvPr/>
        </p:nvPicPr>
        <p:blipFill>
          <a:blip r:embed="rId6"/>
          <a:stretch>
            <a:fillRect/>
          </a:stretch>
        </p:blipFill>
        <p:spPr>
          <a:xfrm>
            <a:off x="5530617" y="4578761"/>
            <a:ext cx="1340481" cy="1409302"/>
          </a:xfrm>
          <a:prstGeom prst="rect">
            <a:avLst/>
          </a:prstGeom>
        </p:spPr>
      </p:pic>
      <p:pic>
        <p:nvPicPr>
          <p:cNvPr id="5" name="Picture 4">
            <a:extLst>
              <a:ext uri="{FF2B5EF4-FFF2-40B4-BE49-F238E27FC236}">
                <a16:creationId xmlns:a16="http://schemas.microsoft.com/office/drawing/2014/main" id="{D50A60AB-6DA8-2EA4-7312-5EA1B172933F}"/>
              </a:ext>
            </a:extLst>
          </p:cNvPr>
          <p:cNvPicPr>
            <a:picLocks noChangeAspect="1"/>
          </p:cNvPicPr>
          <p:nvPr/>
        </p:nvPicPr>
        <p:blipFill>
          <a:blip r:embed="rId7"/>
          <a:stretch>
            <a:fillRect/>
          </a:stretch>
        </p:blipFill>
        <p:spPr>
          <a:xfrm>
            <a:off x="2210059" y="4484160"/>
            <a:ext cx="1817779" cy="1407007"/>
          </a:xfrm>
          <a:prstGeom prst="rect">
            <a:avLst/>
          </a:prstGeom>
        </p:spPr>
      </p:pic>
      <p:sp>
        <p:nvSpPr>
          <p:cNvPr id="7" name="TextBox 6">
            <a:extLst>
              <a:ext uri="{FF2B5EF4-FFF2-40B4-BE49-F238E27FC236}">
                <a16:creationId xmlns:a16="http://schemas.microsoft.com/office/drawing/2014/main" id="{9B205CF0-B170-AE91-2CAF-7B25AB5E6571}"/>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p.24</a:t>
            </a:r>
          </a:p>
        </p:txBody>
      </p:sp>
    </p:spTree>
    <p:extLst>
      <p:ext uri="{BB962C8B-B14F-4D97-AF65-F5344CB8AC3E}">
        <p14:creationId xmlns:p14="http://schemas.microsoft.com/office/powerpoint/2010/main" val="779817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81AE-8299-CDF9-4ACA-1EADC303CD0E}"/>
            </a:ext>
          </a:extLst>
        </p:cNvPr>
        <p:cNvGrpSpPr/>
        <p:nvPr/>
      </p:nvGrpSpPr>
      <p:grpSpPr>
        <a:xfrm>
          <a:off x="0" y="0"/>
          <a:ext cx="0" cy="0"/>
          <a:chOff x="0" y="0"/>
          <a:chExt cx="0" cy="0"/>
        </a:xfrm>
      </p:grpSpPr>
      <p:sp>
        <p:nvSpPr>
          <p:cNvPr id="6148" name="Rectangle 4">
            <a:extLst>
              <a:ext uri="{FF2B5EF4-FFF2-40B4-BE49-F238E27FC236}">
                <a16:creationId xmlns:a16="http://schemas.microsoft.com/office/drawing/2014/main" id="{700C06DD-AB0C-1FFE-89A7-75276314B2A5}"/>
              </a:ext>
            </a:extLst>
          </p:cNvPr>
          <p:cNvSpPr>
            <a:spLocks noChangeArrowheads="1"/>
          </p:cNvSpPr>
          <p:nvPr/>
        </p:nvSpPr>
        <p:spPr bwMode="auto">
          <a:xfrm>
            <a:off x="53199" y="-158409"/>
            <a:ext cx="9395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mj-lt"/>
                <a:cs typeface="Arial" panose="020B0604020202020204" pitchFamily="34" charset="0"/>
              </a:rPr>
              <a:t>WATER COLOR - OTHER</a:t>
            </a:r>
          </a:p>
        </p:txBody>
      </p:sp>
      <p:pic>
        <p:nvPicPr>
          <p:cNvPr id="2" name="Picture 1">
            <a:extLst>
              <a:ext uri="{FF2B5EF4-FFF2-40B4-BE49-F238E27FC236}">
                <a16:creationId xmlns:a16="http://schemas.microsoft.com/office/drawing/2014/main" id="{D5CB2C20-8103-590F-581C-B42B2BB8B4DD}"/>
              </a:ext>
            </a:extLst>
          </p:cNvPr>
          <p:cNvPicPr>
            <a:picLocks noChangeAspect="1"/>
          </p:cNvPicPr>
          <p:nvPr/>
        </p:nvPicPr>
        <p:blipFill>
          <a:blip r:embed="rId3"/>
          <a:stretch>
            <a:fillRect/>
          </a:stretch>
        </p:blipFill>
        <p:spPr>
          <a:xfrm>
            <a:off x="320087" y="1539933"/>
            <a:ext cx="3114131" cy="4186589"/>
          </a:xfrm>
          <a:prstGeom prst="rect">
            <a:avLst/>
          </a:prstGeom>
        </p:spPr>
      </p:pic>
      <p:pic>
        <p:nvPicPr>
          <p:cNvPr id="5" name="Picture 4">
            <a:extLst>
              <a:ext uri="{FF2B5EF4-FFF2-40B4-BE49-F238E27FC236}">
                <a16:creationId xmlns:a16="http://schemas.microsoft.com/office/drawing/2014/main" id="{D698B490-5027-80F1-2F2D-B0B4075265D7}"/>
              </a:ext>
            </a:extLst>
          </p:cNvPr>
          <p:cNvPicPr>
            <a:picLocks noChangeAspect="1"/>
          </p:cNvPicPr>
          <p:nvPr/>
        </p:nvPicPr>
        <p:blipFill>
          <a:blip r:embed="rId4"/>
          <a:stretch>
            <a:fillRect/>
          </a:stretch>
        </p:blipFill>
        <p:spPr>
          <a:xfrm>
            <a:off x="5249872" y="996808"/>
            <a:ext cx="3635500" cy="2636420"/>
          </a:xfrm>
          <a:prstGeom prst="rect">
            <a:avLst/>
          </a:prstGeom>
        </p:spPr>
      </p:pic>
      <p:sp>
        <p:nvSpPr>
          <p:cNvPr id="7" name="TextBox 6">
            <a:extLst>
              <a:ext uri="{FF2B5EF4-FFF2-40B4-BE49-F238E27FC236}">
                <a16:creationId xmlns:a16="http://schemas.microsoft.com/office/drawing/2014/main" id="{72A7F1C0-29E9-6DDD-0E9A-D94BB8BB28C9}"/>
              </a:ext>
            </a:extLst>
          </p:cNvPr>
          <p:cNvSpPr txBox="1"/>
          <p:nvPr/>
        </p:nvSpPr>
        <p:spPr bwMode="auto">
          <a:xfrm>
            <a:off x="4359171" y="996808"/>
            <a:ext cx="829242"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chemeClr val="tx2"/>
                </a:solidFill>
                <a:latin typeface="Lato"/>
                <a:ea typeface="Lato Light"/>
                <a:cs typeface="Lato Light"/>
              </a:rPr>
              <a:t>Blue</a:t>
            </a:r>
            <a:endParaRPr lang="en-US" b="1">
              <a:solidFill>
                <a:schemeClr val="tx2"/>
              </a:solidFill>
              <a:ea typeface="Lato Light"/>
              <a:cs typeface="Lato Light"/>
            </a:endParaRPr>
          </a:p>
        </p:txBody>
      </p:sp>
      <p:sp>
        <p:nvSpPr>
          <p:cNvPr id="14" name="TextBox 13">
            <a:extLst>
              <a:ext uri="{FF2B5EF4-FFF2-40B4-BE49-F238E27FC236}">
                <a16:creationId xmlns:a16="http://schemas.microsoft.com/office/drawing/2014/main" id="{C31E559E-48E0-EF5E-2E76-1037E514AB9E}"/>
              </a:ext>
            </a:extLst>
          </p:cNvPr>
          <p:cNvSpPr txBox="1"/>
          <p:nvPr/>
        </p:nvSpPr>
        <p:spPr bwMode="auto">
          <a:xfrm>
            <a:off x="3480964" y="3448561"/>
            <a:ext cx="165370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2"/>
                </a:solidFill>
                <a:ea typeface="Lato Light"/>
                <a:cs typeface="Lato Light"/>
              </a:rPr>
              <a:t>Black</a:t>
            </a:r>
          </a:p>
        </p:txBody>
      </p:sp>
      <p:sp>
        <p:nvSpPr>
          <p:cNvPr id="15" name="TextBox 14">
            <a:extLst>
              <a:ext uri="{FF2B5EF4-FFF2-40B4-BE49-F238E27FC236}">
                <a16:creationId xmlns:a16="http://schemas.microsoft.com/office/drawing/2014/main" id="{BE3A0D2C-0D8D-D57C-0B50-F405271560F3}"/>
              </a:ext>
            </a:extLst>
          </p:cNvPr>
          <p:cNvSpPr txBox="1"/>
          <p:nvPr/>
        </p:nvSpPr>
        <p:spPr bwMode="auto">
          <a:xfrm>
            <a:off x="3672122" y="6085148"/>
            <a:ext cx="151629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chemeClr val="tx2"/>
                </a:solidFill>
                <a:ea typeface="Lato Light"/>
                <a:cs typeface="Lato Light"/>
              </a:rPr>
              <a:t>Red/Orange</a:t>
            </a:r>
          </a:p>
        </p:txBody>
      </p:sp>
      <p:pic>
        <p:nvPicPr>
          <p:cNvPr id="3" name="Picture 2">
            <a:extLst>
              <a:ext uri="{FF2B5EF4-FFF2-40B4-BE49-F238E27FC236}">
                <a16:creationId xmlns:a16="http://schemas.microsoft.com/office/drawing/2014/main" id="{8648B932-4435-7B48-F1EF-C1D2BF43CAE8}"/>
              </a:ext>
            </a:extLst>
          </p:cNvPr>
          <p:cNvPicPr>
            <a:picLocks noChangeAspect="1"/>
          </p:cNvPicPr>
          <p:nvPr/>
        </p:nvPicPr>
        <p:blipFill>
          <a:blip r:embed="rId5"/>
          <a:stretch>
            <a:fillRect/>
          </a:stretch>
        </p:blipFill>
        <p:spPr>
          <a:xfrm>
            <a:off x="5188413" y="4127299"/>
            <a:ext cx="3635500" cy="2327181"/>
          </a:xfrm>
          <a:prstGeom prst="rect">
            <a:avLst/>
          </a:prstGeom>
        </p:spPr>
      </p:pic>
      <p:sp>
        <p:nvSpPr>
          <p:cNvPr id="4" name="TextBox 3">
            <a:extLst>
              <a:ext uri="{FF2B5EF4-FFF2-40B4-BE49-F238E27FC236}">
                <a16:creationId xmlns:a16="http://schemas.microsoft.com/office/drawing/2014/main" id="{F3B53377-4CFF-4388-C941-2F98D7327D74}"/>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p.24</a:t>
            </a:r>
          </a:p>
        </p:txBody>
      </p:sp>
    </p:spTree>
    <p:extLst>
      <p:ext uri="{BB962C8B-B14F-4D97-AF65-F5344CB8AC3E}">
        <p14:creationId xmlns:p14="http://schemas.microsoft.com/office/powerpoint/2010/main" val="2507792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53199" y="-158409"/>
            <a:ext cx="96242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mj-lt"/>
                <a:cs typeface="Arial" panose="020B0604020202020204" pitchFamily="34" charset="0"/>
              </a:rPr>
              <a:t>WATER ODOR</a:t>
            </a:r>
          </a:p>
        </p:txBody>
      </p:sp>
      <p:pic>
        <p:nvPicPr>
          <p:cNvPr id="7" name="Picture 6">
            <a:extLst>
              <a:ext uri="{FF2B5EF4-FFF2-40B4-BE49-F238E27FC236}">
                <a16:creationId xmlns:a16="http://schemas.microsoft.com/office/drawing/2014/main" id="{518AF571-5E03-C2BE-65CB-F2EA82637A28}"/>
              </a:ext>
            </a:extLst>
          </p:cNvPr>
          <p:cNvPicPr>
            <a:picLocks noChangeAspect="1"/>
          </p:cNvPicPr>
          <p:nvPr/>
        </p:nvPicPr>
        <p:blipFill rotWithShape="1">
          <a:blip r:embed="rId3"/>
          <a:srcRect l="5038" t="4644" r="5760" b="13622"/>
          <a:stretch/>
        </p:blipFill>
        <p:spPr>
          <a:xfrm>
            <a:off x="3355181" y="1804411"/>
            <a:ext cx="5405354" cy="3676377"/>
          </a:xfrm>
          <a:prstGeom prst="rect">
            <a:avLst/>
          </a:prstGeom>
        </p:spPr>
      </p:pic>
      <p:grpSp>
        <p:nvGrpSpPr>
          <p:cNvPr id="10" name="Group 9">
            <a:extLst>
              <a:ext uri="{FF2B5EF4-FFF2-40B4-BE49-F238E27FC236}">
                <a16:creationId xmlns:a16="http://schemas.microsoft.com/office/drawing/2014/main" id="{E3EE1005-8692-5536-A9DE-652C41B8C1A7}"/>
              </a:ext>
            </a:extLst>
          </p:cNvPr>
          <p:cNvGrpSpPr/>
          <p:nvPr/>
        </p:nvGrpSpPr>
        <p:grpSpPr>
          <a:xfrm>
            <a:off x="383465" y="796532"/>
            <a:ext cx="3326757" cy="7681436"/>
            <a:chOff x="200501" y="689171"/>
            <a:chExt cx="3326757" cy="7681436"/>
          </a:xfrm>
        </p:grpSpPr>
        <p:pic>
          <p:nvPicPr>
            <p:cNvPr id="3" name="Graphic 2" descr="Nose outline">
              <a:extLst>
                <a:ext uri="{FF2B5EF4-FFF2-40B4-BE49-F238E27FC236}">
                  <a16:creationId xmlns:a16="http://schemas.microsoft.com/office/drawing/2014/main" id="{DF403CE2-6F24-9D54-8844-D7E1CF16D0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0501" y="689171"/>
              <a:ext cx="1863090" cy="1863090"/>
            </a:xfrm>
            <a:prstGeom prst="rect">
              <a:avLst/>
            </a:prstGeom>
          </p:spPr>
        </p:pic>
        <p:pic>
          <p:nvPicPr>
            <p:cNvPr id="6" name="Graphic 5" descr="Coffee outline">
              <a:extLst>
                <a:ext uri="{FF2B5EF4-FFF2-40B4-BE49-F238E27FC236}">
                  <a16:creationId xmlns:a16="http://schemas.microsoft.com/office/drawing/2014/main" id="{01717766-BCBA-13BF-50A4-0D1ACDABE8BF}"/>
                </a:ext>
              </a:extLst>
            </p:cNvPr>
            <p:cNvPicPr>
              <a:picLocks noChangeAspect="1"/>
            </p:cNvPicPr>
            <p:nvPr/>
          </p:nvPicPr>
          <p:blipFill>
            <a:blip r:embed="rId6">
              <a:extLst>
                <a:ext uri="{96DAC541-7B7A-43D3-8B79-37D633B846F1}">
                  <asvg:svgBlip xmlns:asvg="http://schemas.microsoft.com/office/drawing/2016/SVG/main" r:embed="rId7"/>
                </a:ext>
              </a:extLst>
            </a:blip>
            <a:srcRect b="63032"/>
            <a:stretch/>
          </p:blipFill>
          <p:spPr>
            <a:xfrm>
              <a:off x="772001" y="1859615"/>
              <a:ext cx="2583180" cy="954941"/>
            </a:xfrm>
            <a:prstGeom prst="rect">
              <a:avLst/>
            </a:prstGeom>
          </p:spPr>
        </p:pic>
        <p:sp>
          <p:nvSpPr>
            <p:cNvPr id="9" name="TextBox 1">
              <a:extLst>
                <a:ext uri="{FF2B5EF4-FFF2-40B4-BE49-F238E27FC236}">
                  <a16:creationId xmlns:a16="http://schemas.microsoft.com/office/drawing/2014/main" id="{F5370461-5766-BB93-DCD2-BAEFA6258884}"/>
                </a:ext>
              </a:extLst>
            </p:cNvPr>
            <p:cNvSpPr txBox="1">
              <a:spLocks noChangeArrowheads="1"/>
            </p:cNvSpPr>
            <p:nvPr/>
          </p:nvSpPr>
          <p:spPr bwMode="auto">
            <a:xfrm>
              <a:off x="599924" y="3076850"/>
              <a:ext cx="2927334"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buClr>
                  <a:schemeClr val="accent4"/>
                </a:buClr>
                <a:buSzPct val="150000"/>
                <a:buFont typeface="Wingdings" panose="05000000000000000000" pitchFamily="2" charset="2"/>
                <a:buChar char="§"/>
              </a:pPr>
              <a:r>
                <a:rPr lang="en-US" altLang="en-US" sz="2600" b="1">
                  <a:solidFill>
                    <a:schemeClr val="tx2"/>
                  </a:solidFill>
                  <a:latin typeface="+mn-lt"/>
                  <a:ea typeface="+mn-ea"/>
                </a:rPr>
                <a:t>Gasoline</a:t>
              </a:r>
            </a:p>
            <a:p>
              <a:pPr>
                <a:buClr>
                  <a:schemeClr val="accent4"/>
                </a:buClr>
                <a:buSzPct val="150000"/>
                <a:buFont typeface="Wingdings" panose="05000000000000000000" pitchFamily="2" charset="2"/>
                <a:buChar char="§"/>
              </a:pPr>
              <a:r>
                <a:rPr lang="en-US" altLang="en-US" sz="2600" b="1">
                  <a:solidFill>
                    <a:schemeClr val="tx2"/>
                  </a:solidFill>
                  <a:latin typeface="+mn-lt"/>
                  <a:ea typeface="+mn-ea"/>
                </a:rPr>
                <a:t>Sewage</a:t>
              </a:r>
            </a:p>
            <a:p>
              <a:pPr>
                <a:buClr>
                  <a:schemeClr val="accent4"/>
                </a:buClr>
                <a:buSzPct val="150000"/>
                <a:buFont typeface="Wingdings" panose="05000000000000000000" pitchFamily="2" charset="2"/>
                <a:buChar char="§"/>
              </a:pPr>
              <a:r>
                <a:rPr lang="en-US" altLang="en-US" sz="2600" b="1">
                  <a:solidFill>
                    <a:schemeClr val="tx2"/>
                  </a:solidFill>
                  <a:latin typeface="+mn-lt"/>
                  <a:ea typeface="+mn-ea"/>
                </a:rPr>
                <a:t>Fishy</a:t>
              </a:r>
            </a:p>
            <a:p>
              <a:pPr>
                <a:buClr>
                  <a:schemeClr val="accent4"/>
                </a:buClr>
                <a:buSzPct val="150000"/>
                <a:buFont typeface="Wingdings" panose="05000000000000000000" pitchFamily="2" charset="2"/>
                <a:buChar char="§"/>
              </a:pPr>
              <a:r>
                <a:rPr lang="en-US" altLang="en-US" sz="2600" b="1">
                  <a:solidFill>
                    <a:schemeClr val="tx2"/>
                  </a:solidFill>
                  <a:latin typeface="+mn-lt"/>
                  <a:ea typeface="+mn-ea"/>
                </a:rPr>
                <a:t>Chlorine</a:t>
              </a:r>
            </a:p>
            <a:p>
              <a:pPr>
                <a:buClr>
                  <a:schemeClr val="accent4"/>
                </a:buClr>
                <a:buSzPct val="150000"/>
                <a:buFont typeface="Wingdings" panose="05000000000000000000" pitchFamily="2" charset="2"/>
                <a:buChar char="§"/>
              </a:pPr>
              <a:r>
                <a:rPr lang="en-US" altLang="en-US" sz="2600" b="1">
                  <a:solidFill>
                    <a:schemeClr val="tx2"/>
                  </a:solidFill>
                  <a:latin typeface="+mn-lt"/>
                  <a:ea typeface="+mn-ea"/>
                </a:rPr>
                <a:t>Other</a:t>
              </a:r>
            </a:p>
            <a:p>
              <a:pPr marL="57150" indent="0">
                <a:buNone/>
              </a:pPr>
              <a:endParaRPr lang="en-US" altLang="en-US" sz="2000">
                <a:solidFill>
                  <a:schemeClr val="tx2"/>
                </a:solidFill>
                <a:latin typeface="+mn-lt"/>
                <a:ea typeface="+mn-ea"/>
              </a:endParaRPr>
            </a:p>
            <a:p>
              <a:pPr marL="57150" indent="0">
                <a:buNone/>
              </a:pPr>
              <a:endParaRPr lang="en-US" altLang="en-US" sz="2600">
                <a:solidFill>
                  <a:schemeClr val="tx2"/>
                </a:solidFill>
                <a:latin typeface="+mn-lt"/>
                <a:ea typeface="+mn-ea"/>
              </a:endParaRPr>
            </a:p>
            <a:p>
              <a:pPr marL="57150" indent="0">
                <a:buNone/>
              </a:pPr>
              <a:endParaRPr lang="en-US" altLang="en-US" sz="2600">
                <a:solidFill>
                  <a:schemeClr val="tx2"/>
                </a:solidFill>
                <a:latin typeface="+mn-lt"/>
                <a:ea typeface="+mn-ea"/>
              </a:endParaRPr>
            </a:p>
            <a:p>
              <a:pPr marL="0" indent="0">
                <a:buNone/>
              </a:pPr>
              <a:endParaRPr lang="en-US" altLang="en-US" sz="2800">
                <a:solidFill>
                  <a:srgbClr val="006496"/>
                </a:solidFill>
                <a:latin typeface="+mn-lt"/>
                <a:cs typeface="Lato"/>
              </a:endParaRPr>
            </a:p>
            <a:p>
              <a:pPr eaLnBrk="1" hangingPunct="1">
                <a:buFont typeface="Wingdings" panose="05000000000000000000" pitchFamily="2" charset="2"/>
                <a:buChar char="Ø"/>
              </a:pPr>
              <a:endParaRPr lang="en-US" altLang="en-US" sz="2800" b="1">
                <a:solidFill>
                  <a:schemeClr val="accent5"/>
                </a:solidFill>
                <a:latin typeface="+mn-lt"/>
                <a:cs typeface="Lato"/>
              </a:endParaRPr>
            </a:p>
            <a:p>
              <a:pPr marL="0" indent="0" eaLnBrk="1" hangingPunct="1">
                <a:buNone/>
              </a:pPr>
              <a:endParaRPr lang="en-US" altLang="en-US" sz="2800">
                <a:solidFill>
                  <a:schemeClr val="accent5"/>
                </a:solidFill>
                <a:latin typeface="+mn-lt"/>
                <a:cs typeface="Lato"/>
              </a:endParaRPr>
            </a:p>
          </p:txBody>
        </p:sp>
      </p:grpSp>
      <p:sp>
        <p:nvSpPr>
          <p:cNvPr id="2" name="TextBox 1">
            <a:extLst>
              <a:ext uri="{FF2B5EF4-FFF2-40B4-BE49-F238E27FC236}">
                <a16:creationId xmlns:a16="http://schemas.microsoft.com/office/drawing/2014/main" id="{660D594A-5BEC-C94B-6A0B-8CB9CB8A8261}"/>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p.25</a:t>
            </a:r>
          </a:p>
        </p:txBody>
      </p:sp>
    </p:spTree>
    <p:extLst>
      <p:ext uri="{BB962C8B-B14F-4D97-AF65-F5344CB8AC3E}">
        <p14:creationId xmlns:p14="http://schemas.microsoft.com/office/powerpoint/2010/main" val="4217456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6C929A-E5EA-3742-AA62-3622430337B0}"/>
              </a:ext>
            </a:extLst>
          </p:cNvPr>
          <p:cNvSpPr>
            <a:spLocks noGrp="1"/>
          </p:cNvSpPr>
          <p:nvPr>
            <p:ph idx="1"/>
          </p:nvPr>
        </p:nvSpPr>
        <p:spPr>
          <a:xfrm>
            <a:off x="256826" y="998384"/>
            <a:ext cx="8229600" cy="3614738"/>
          </a:xfrm>
        </p:spPr>
        <p:txBody>
          <a:bodyPr/>
          <a:lstStyle/>
          <a:p>
            <a:pPr lvl="1">
              <a:buFont typeface="Wingdings"/>
              <a:buChar char="§"/>
            </a:pPr>
            <a:r>
              <a:rPr lang="en-US" sz="2800" b="1">
                <a:solidFill>
                  <a:schemeClr val="tx2"/>
                </a:solidFill>
                <a:latin typeface="Lato"/>
                <a:ea typeface="Lato"/>
                <a:cs typeface="Lato"/>
              </a:rPr>
              <a:t>Clear</a:t>
            </a:r>
          </a:p>
          <a:p>
            <a:pPr lvl="1">
              <a:buFont typeface="Wingdings"/>
              <a:buChar char="§"/>
            </a:pPr>
            <a:r>
              <a:rPr lang="en-US" sz="2800" b="1">
                <a:solidFill>
                  <a:schemeClr val="tx2"/>
                </a:solidFill>
                <a:latin typeface="Lato"/>
                <a:ea typeface="Lato"/>
                <a:cs typeface="Lato"/>
              </a:rPr>
              <a:t>Cloudy</a:t>
            </a:r>
          </a:p>
          <a:p>
            <a:pPr lvl="1">
              <a:buFont typeface="Wingdings"/>
              <a:buChar char="§"/>
            </a:pPr>
            <a:r>
              <a:rPr lang="en-US" sz="2800" b="1">
                <a:solidFill>
                  <a:schemeClr val="tx2"/>
                </a:solidFill>
                <a:latin typeface="Lato"/>
                <a:ea typeface="Lato"/>
                <a:cs typeface="Lato"/>
              </a:rPr>
              <a:t>Opaque</a:t>
            </a:r>
          </a:p>
        </p:txBody>
      </p:sp>
      <p:sp>
        <p:nvSpPr>
          <p:cNvPr id="5" name="Title 1">
            <a:extLst>
              <a:ext uri="{FF2B5EF4-FFF2-40B4-BE49-F238E27FC236}">
                <a16:creationId xmlns:a16="http://schemas.microsoft.com/office/drawing/2014/main" id="{161EA719-0320-BE3D-4032-672215C4E14A}"/>
              </a:ext>
            </a:extLst>
          </p:cNvPr>
          <p:cNvSpPr txBox="1">
            <a:spLocks/>
          </p:cNvSpPr>
          <p:nvPr/>
        </p:nvSpPr>
        <p:spPr bwMode="auto">
          <a:xfrm>
            <a:off x="111369"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a:rPr>
              <a:t>WATER CLARITY</a:t>
            </a:r>
            <a:endParaRPr lang="en-US">
              <a:latin typeface="+mj-lt"/>
            </a:endParaRPr>
          </a:p>
        </p:txBody>
      </p:sp>
      <p:pic>
        <p:nvPicPr>
          <p:cNvPr id="6" name="Picture 5" descr="A glass of liquid on a table&#10;&#10;Description automatically generated with low confidence">
            <a:extLst>
              <a:ext uri="{FF2B5EF4-FFF2-40B4-BE49-F238E27FC236}">
                <a16:creationId xmlns:a16="http://schemas.microsoft.com/office/drawing/2014/main" id="{A6B5C6B2-D038-21D9-D100-190F469EA1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9454" y="3025984"/>
            <a:ext cx="2939143" cy="2939143"/>
          </a:xfrm>
          <a:prstGeom prst="rect">
            <a:avLst/>
          </a:prstGeom>
        </p:spPr>
      </p:pic>
      <p:pic>
        <p:nvPicPr>
          <p:cNvPr id="8" name="Picture 7" descr="A picture containing cup, food, beverage, plastic&#10;&#10;Description automatically generated">
            <a:extLst>
              <a:ext uri="{FF2B5EF4-FFF2-40B4-BE49-F238E27FC236}">
                <a16:creationId xmlns:a16="http://schemas.microsoft.com/office/drawing/2014/main" id="{A7F1AAAE-26D3-1D97-C5E0-05AA9F708365}"/>
              </a:ext>
            </a:extLst>
          </p:cNvPr>
          <p:cNvPicPr>
            <a:picLocks noChangeAspect="1"/>
          </p:cNvPicPr>
          <p:nvPr/>
        </p:nvPicPr>
        <p:blipFill>
          <a:blip r:embed="rId4">
            <a:extLst>
              <a:ext uri="{28A0092B-C50C-407E-A947-70E740481C1C}">
                <a14:useLocalDpi xmlns:a14="http://schemas.microsoft.com/office/drawing/2010/main" val="0"/>
              </a:ext>
            </a:extLst>
          </a:blip>
          <a:srcRect l="14584" t="8969" r="13791" b="20152"/>
          <a:stretch/>
        </p:blipFill>
        <p:spPr>
          <a:xfrm>
            <a:off x="1432483" y="3029319"/>
            <a:ext cx="2939143" cy="2935808"/>
          </a:xfrm>
          <a:prstGeom prst="rect">
            <a:avLst/>
          </a:prstGeom>
        </p:spPr>
      </p:pic>
      <p:sp>
        <p:nvSpPr>
          <p:cNvPr id="2" name="TextBox 1">
            <a:extLst>
              <a:ext uri="{FF2B5EF4-FFF2-40B4-BE49-F238E27FC236}">
                <a16:creationId xmlns:a16="http://schemas.microsoft.com/office/drawing/2014/main" id="{030CD8C2-DBF8-5751-F4E3-658C84DE8D63}"/>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p.25</a:t>
            </a:r>
          </a:p>
        </p:txBody>
      </p:sp>
    </p:spTree>
    <p:extLst>
      <p:ext uri="{BB962C8B-B14F-4D97-AF65-F5344CB8AC3E}">
        <p14:creationId xmlns:p14="http://schemas.microsoft.com/office/powerpoint/2010/main" val="3046198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78EC93-63B1-9B41-8875-28F91C5A389C}"/>
              </a:ext>
            </a:extLst>
          </p:cNvPr>
          <p:cNvSpPr>
            <a:spLocks noGrp="1"/>
          </p:cNvSpPr>
          <p:nvPr>
            <p:ph idx="1"/>
          </p:nvPr>
        </p:nvSpPr>
        <p:spPr>
          <a:xfrm>
            <a:off x="364672" y="1314450"/>
            <a:ext cx="5486400" cy="3614738"/>
          </a:xfrm>
        </p:spPr>
        <p:txBody>
          <a:bodyPr/>
          <a:lstStyle/>
          <a:p>
            <a:pPr lvl="1">
              <a:buClr>
                <a:schemeClr val="tx1"/>
              </a:buClr>
              <a:buFont typeface="Wingdings" panose="05000000000000000000" pitchFamily="2" charset="2"/>
              <a:buChar char="§"/>
            </a:pPr>
            <a:r>
              <a:rPr lang="en-US" sz="2200" b="1">
                <a:solidFill>
                  <a:schemeClr val="tx2"/>
                </a:solidFill>
                <a:latin typeface="Lato"/>
                <a:ea typeface="Lato"/>
                <a:cs typeface="Lato"/>
              </a:rPr>
              <a:t>Calm</a:t>
            </a:r>
          </a:p>
          <a:p>
            <a:pPr lvl="1">
              <a:buClr>
                <a:schemeClr val="tx1"/>
              </a:buClr>
              <a:buFont typeface="Wingdings" panose="05000000000000000000" pitchFamily="2" charset="2"/>
              <a:buChar char="§"/>
            </a:pPr>
            <a:r>
              <a:rPr lang="en-US" sz="2200" b="1">
                <a:solidFill>
                  <a:schemeClr val="tx2"/>
                </a:solidFill>
                <a:latin typeface="Lato"/>
                <a:ea typeface="Lato"/>
                <a:cs typeface="Lato"/>
              </a:rPr>
              <a:t>Ripples</a:t>
            </a:r>
          </a:p>
          <a:p>
            <a:pPr lvl="1">
              <a:buClr>
                <a:schemeClr val="tx1"/>
              </a:buClr>
              <a:buFont typeface="Wingdings" panose="05000000000000000000" pitchFamily="2" charset="2"/>
              <a:buChar char="§"/>
            </a:pPr>
            <a:r>
              <a:rPr lang="en-US" sz="2200" b="1">
                <a:solidFill>
                  <a:schemeClr val="tx2"/>
                </a:solidFill>
                <a:latin typeface="Lato"/>
                <a:ea typeface="Lato"/>
                <a:cs typeface="Lato"/>
              </a:rPr>
              <a:t>Waves</a:t>
            </a:r>
          </a:p>
          <a:p>
            <a:pPr lvl="1">
              <a:buClr>
                <a:schemeClr val="tx1"/>
              </a:buClr>
              <a:buFont typeface="Wingdings" panose="05000000000000000000" pitchFamily="2" charset="2"/>
              <a:buChar char="§"/>
            </a:pPr>
            <a:r>
              <a:rPr lang="en-US" sz="2200" b="1">
                <a:solidFill>
                  <a:schemeClr val="tx2"/>
                </a:solidFill>
                <a:latin typeface="Lato"/>
                <a:ea typeface="Lato"/>
                <a:cs typeface="Lato"/>
              </a:rPr>
              <a:t>White caps</a:t>
            </a:r>
          </a:p>
        </p:txBody>
      </p:sp>
      <p:pic>
        <p:nvPicPr>
          <p:cNvPr id="5122" name="Picture 2" descr="Photograph of Botany Bay Plantation WMA">
            <a:extLst>
              <a:ext uri="{FF2B5EF4-FFF2-40B4-BE49-F238E27FC236}">
                <a16:creationId xmlns:a16="http://schemas.microsoft.com/office/drawing/2014/main" id="{CCFA3086-9B17-0A49-A57B-CFAA808A1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74" y="3363119"/>
            <a:ext cx="4360861" cy="2180431"/>
          </a:xfrm>
          <a:prstGeom prst="rect">
            <a:avLst/>
          </a:prstGeom>
          <a:extLst>
            <a:ext uri="{909E8E84-426E-40DD-AFC4-6F175D3DCCD1}">
              <a14:hiddenFill xmlns:a14="http://schemas.microsoft.com/office/drawing/2010/main">
                <a:solidFill>
                  <a:srgbClr val="FFFFFF"/>
                </a:solidFill>
              </a14:hiddenFill>
            </a:ext>
          </a:extLst>
        </p:spPr>
      </p:pic>
      <p:pic>
        <p:nvPicPr>
          <p:cNvPr id="5124" name="Picture 4" descr="Explore a Salt Marsh with New Guide — SOUTH CAROLINA COASTAL RESOURCES">
            <a:extLst>
              <a:ext uri="{FF2B5EF4-FFF2-40B4-BE49-F238E27FC236}">
                <a16:creationId xmlns:a16="http://schemas.microsoft.com/office/drawing/2014/main" id="{3C187CED-06E4-BA41-B082-0E41C66018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9526" y="1828800"/>
            <a:ext cx="2971800" cy="3714750"/>
          </a:xfrm>
          <a:prstGeom prst="rect">
            <a:avLst/>
          </a:prstGeom>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5B6C2D6-6BCE-4BD7-A957-E2F49440C919}"/>
              </a:ext>
            </a:extLst>
          </p:cNvPr>
          <p:cNvSpPr txBox="1">
            <a:spLocks/>
          </p:cNvSpPr>
          <p:nvPr/>
        </p:nvSpPr>
        <p:spPr bwMode="auto">
          <a:xfrm>
            <a:off x="82062" y="-1378"/>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endParaRPr lang="en-US" sz="1800"/>
          </a:p>
        </p:txBody>
      </p:sp>
      <p:sp>
        <p:nvSpPr>
          <p:cNvPr id="4" name="Title 1">
            <a:extLst>
              <a:ext uri="{FF2B5EF4-FFF2-40B4-BE49-F238E27FC236}">
                <a16:creationId xmlns:a16="http://schemas.microsoft.com/office/drawing/2014/main" id="{08113D2E-E7A7-F404-590D-6DF8C331EB96}"/>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WATER CONDITIONS</a:t>
            </a:r>
            <a:endParaRPr lang="en-US" sz="1800">
              <a:latin typeface="+mj-lt"/>
            </a:endParaRPr>
          </a:p>
        </p:txBody>
      </p:sp>
      <p:sp>
        <p:nvSpPr>
          <p:cNvPr id="2" name="TextBox 1">
            <a:extLst>
              <a:ext uri="{FF2B5EF4-FFF2-40B4-BE49-F238E27FC236}">
                <a16:creationId xmlns:a16="http://schemas.microsoft.com/office/drawing/2014/main" id="{B59A3505-736F-8461-8842-C3E7662CAF1A}"/>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p.26</a:t>
            </a:r>
          </a:p>
        </p:txBody>
      </p:sp>
    </p:spTree>
    <p:extLst>
      <p:ext uri="{BB962C8B-B14F-4D97-AF65-F5344CB8AC3E}">
        <p14:creationId xmlns:p14="http://schemas.microsoft.com/office/powerpoint/2010/main" val="1034725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0DDD12A-0A3F-CE41-BFB4-59464AB799AA}"/>
              </a:ext>
            </a:extLst>
          </p:cNvPr>
          <p:cNvSpPr txBox="1">
            <a:spLocks/>
          </p:cNvSpPr>
          <p:nvPr/>
        </p:nvSpPr>
        <p:spPr bwMode="auto">
          <a:xfrm>
            <a:off x="150756" y="2461620"/>
            <a:ext cx="5045174" cy="6324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chemeClr val="tx1"/>
              </a:buClr>
              <a:buFont typeface="Wingdings" panose="05000000000000000000" pitchFamily="2" charset="2"/>
              <a:buChar char="§"/>
            </a:pPr>
            <a:r>
              <a:rPr lang="en-US" sz="2200" b="1">
                <a:solidFill>
                  <a:schemeClr val="tx2"/>
                </a:solidFill>
                <a:latin typeface="Lato"/>
                <a:ea typeface="Lato"/>
                <a:cs typeface="Lato"/>
              </a:rPr>
              <a:t>Low</a:t>
            </a:r>
          </a:p>
          <a:p>
            <a:pPr lvl="1">
              <a:buClr>
                <a:schemeClr val="tx1"/>
              </a:buClr>
              <a:buFont typeface="Wingdings" panose="05000000000000000000" pitchFamily="2" charset="2"/>
              <a:buChar char="§"/>
            </a:pPr>
            <a:r>
              <a:rPr lang="en-US" sz="2200" b="1">
                <a:solidFill>
                  <a:schemeClr val="tx2"/>
                </a:solidFill>
                <a:latin typeface="Lato"/>
                <a:ea typeface="Lato"/>
                <a:cs typeface="Lato"/>
              </a:rPr>
              <a:t>Mid</a:t>
            </a:r>
          </a:p>
          <a:p>
            <a:pPr lvl="1">
              <a:buClr>
                <a:schemeClr val="tx1"/>
              </a:buClr>
              <a:buFont typeface="Wingdings" panose="05000000000000000000" pitchFamily="2" charset="2"/>
              <a:buChar char="§"/>
            </a:pPr>
            <a:r>
              <a:rPr lang="en-US" sz="2200" b="1">
                <a:solidFill>
                  <a:schemeClr val="tx2"/>
                </a:solidFill>
                <a:latin typeface="Lato"/>
                <a:ea typeface="Lato"/>
                <a:cs typeface="Lato"/>
              </a:rPr>
              <a:t>High</a:t>
            </a:r>
          </a:p>
        </p:txBody>
      </p:sp>
      <p:pic>
        <p:nvPicPr>
          <p:cNvPr id="6" name="Picture 5">
            <a:extLst>
              <a:ext uri="{FF2B5EF4-FFF2-40B4-BE49-F238E27FC236}">
                <a16:creationId xmlns:a16="http://schemas.microsoft.com/office/drawing/2014/main" id="{9C75A4AE-BAD9-6045-9C6E-1D3B0F26AB4D}"/>
              </a:ext>
            </a:extLst>
          </p:cNvPr>
          <p:cNvPicPr>
            <a:picLocks noChangeAspect="1"/>
          </p:cNvPicPr>
          <p:nvPr/>
        </p:nvPicPr>
        <p:blipFill>
          <a:blip r:embed="rId4"/>
          <a:stretch>
            <a:fillRect/>
          </a:stretch>
        </p:blipFill>
        <p:spPr>
          <a:xfrm>
            <a:off x="2754849" y="875664"/>
            <a:ext cx="4854501" cy="2553336"/>
          </a:xfrm>
          <a:prstGeom prst="rect">
            <a:avLst/>
          </a:prstGeom>
        </p:spPr>
      </p:pic>
      <p:pic>
        <p:nvPicPr>
          <p:cNvPr id="7" name="Picture 6">
            <a:extLst>
              <a:ext uri="{FF2B5EF4-FFF2-40B4-BE49-F238E27FC236}">
                <a16:creationId xmlns:a16="http://schemas.microsoft.com/office/drawing/2014/main" id="{7E66D930-F9A3-634D-945E-C0E04CFEFDCE}"/>
              </a:ext>
            </a:extLst>
          </p:cNvPr>
          <p:cNvPicPr>
            <a:picLocks noChangeAspect="1"/>
          </p:cNvPicPr>
          <p:nvPr/>
        </p:nvPicPr>
        <p:blipFill>
          <a:blip r:embed="rId5"/>
          <a:stretch>
            <a:fillRect/>
          </a:stretch>
        </p:blipFill>
        <p:spPr>
          <a:xfrm>
            <a:off x="2754849" y="3695064"/>
            <a:ext cx="4882163" cy="2553336"/>
          </a:xfrm>
          <a:prstGeom prst="rect">
            <a:avLst/>
          </a:prstGeom>
        </p:spPr>
      </p:pic>
      <p:sp>
        <p:nvSpPr>
          <p:cNvPr id="10" name="Title 1">
            <a:extLst>
              <a:ext uri="{FF2B5EF4-FFF2-40B4-BE49-F238E27FC236}">
                <a16:creationId xmlns:a16="http://schemas.microsoft.com/office/drawing/2014/main" id="{4C4C7D4C-8926-471C-958C-EA3DB45CEF19}"/>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TIDE LEVEL</a:t>
            </a:r>
            <a:endParaRPr lang="en-US" sz="1800">
              <a:latin typeface="+mj-lt"/>
            </a:endParaRPr>
          </a:p>
        </p:txBody>
      </p:sp>
      <p:sp>
        <p:nvSpPr>
          <p:cNvPr id="2" name="TextBox 1">
            <a:extLst>
              <a:ext uri="{FF2B5EF4-FFF2-40B4-BE49-F238E27FC236}">
                <a16:creationId xmlns:a16="http://schemas.microsoft.com/office/drawing/2014/main" id="{F6ECDF94-5D32-FD7E-A2AB-22AE1C039B71}"/>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p.26</a:t>
            </a:r>
          </a:p>
        </p:txBody>
      </p:sp>
    </p:spTree>
    <p:extLst>
      <p:ext uri="{BB962C8B-B14F-4D97-AF65-F5344CB8AC3E}">
        <p14:creationId xmlns:p14="http://schemas.microsoft.com/office/powerpoint/2010/main" val="3550161160"/>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41B8E4B9-454A-3820-357A-93E559B13080}"/>
              </a:ext>
            </a:extLst>
          </p:cNvPr>
          <p:cNvSpPr>
            <a:spLocks noChangeArrowheads="1"/>
          </p:cNvSpPr>
          <p:nvPr/>
        </p:nvSpPr>
        <p:spPr bwMode="auto">
          <a:xfrm>
            <a:off x="53199" y="-158409"/>
            <a:ext cx="96242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mj-lt"/>
                <a:cs typeface="Arial" panose="020B0604020202020204" pitchFamily="34" charset="0"/>
              </a:rPr>
              <a:t>OTHER DATA FORM OBSERVATIONS</a:t>
            </a:r>
          </a:p>
        </p:txBody>
      </p:sp>
      <p:sp>
        <p:nvSpPr>
          <p:cNvPr id="4" name="TextBox 1">
            <a:extLst>
              <a:ext uri="{FF2B5EF4-FFF2-40B4-BE49-F238E27FC236}">
                <a16:creationId xmlns:a16="http://schemas.microsoft.com/office/drawing/2014/main" id="{C8C2E67B-B5A5-E817-B087-E591682DDC11}"/>
              </a:ext>
            </a:extLst>
          </p:cNvPr>
          <p:cNvSpPr txBox="1">
            <a:spLocks noChangeArrowheads="1"/>
          </p:cNvSpPr>
          <p:nvPr/>
        </p:nvSpPr>
        <p:spPr bwMode="auto">
          <a:xfrm>
            <a:off x="359818" y="1843168"/>
            <a:ext cx="4054843" cy="333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nSpc>
                <a:spcPct val="150000"/>
              </a:lnSpc>
              <a:buClr>
                <a:schemeClr val="accent4"/>
              </a:buClr>
              <a:buSzPct val="150000"/>
              <a:buFont typeface="Wingdings" panose="05000000000000000000" pitchFamily="2" charset="2"/>
              <a:buChar char="§"/>
            </a:pPr>
            <a:r>
              <a:rPr lang="en-US" altLang="en-US" sz="2600" b="1">
                <a:solidFill>
                  <a:schemeClr val="tx2"/>
                </a:solidFill>
                <a:latin typeface="+mn-lt"/>
                <a:ea typeface="+mn-ea"/>
              </a:rPr>
              <a:t>Trash cleanup</a:t>
            </a:r>
          </a:p>
          <a:p>
            <a:pPr>
              <a:lnSpc>
                <a:spcPct val="150000"/>
              </a:lnSpc>
              <a:buClr>
                <a:schemeClr val="accent4"/>
              </a:buClr>
              <a:buSzPct val="150000"/>
              <a:buFont typeface="Wingdings" panose="05000000000000000000" pitchFamily="2" charset="2"/>
              <a:buChar char="§"/>
            </a:pPr>
            <a:r>
              <a:rPr lang="en-US" altLang="en-US" sz="2600" b="1">
                <a:solidFill>
                  <a:schemeClr val="tx2"/>
                </a:solidFill>
                <a:latin typeface="+mn-lt"/>
                <a:ea typeface="+mn-ea"/>
              </a:rPr>
              <a:t>Illegal dumping</a:t>
            </a:r>
          </a:p>
          <a:p>
            <a:pPr>
              <a:lnSpc>
                <a:spcPct val="150000"/>
              </a:lnSpc>
              <a:buClr>
                <a:schemeClr val="accent4"/>
              </a:buClr>
              <a:buSzPct val="150000"/>
              <a:buFont typeface="Wingdings" panose="05000000000000000000" pitchFamily="2" charset="2"/>
              <a:buChar char="§"/>
            </a:pPr>
            <a:r>
              <a:rPr lang="en-US" altLang="en-US" sz="2600" b="1">
                <a:solidFill>
                  <a:schemeClr val="tx2"/>
                </a:solidFill>
                <a:latin typeface="+mn-lt"/>
                <a:ea typeface="+mn-ea"/>
              </a:rPr>
              <a:t>Outfall flow</a:t>
            </a:r>
          </a:p>
          <a:p>
            <a:pPr>
              <a:lnSpc>
                <a:spcPct val="150000"/>
              </a:lnSpc>
              <a:buClr>
                <a:schemeClr val="accent4"/>
              </a:buClr>
              <a:buSzPct val="150000"/>
              <a:buFont typeface="Wingdings" panose="05000000000000000000" pitchFamily="2" charset="2"/>
              <a:buChar char="§"/>
            </a:pPr>
            <a:r>
              <a:rPr lang="en-US" altLang="en-US" sz="2600" b="1">
                <a:solidFill>
                  <a:schemeClr val="tx2"/>
                </a:solidFill>
                <a:latin typeface="+mn-lt"/>
                <a:ea typeface="+mn-ea"/>
                <a:cs typeface="Lato"/>
              </a:rPr>
              <a:t>Security and hazards</a:t>
            </a:r>
            <a:endParaRPr lang="en-US" altLang="en-US" sz="2600" b="1">
              <a:solidFill>
                <a:schemeClr val="tx2"/>
              </a:solidFill>
              <a:latin typeface="+mn-lt"/>
              <a:ea typeface="Lato"/>
              <a:cs typeface="Lato"/>
            </a:endParaRPr>
          </a:p>
          <a:p>
            <a:pPr>
              <a:lnSpc>
                <a:spcPct val="150000"/>
              </a:lnSpc>
              <a:buClr>
                <a:schemeClr val="accent4"/>
              </a:buClr>
              <a:buSzPct val="150000"/>
              <a:buFont typeface="Wingdings" panose="05000000000000000000" pitchFamily="2" charset="2"/>
              <a:buChar char="§"/>
            </a:pPr>
            <a:endParaRPr lang="en-US" altLang="en-US" sz="2600" b="1">
              <a:solidFill>
                <a:schemeClr val="tx2"/>
              </a:solidFill>
              <a:latin typeface="+mn-lt"/>
              <a:ea typeface="Lato"/>
              <a:cs typeface="Lato"/>
            </a:endParaRPr>
          </a:p>
        </p:txBody>
      </p:sp>
      <p:pic>
        <p:nvPicPr>
          <p:cNvPr id="7" name="Picture 6">
            <a:extLst>
              <a:ext uri="{FF2B5EF4-FFF2-40B4-BE49-F238E27FC236}">
                <a16:creationId xmlns:a16="http://schemas.microsoft.com/office/drawing/2014/main" id="{FBF0596F-0072-4047-AAEB-C6F648E1FA75}"/>
              </a:ext>
            </a:extLst>
          </p:cNvPr>
          <p:cNvPicPr>
            <a:picLocks noChangeAspect="1"/>
          </p:cNvPicPr>
          <p:nvPr/>
        </p:nvPicPr>
        <p:blipFill>
          <a:blip r:embed="rId3"/>
          <a:stretch>
            <a:fillRect/>
          </a:stretch>
        </p:blipFill>
        <p:spPr>
          <a:xfrm>
            <a:off x="4417671" y="1135153"/>
            <a:ext cx="3478648" cy="2375138"/>
          </a:xfrm>
          <a:prstGeom prst="rect">
            <a:avLst/>
          </a:prstGeom>
        </p:spPr>
      </p:pic>
      <p:pic>
        <p:nvPicPr>
          <p:cNvPr id="8" name="Picture 7" descr="Image">
            <a:extLst>
              <a:ext uri="{FF2B5EF4-FFF2-40B4-BE49-F238E27FC236}">
                <a16:creationId xmlns:a16="http://schemas.microsoft.com/office/drawing/2014/main" id="{BD1C56E6-1D4B-F7D1-76B2-8F4814F851F6}"/>
              </a:ext>
            </a:extLst>
          </p:cNvPr>
          <p:cNvPicPr>
            <a:picLocks noChangeAspect="1"/>
          </p:cNvPicPr>
          <p:nvPr/>
        </p:nvPicPr>
        <p:blipFill rotWithShape="1">
          <a:blip r:embed="rId4"/>
          <a:srcRect l="-113" t="28076" b="20384"/>
          <a:stretch/>
        </p:blipFill>
        <p:spPr>
          <a:xfrm>
            <a:off x="4414661" y="3848030"/>
            <a:ext cx="3481658" cy="2374380"/>
          </a:xfrm>
          <a:prstGeom prst="rect">
            <a:avLst/>
          </a:prstGeom>
        </p:spPr>
      </p:pic>
      <p:sp>
        <p:nvSpPr>
          <p:cNvPr id="6" name="TextBox 5">
            <a:extLst>
              <a:ext uri="{FF2B5EF4-FFF2-40B4-BE49-F238E27FC236}">
                <a16:creationId xmlns:a16="http://schemas.microsoft.com/office/drawing/2014/main" id="{82E95DA4-877E-7484-2676-CF118B74A76A}"/>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p.26-27</a:t>
            </a:r>
          </a:p>
        </p:txBody>
      </p:sp>
    </p:spTree>
    <p:extLst>
      <p:ext uri="{BB962C8B-B14F-4D97-AF65-F5344CB8AC3E}">
        <p14:creationId xmlns:p14="http://schemas.microsoft.com/office/powerpoint/2010/main" val="489249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850108" y="1719226"/>
            <a:ext cx="4167674" cy="2615671"/>
          </a:xfrm>
        </p:spPr>
        <p:txBody>
          <a:bodyPr/>
          <a:lstStyle/>
          <a:p>
            <a:pPr algn="ctr"/>
            <a:r>
              <a:rPr lang="en-US" sz="4000" b="1" i="0">
                <a:solidFill>
                  <a:schemeClr val="tx2"/>
                </a:solidFill>
                <a:latin typeface="Lato "/>
                <a:cs typeface="Arial"/>
              </a:rPr>
              <a:t>South Carolina Salt Marsh-</a:t>
            </a:r>
            <a:br>
              <a:rPr lang="en-US" sz="4000" b="1" i="0">
                <a:solidFill>
                  <a:schemeClr val="tx2"/>
                </a:solidFill>
                <a:latin typeface="Lato "/>
                <a:cs typeface="Arial"/>
              </a:rPr>
            </a:br>
            <a:r>
              <a:rPr lang="en-US" sz="4000" b="1" i="0">
                <a:solidFill>
                  <a:schemeClr val="tx2"/>
                </a:solidFill>
                <a:latin typeface="Lato "/>
                <a:cs typeface="Arial"/>
              </a:rPr>
              <a:t>Tidal Creek Ecosystems</a:t>
            </a:r>
          </a:p>
        </p:txBody>
      </p:sp>
      <p:sp>
        <p:nvSpPr>
          <p:cNvPr id="4" name="TextBox 3">
            <a:extLst>
              <a:ext uri="{FF2B5EF4-FFF2-40B4-BE49-F238E27FC236}">
                <a16:creationId xmlns:a16="http://schemas.microsoft.com/office/drawing/2014/main" id="{B2585582-5D7C-7C9B-4A43-24335A2478D7}"/>
              </a:ext>
            </a:extLst>
          </p:cNvPr>
          <p:cNvSpPr txBox="1"/>
          <p:nvPr/>
        </p:nvSpPr>
        <p:spPr bwMode="auto">
          <a:xfrm>
            <a:off x="5605188" y="4334897"/>
            <a:ext cx="2743200" cy="584775"/>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i="1">
                <a:solidFill>
                  <a:srgbClr val="073E87"/>
                </a:solidFill>
                <a:latin typeface="Lato"/>
              </a:rPr>
              <a:t>Page 6</a:t>
            </a:r>
            <a:endParaRPr lang="en-US" sz="3200">
              <a:ea typeface="Lato"/>
              <a:cs typeface="Lato"/>
            </a:endParaRPr>
          </a:p>
        </p:txBody>
      </p:sp>
      <p:pic>
        <p:nvPicPr>
          <p:cNvPr id="5" name="Picture 4" descr="A picture containing water, sky, outdoor, river&#10;&#10;Description automatically generated">
            <a:extLst>
              <a:ext uri="{FF2B5EF4-FFF2-40B4-BE49-F238E27FC236}">
                <a16:creationId xmlns:a16="http://schemas.microsoft.com/office/drawing/2014/main" id="{2BABFE54-4486-157F-3F84-4B7E83AB30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66" y="1566670"/>
            <a:ext cx="4730918" cy="3549135"/>
          </a:xfrm>
          <a:prstGeom prst="rect">
            <a:avLst/>
          </a:prstGeom>
        </p:spPr>
      </p:pic>
    </p:spTree>
    <p:extLst>
      <p:ext uri="{BB962C8B-B14F-4D97-AF65-F5344CB8AC3E}">
        <p14:creationId xmlns:p14="http://schemas.microsoft.com/office/powerpoint/2010/main" val="195417885"/>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EF728D-5607-614E-A958-CE5866A8D47B}"/>
              </a:ext>
            </a:extLst>
          </p:cNvPr>
          <p:cNvSpPr>
            <a:spLocks noGrp="1"/>
          </p:cNvSpPr>
          <p:nvPr>
            <p:ph idx="1"/>
          </p:nvPr>
        </p:nvSpPr>
        <p:spPr>
          <a:xfrm>
            <a:off x="138693" y="1344394"/>
            <a:ext cx="5591464" cy="4495800"/>
          </a:xfrm>
        </p:spPr>
        <p:txBody>
          <a:bodyPr/>
          <a:lstStyle/>
          <a:p>
            <a:pPr>
              <a:buClr>
                <a:schemeClr val="tx1"/>
              </a:buClr>
              <a:buFont typeface="Wingdings" panose="05000000000000000000" pitchFamily="2" charset="2"/>
              <a:buChar char="§"/>
            </a:pPr>
            <a:r>
              <a:rPr lang="en-US" sz="2600">
                <a:solidFill>
                  <a:schemeClr val="tx2"/>
                </a:solidFill>
                <a:latin typeface="Lato"/>
                <a:ea typeface="Lato"/>
                <a:cs typeface="Lato"/>
              </a:rPr>
              <a:t>Take 3 photos:</a:t>
            </a:r>
          </a:p>
          <a:p>
            <a:pPr lvl="1">
              <a:buClr>
                <a:schemeClr val="tx1"/>
              </a:buClr>
              <a:buFont typeface="Wingdings" panose="05000000000000000000" pitchFamily="2" charset="2"/>
              <a:buChar char="§"/>
            </a:pPr>
            <a:r>
              <a:rPr lang="en-US" sz="2200" b="1">
                <a:solidFill>
                  <a:schemeClr val="tx2"/>
                </a:solidFill>
                <a:latin typeface="Lato"/>
                <a:ea typeface="Lato"/>
                <a:cs typeface="Lato"/>
              </a:rPr>
              <a:t>Upstream</a:t>
            </a:r>
            <a:r>
              <a:rPr lang="en-US" sz="2200">
                <a:solidFill>
                  <a:schemeClr val="tx2"/>
                </a:solidFill>
                <a:latin typeface="Lato"/>
                <a:ea typeface="Lato"/>
                <a:cs typeface="Lato"/>
              </a:rPr>
              <a:t> (inland)</a:t>
            </a:r>
          </a:p>
          <a:p>
            <a:pPr lvl="1">
              <a:buClr>
                <a:schemeClr val="tx1"/>
              </a:buClr>
              <a:buFont typeface="Wingdings" panose="05000000000000000000" pitchFamily="2" charset="2"/>
              <a:buChar char="§"/>
            </a:pPr>
            <a:r>
              <a:rPr lang="en-US" sz="2200" b="1">
                <a:solidFill>
                  <a:schemeClr val="tx2"/>
                </a:solidFill>
                <a:latin typeface="Lato"/>
                <a:ea typeface="Lato"/>
                <a:cs typeface="Lato"/>
              </a:rPr>
              <a:t>Downstream</a:t>
            </a:r>
            <a:r>
              <a:rPr lang="en-US" sz="2200">
                <a:solidFill>
                  <a:schemeClr val="tx2"/>
                </a:solidFill>
                <a:latin typeface="Lato"/>
                <a:ea typeface="Lato"/>
                <a:cs typeface="Lato"/>
              </a:rPr>
              <a:t> (toward ocean) </a:t>
            </a:r>
            <a:endParaRPr lang="en-US" sz="2200">
              <a:solidFill>
                <a:schemeClr val="tx2"/>
              </a:solidFill>
              <a:ea typeface="Lato"/>
              <a:cs typeface="Lato"/>
            </a:endParaRPr>
          </a:p>
          <a:p>
            <a:pPr lvl="1">
              <a:buClr>
                <a:schemeClr val="tx1"/>
              </a:buClr>
              <a:buFont typeface="Wingdings" panose="05000000000000000000" pitchFamily="2" charset="2"/>
              <a:buChar char="§"/>
            </a:pPr>
            <a:r>
              <a:rPr lang="en-US" sz="2200" b="1">
                <a:solidFill>
                  <a:schemeClr val="tx2"/>
                </a:solidFill>
                <a:latin typeface="Lato"/>
                <a:ea typeface="Lato"/>
                <a:cs typeface="Lato"/>
              </a:rPr>
              <a:t>Water height</a:t>
            </a:r>
          </a:p>
          <a:p>
            <a:pPr>
              <a:buClr>
                <a:schemeClr val="tx1"/>
              </a:buClr>
              <a:buFont typeface="Wingdings" panose="05000000000000000000" pitchFamily="2" charset="2"/>
              <a:buChar char="§"/>
            </a:pPr>
            <a:r>
              <a:rPr lang="en-US" sz="2600">
                <a:solidFill>
                  <a:schemeClr val="tx2"/>
                </a:solidFill>
                <a:latin typeface="Lato"/>
                <a:ea typeface="Lato"/>
                <a:cs typeface="Lato"/>
              </a:rPr>
              <a:t>Pick a location to stand every time</a:t>
            </a:r>
          </a:p>
          <a:p>
            <a:pPr lvl="1">
              <a:buClr>
                <a:schemeClr val="tx1"/>
              </a:buClr>
              <a:buFont typeface="Wingdings" panose="05000000000000000000" pitchFamily="2" charset="2"/>
              <a:buChar char="§"/>
            </a:pPr>
            <a:r>
              <a:rPr lang="en-US" sz="2200">
                <a:solidFill>
                  <a:schemeClr val="tx2"/>
                </a:solidFill>
                <a:latin typeface="Lato"/>
                <a:ea typeface="Lato"/>
                <a:cs typeface="Lato"/>
              </a:rPr>
              <a:t>View should include a fixed object</a:t>
            </a:r>
          </a:p>
          <a:p>
            <a:r>
              <a:rPr lang="en-US" sz="2600">
                <a:solidFill>
                  <a:schemeClr val="tx2"/>
                </a:solidFill>
                <a:latin typeface="Lato"/>
                <a:ea typeface="Lato"/>
                <a:cs typeface="Lato"/>
              </a:rPr>
              <a:t>Other photos: wildlife, pollution, smiling volunteers</a:t>
            </a:r>
          </a:p>
        </p:txBody>
      </p:sp>
      <p:pic>
        <p:nvPicPr>
          <p:cNvPr id="4" name="Content Placeholder 4">
            <a:extLst>
              <a:ext uri="{FF2B5EF4-FFF2-40B4-BE49-F238E27FC236}">
                <a16:creationId xmlns:a16="http://schemas.microsoft.com/office/drawing/2014/main" id="{806E580C-C17D-4B44-B0B2-29A4DFAB6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730157" y="1017806"/>
            <a:ext cx="3022624" cy="4498790"/>
          </a:xfrm>
          <a:prstGeom prst="rect">
            <a:avLst/>
          </a:prstGeom>
        </p:spPr>
      </p:pic>
      <p:sp>
        <p:nvSpPr>
          <p:cNvPr id="6" name="Title 1">
            <a:extLst>
              <a:ext uri="{FF2B5EF4-FFF2-40B4-BE49-F238E27FC236}">
                <a16:creationId xmlns:a16="http://schemas.microsoft.com/office/drawing/2014/main" id="{03DD146E-6BDF-EBF2-32FD-CDC5BEF48438}"/>
              </a:ext>
            </a:extLst>
          </p:cNvPr>
          <p:cNvSpPr txBox="1">
            <a:spLocks/>
          </p:cNvSpPr>
          <p:nvPr/>
        </p:nvSpPr>
        <p:spPr bwMode="auto">
          <a:xfrm>
            <a:off x="111369"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PHOTOS = PRICELESS</a:t>
            </a:r>
            <a:endParaRPr lang="en-US" sz="1800">
              <a:latin typeface="+mj-lt"/>
            </a:endParaRPr>
          </a:p>
        </p:txBody>
      </p:sp>
      <p:sp>
        <p:nvSpPr>
          <p:cNvPr id="7" name="TextBox 6">
            <a:extLst>
              <a:ext uri="{FF2B5EF4-FFF2-40B4-BE49-F238E27FC236}">
                <a16:creationId xmlns:a16="http://schemas.microsoft.com/office/drawing/2014/main" id="{415930E6-98FC-B131-FA7E-7612B2406528}"/>
              </a:ext>
            </a:extLst>
          </p:cNvPr>
          <p:cNvSpPr txBox="1"/>
          <p:nvPr/>
        </p:nvSpPr>
        <p:spPr bwMode="auto">
          <a:xfrm>
            <a:off x="1002109" y="4947642"/>
            <a:ext cx="3864632" cy="89255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a:solidFill>
                  <a:srgbClr val="EC6820"/>
                </a:solidFill>
                <a:latin typeface="Lato"/>
              </a:rPr>
              <a:t>Send more to </a:t>
            </a:r>
            <a:r>
              <a:rPr lang="en-US" sz="2600" b="1">
                <a:solidFill>
                  <a:srgbClr val="EC6820"/>
                </a:solidFill>
                <a:latin typeface="Lato"/>
              </a:rPr>
              <a:t>scaas@des.sc.gov! </a:t>
            </a:r>
            <a:endParaRPr lang="en-US" sz="2600" b="1">
              <a:ea typeface="Lato"/>
              <a:cs typeface="Lato"/>
            </a:endParaRPr>
          </a:p>
        </p:txBody>
      </p:sp>
      <p:sp>
        <p:nvSpPr>
          <p:cNvPr id="2" name="TextBox 1">
            <a:extLst>
              <a:ext uri="{FF2B5EF4-FFF2-40B4-BE49-F238E27FC236}">
                <a16:creationId xmlns:a16="http://schemas.microsoft.com/office/drawing/2014/main" id="{1D802859-B37D-D9BF-1CF0-BC8696D457B1}"/>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a:t>
            </a:r>
            <a:r>
              <a:rPr lang="en-US" b="1">
                <a:latin typeface="Lato" panose="020F0502020204030203" pitchFamily="34" charset="0"/>
                <a:ea typeface="Lato" panose="020F0502020204030203" pitchFamily="34" charset="0"/>
                <a:cs typeface="Lato" panose="020F0502020204030203" pitchFamily="34" charset="0"/>
              </a:rPr>
              <a:t>7</a:t>
            </a:r>
            <a:endParaRPr lang="en-US" b="1" i="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5935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976326" y="1840967"/>
            <a:ext cx="4167674" cy="1967871"/>
          </a:xfrm>
        </p:spPr>
        <p:txBody>
          <a:bodyPr/>
          <a:lstStyle/>
          <a:p>
            <a:pPr algn="ctr"/>
            <a:r>
              <a:rPr lang="en-US" sz="4000" b="1" i="0">
                <a:solidFill>
                  <a:schemeClr val="tx2"/>
                </a:solidFill>
                <a:latin typeface="Lato "/>
                <a:cs typeface="Arial"/>
              </a:rPr>
              <a:t>Monitoring Protocol: </a:t>
            </a:r>
            <a:br>
              <a:rPr lang="en-US" sz="4000" b="1" i="0">
                <a:solidFill>
                  <a:schemeClr val="tx2"/>
                </a:solidFill>
                <a:latin typeface="Lato "/>
                <a:cs typeface="Arial"/>
              </a:rPr>
            </a:br>
            <a:r>
              <a:rPr lang="en-US" sz="4000" b="1" i="0">
                <a:solidFill>
                  <a:schemeClr val="tx2"/>
                </a:solidFill>
                <a:latin typeface="Lato "/>
                <a:cs typeface="Arial"/>
              </a:rPr>
              <a:t>Habitat Assessment</a:t>
            </a:r>
          </a:p>
        </p:txBody>
      </p:sp>
      <p:sp>
        <p:nvSpPr>
          <p:cNvPr id="4" name="TextBox 3">
            <a:extLst>
              <a:ext uri="{FF2B5EF4-FFF2-40B4-BE49-F238E27FC236}">
                <a16:creationId xmlns:a16="http://schemas.microsoft.com/office/drawing/2014/main" id="{B2585582-5D7C-7C9B-4A43-24335A2478D7}"/>
              </a:ext>
            </a:extLst>
          </p:cNvPr>
          <p:cNvSpPr txBox="1"/>
          <p:nvPr/>
        </p:nvSpPr>
        <p:spPr bwMode="auto">
          <a:xfrm>
            <a:off x="5688563" y="4396890"/>
            <a:ext cx="2743200" cy="584775"/>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i="1">
                <a:solidFill>
                  <a:srgbClr val="073E87"/>
                </a:solidFill>
                <a:latin typeface="Lato"/>
              </a:rPr>
              <a:t>Page 28</a:t>
            </a:r>
            <a:endParaRPr lang="en-US" sz="3200">
              <a:ea typeface="Lato"/>
              <a:cs typeface="Lato"/>
            </a:endParaRPr>
          </a:p>
        </p:txBody>
      </p:sp>
      <p:pic>
        <p:nvPicPr>
          <p:cNvPr id="5" name="Picture 4" descr="A picture containing outdoor, grass, water, hole&#10;&#10;Description automatically generated">
            <a:extLst>
              <a:ext uri="{FF2B5EF4-FFF2-40B4-BE49-F238E27FC236}">
                <a16:creationId xmlns:a16="http://schemas.microsoft.com/office/drawing/2014/main" id="{FC5EE36E-58F8-8B85-2236-A4A4062A9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52" y="1709289"/>
            <a:ext cx="5159132" cy="3439421"/>
          </a:xfrm>
          <a:prstGeom prst="rect">
            <a:avLst/>
          </a:prstGeom>
        </p:spPr>
      </p:pic>
    </p:spTree>
    <p:extLst>
      <p:ext uri="{BB962C8B-B14F-4D97-AF65-F5344CB8AC3E}">
        <p14:creationId xmlns:p14="http://schemas.microsoft.com/office/powerpoint/2010/main" val="1175151032"/>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44D7648-0081-3564-27B0-F7E55B18180F}"/>
              </a:ext>
            </a:extLst>
          </p:cNvPr>
          <p:cNvGrpSpPr/>
          <p:nvPr/>
        </p:nvGrpSpPr>
        <p:grpSpPr>
          <a:xfrm>
            <a:off x="304969" y="1904071"/>
            <a:ext cx="8534062" cy="3049858"/>
            <a:chOff x="304969" y="1525248"/>
            <a:chExt cx="8534062" cy="3049858"/>
          </a:xfrm>
        </p:grpSpPr>
        <p:pic>
          <p:nvPicPr>
            <p:cNvPr id="2051" name="Picture 3" descr="page34image3837824">
              <a:extLst>
                <a:ext uri="{FF2B5EF4-FFF2-40B4-BE49-F238E27FC236}">
                  <a16:creationId xmlns:a16="http://schemas.microsoft.com/office/drawing/2014/main" id="{5992C98B-41C1-C24C-A407-0AD6B6E26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9" y="1525248"/>
              <a:ext cx="4038432" cy="3049858"/>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page34image3876800">
              <a:extLst>
                <a:ext uri="{FF2B5EF4-FFF2-40B4-BE49-F238E27FC236}">
                  <a16:creationId xmlns:a16="http://schemas.microsoft.com/office/drawing/2014/main" id="{F8ED226C-C2C6-6D48-967C-F5428D4388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69" y="1525248"/>
              <a:ext cx="4038432" cy="3049858"/>
            </a:xfrm>
            <a:prstGeom prst="rect">
              <a:avLst/>
            </a:prstGeom>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F9F3E5C4-21BE-470A-99E8-1613374AE86C}"/>
              </a:ext>
            </a:extLst>
          </p:cNvPr>
          <p:cNvSpPr txBox="1">
            <a:spLocks/>
          </p:cNvSpPr>
          <p:nvPr/>
        </p:nvSpPr>
        <p:spPr bwMode="auto">
          <a:xfrm>
            <a:off x="15240" y="44448"/>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WETLAND CONDITION/APPEARANCE</a:t>
            </a:r>
            <a:endParaRPr lang="en-US" sz="1800">
              <a:latin typeface="+mj-lt"/>
            </a:endParaRPr>
          </a:p>
        </p:txBody>
      </p:sp>
      <p:sp>
        <p:nvSpPr>
          <p:cNvPr id="2" name="TextBox 1">
            <a:extLst>
              <a:ext uri="{FF2B5EF4-FFF2-40B4-BE49-F238E27FC236}">
                <a16:creationId xmlns:a16="http://schemas.microsoft.com/office/drawing/2014/main" id="{43F3B815-F861-8755-0857-78DDC322780D}"/>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p.28</a:t>
            </a:r>
          </a:p>
        </p:txBody>
      </p:sp>
    </p:spTree>
    <p:extLst>
      <p:ext uri="{BB962C8B-B14F-4D97-AF65-F5344CB8AC3E}">
        <p14:creationId xmlns:p14="http://schemas.microsoft.com/office/powerpoint/2010/main" val="1655854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3640F-7867-6844-9B34-3F1D236F4557}"/>
              </a:ext>
            </a:extLst>
          </p:cNvPr>
          <p:cNvSpPr>
            <a:spLocks noGrp="1"/>
          </p:cNvSpPr>
          <p:nvPr>
            <p:ph idx="1"/>
          </p:nvPr>
        </p:nvSpPr>
        <p:spPr>
          <a:xfrm>
            <a:off x="207725" y="1425151"/>
            <a:ext cx="3397105" cy="3614738"/>
          </a:xfrm>
        </p:spPr>
        <p:txBody>
          <a:bodyPr/>
          <a:lstStyle/>
          <a:p>
            <a:pPr marL="0" indent="0">
              <a:buClr>
                <a:schemeClr val="tx1"/>
              </a:buClr>
              <a:buNone/>
            </a:pPr>
            <a:r>
              <a:rPr lang="en-US" sz="2600" i="1">
                <a:solidFill>
                  <a:schemeClr val="tx2"/>
                </a:solidFill>
                <a:latin typeface="Lato"/>
                <a:ea typeface="Lato"/>
                <a:cs typeface="Lato"/>
              </a:rPr>
              <a:t>Phragmites</a:t>
            </a:r>
            <a:r>
              <a:rPr lang="en-US" sz="2600">
                <a:solidFill>
                  <a:schemeClr val="tx2"/>
                </a:solidFill>
                <a:latin typeface="Lato"/>
                <a:ea typeface="Lato"/>
                <a:cs typeface="Lato"/>
              </a:rPr>
              <a:t> </a:t>
            </a:r>
            <a:endParaRPr lang="en-US" sz="2600" i="1" u="sng">
              <a:solidFill>
                <a:schemeClr val="tx2"/>
              </a:solidFill>
              <a:latin typeface="Lato"/>
              <a:ea typeface="Lato"/>
              <a:cs typeface="Lato"/>
            </a:endParaRPr>
          </a:p>
          <a:p>
            <a:pPr marL="0" indent="0">
              <a:buClr>
                <a:schemeClr val="tx1"/>
              </a:buClr>
              <a:buNone/>
            </a:pPr>
            <a:r>
              <a:rPr lang="en-US" sz="2600">
                <a:solidFill>
                  <a:schemeClr val="tx2"/>
                </a:solidFill>
                <a:latin typeface="Lato"/>
                <a:ea typeface="Lato"/>
                <a:cs typeface="Lato"/>
              </a:rPr>
              <a:t>(common reed)</a:t>
            </a:r>
          </a:p>
          <a:p>
            <a:pPr lvl="1">
              <a:buClr>
                <a:schemeClr val="tx1"/>
              </a:buClr>
              <a:buFont typeface="Wingdings" panose="05000000000000000000" pitchFamily="2" charset="2"/>
              <a:buChar char="§"/>
            </a:pPr>
            <a:r>
              <a:rPr lang="en-US" sz="2200">
                <a:solidFill>
                  <a:schemeClr val="tx2"/>
                </a:solidFill>
                <a:latin typeface="Lato"/>
                <a:ea typeface="Lato"/>
                <a:cs typeface="Lato"/>
              </a:rPr>
              <a:t>Invasive</a:t>
            </a:r>
          </a:p>
          <a:p>
            <a:pPr lvl="1">
              <a:buClr>
                <a:schemeClr val="tx1"/>
              </a:buClr>
              <a:buFont typeface="Wingdings" panose="05000000000000000000" pitchFamily="2" charset="2"/>
              <a:buChar char="§"/>
            </a:pPr>
            <a:endParaRPr lang="en-US">
              <a:solidFill>
                <a:schemeClr val="tx2"/>
              </a:solidFill>
              <a:ea typeface="Lato" pitchFamily="34" charset="-94"/>
              <a:cs typeface="Lato" pitchFamily="34" charset="-94"/>
            </a:endParaRPr>
          </a:p>
        </p:txBody>
      </p:sp>
      <p:sp>
        <p:nvSpPr>
          <p:cNvPr id="5" name="Title 1">
            <a:extLst>
              <a:ext uri="{FF2B5EF4-FFF2-40B4-BE49-F238E27FC236}">
                <a16:creationId xmlns:a16="http://schemas.microsoft.com/office/drawing/2014/main" id="{582D275B-AAF6-47CD-B675-40CA82133E36}"/>
              </a:ext>
            </a:extLst>
          </p:cNvPr>
          <p:cNvSpPr txBox="1">
            <a:spLocks/>
          </p:cNvSpPr>
          <p:nvPr/>
        </p:nvSpPr>
        <p:spPr bwMode="auto">
          <a:xfrm>
            <a:off x="84406"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REPORTING INVASIVE SPECIES</a:t>
            </a:r>
            <a:endParaRPr lang="en-US" sz="1800">
              <a:latin typeface="+mj-lt"/>
            </a:endParaRPr>
          </a:p>
        </p:txBody>
      </p:sp>
      <p:pic>
        <p:nvPicPr>
          <p:cNvPr id="6" name="Picture 5" descr="A picture containing text, grass, plant, outdoor&#10;&#10;Description automatically generated">
            <a:extLst>
              <a:ext uri="{FF2B5EF4-FFF2-40B4-BE49-F238E27FC236}">
                <a16:creationId xmlns:a16="http://schemas.microsoft.com/office/drawing/2014/main" id="{823F3D4D-5E00-9AB6-491C-850EA5E19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818" y="1159328"/>
            <a:ext cx="6052457" cy="4539343"/>
          </a:xfrm>
          <a:prstGeom prst="rect">
            <a:avLst/>
          </a:prstGeom>
        </p:spPr>
      </p:pic>
      <p:sp>
        <p:nvSpPr>
          <p:cNvPr id="2" name="TextBox 1">
            <a:extLst>
              <a:ext uri="{FF2B5EF4-FFF2-40B4-BE49-F238E27FC236}">
                <a16:creationId xmlns:a16="http://schemas.microsoft.com/office/drawing/2014/main" id="{FF43261D-C321-B29F-78D5-A455621A13AA}"/>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p.28-29</a:t>
            </a:r>
          </a:p>
        </p:txBody>
      </p:sp>
      <p:pic>
        <p:nvPicPr>
          <p:cNvPr id="7" name="Picture 6">
            <a:extLst>
              <a:ext uri="{FF2B5EF4-FFF2-40B4-BE49-F238E27FC236}">
                <a16:creationId xmlns:a16="http://schemas.microsoft.com/office/drawing/2014/main" id="{140E6B48-6FB7-1F47-9D53-DCC594682C7B}"/>
              </a:ext>
            </a:extLst>
          </p:cNvPr>
          <p:cNvPicPr>
            <a:picLocks noChangeAspect="1"/>
          </p:cNvPicPr>
          <p:nvPr/>
        </p:nvPicPr>
        <p:blipFill>
          <a:blip r:embed="rId4"/>
          <a:stretch>
            <a:fillRect/>
          </a:stretch>
        </p:blipFill>
        <p:spPr>
          <a:xfrm>
            <a:off x="583555" y="3090886"/>
            <a:ext cx="1602409" cy="1570037"/>
          </a:xfrm>
          <a:prstGeom prst="rect">
            <a:avLst/>
          </a:prstGeom>
        </p:spPr>
      </p:pic>
      <p:sp>
        <p:nvSpPr>
          <p:cNvPr id="9" name="TextBox 8">
            <a:extLst>
              <a:ext uri="{FF2B5EF4-FFF2-40B4-BE49-F238E27FC236}">
                <a16:creationId xmlns:a16="http://schemas.microsoft.com/office/drawing/2014/main" id="{D869BEF5-B26A-6F88-C42A-969F771C3C28}"/>
              </a:ext>
            </a:extLst>
          </p:cNvPr>
          <p:cNvSpPr txBox="1"/>
          <p:nvPr/>
        </p:nvSpPr>
        <p:spPr bwMode="auto">
          <a:xfrm>
            <a:off x="262542" y="4678807"/>
            <a:ext cx="2244436" cy="92333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r>
              <a:rPr lang="en-US" b="1" i="0">
                <a:solidFill>
                  <a:schemeClr val="tx2"/>
                </a:solidFill>
                <a:latin typeface="Lato" panose="020F0502020204030203" pitchFamily="34" charset="0"/>
                <a:ea typeface="Lato" panose="020F0502020204030203" pitchFamily="34" charset="0"/>
                <a:cs typeface="Lato" panose="020F0502020204030203" pitchFamily="34" charset="0"/>
              </a:rPr>
              <a:t>SCDNR </a:t>
            </a:r>
            <a:br>
              <a:rPr lang="en-US" b="1" i="0">
                <a:solidFill>
                  <a:schemeClr val="tx2"/>
                </a:solidFill>
                <a:latin typeface="Lato" panose="020F0502020204030203" pitchFamily="34" charset="0"/>
                <a:ea typeface="Lato" panose="020F0502020204030203" pitchFamily="34" charset="0"/>
                <a:cs typeface="Lato" panose="020F0502020204030203" pitchFamily="34" charset="0"/>
              </a:rPr>
            </a:br>
            <a:r>
              <a:rPr lang="en-US" b="1" i="0">
                <a:solidFill>
                  <a:schemeClr val="tx2"/>
                </a:solidFill>
                <a:latin typeface="Lato" panose="020F0502020204030203" pitchFamily="34" charset="0"/>
                <a:ea typeface="Lato" panose="020F0502020204030203" pitchFamily="34" charset="0"/>
                <a:cs typeface="Lato" panose="020F0502020204030203" pitchFamily="34" charset="0"/>
              </a:rPr>
              <a:t>Non-native Species Reporting Tool</a:t>
            </a:r>
          </a:p>
        </p:txBody>
      </p:sp>
    </p:spTree>
    <p:extLst>
      <p:ext uri="{BB962C8B-B14F-4D97-AF65-F5344CB8AC3E}">
        <p14:creationId xmlns:p14="http://schemas.microsoft.com/office/powerpoint/2010/main" val="164114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969D68-126C-4F41-BCA8-0C222EDF15FF}"/>
              </a:ext>
            </a:extLst>
          </p:cNvPr>
          <p:cNvSpPr>
            <a:spLocks noGrp="1"/>
          </p:cNvSpPr>
          <p:nvPr>
            <p:ph idx="1"/>
          </p:nvPr>
        </p:nvSpPr>
        <p:spPr>
          <a:xfrm>
            <a:off x="266700" y="748936"/>
            <a:ext cx="4678136" cy="4648200"/>
          </a:xfrm>
        </p:spPr>
        <p:txBody>
          <a:bodyPr/>
          <a:lstStyle/>
          <a:p>
            <a:pPr>
              <a:buClr>
                <a:schemeClr val="tx1"/>
              </a:buClr>
              <a:buFont typeface="Wingdings" panose="05000000000000000000" pitchFamily="2" charset="2"/>
              <a:buChar char="§"/>
            </a:pPr>
            <a:r>
              <a:rPr lang="en-US" sz="2600">
                <a:solidFill>
                  <a:schemeClr val="tx2"/>
                </a:solidFill>
                <a:latin typeface="Lato"/>
                <a:ea typeface="Lato"/>
                <a:cs typeface="Lato"/>
              </a:rPr>
              <a:t>Located within 100 feet of the waterway</a:t>
            </a:r>
          </a:p>
          <a:p>
            <a:pPr lvl="1">
              <a:buClr>
                <a:schemeClr val="tx1"/>
              </a:buClr>
              <a:buFont typeface="Wingdings" panose="05000000000000000000" pitchFamily="2" charset="2"/>
              <a:buChar char="§"/>
            </a:pPr>
            <a:r>
              <a:rPr lang="en-US" sz="2200" b="1">
                <a:solidFill>
                  <a:schemeClr val="tx2"/>
                </a:solidFill>
                <a:latin typeface="Lato"/>
                <a:ea typeface="Lato"/>
                <a:cs typeface="Lato"/>
              </a:rPr>
              <a:t>Industrial</a:t>
            </a:r>
          </a:p>
          <a:p>
            <a:pPr lvl="1">
              <a:buClr>
                <a:schemeClr val="tx1"/>
              </a:buClr>
              <a:buFont typeface="Wingdings" panose="05000000000000000000" pitchFamily="2" charset="2"/>
              <a:buChar char="§"/>
            </a:pPr>
            <a:r>
              <a:rPr lang="en-US" sz="2200" b="1">
                <a:solidFill>
                  <a:schemeClr val="tx2"/>
                </a:solidFill>
                <a:latin typeface="Lato"/>
                <a:ea typeface="Lato"/>
                <a:cs typeface="Lato"/>
              </a:rPr>
              <a:t>Commercial</a:t>
            </a:r>
          </a:p>
          <a:p>
            <a:pPr lvl="1">
              <a:buClr>
                <a:schemeClr val="tx1"/>
              </a:buClr>
              <a:buFont typeface="Wingdings" panose="05000000000000000000" pitchFamily="2" charset="2"/>
              <a:buChar char="§"/>
            </a:pPr>
            <a:r>
              <a:rPr lang="en-US" sz="2200" b="1">
                <a:solidFill>
                  <a:schemeClr val="tx2"/>
                </a:solidFill>
                <a:latin typeface="Lato"/>
                <a:ea typeface="Lato"/>
                <a:cs typeface="Lato"/>
              </a:rPr>
              <a:t>Residential </a:t>
            </a:r>
            <a:endParaRPr lang="en-US" sz="2200" b="1">
              <a:solidFill>
                <a:schemeClr val="tx2"/>
              </a:solidFill>
              <a:ea typeface="Lato"/>
              <a:cs typeface="Lato"/>
            </a:endParaRPr>
          </a:p>
          <a:p>
            <a:pPr lvl="1">
              <a:buClr>
                <a:schemeClr val="tx1"/>
              </a:buClr>
              <a:buFont typeface="Wingdings" panose="05000000000000000000" pitchFamily="2" charset="2"/>
              <a:buChar char="§"/>
            </a:pPr>
            <a:r>
              <a:rPr lang="en-US" sz="2200" b="1">
                <a:solidFill>
                  <a:schemeClr val="tx2"/>
                </a:solidFill>
                <a:latin typeface="Lato"/>
                <a:ea typeface="Lato"/>
                <a:cs typeface="Lato"/>
              </a:rPr>
              <a:t>Agricultural</a:t>
            </a:r>
          </a:p>
          <a:p>
            <a:pPr lvl="1">
              <a:buClr>
                <a:schemeClr val="tx1"/>
              </a:buClr>
              <a:buFont typeface="Wingdings" panose="05000000000000000000" pitchFamily="2" charset="2"/>
              <a:buChar char="§"/>
            </a:pPr>
            <a:r>
              <a:rPr lang="en-US" sz="2200" b="1">
                <a:solidFill>
                  <a:schemeClr val="tx2"/>
                </a:solidFill>
                <a:latin typeface="Lato"/>
                <a:ea typeface="Lato"/>
                <a:cs typeface="Lato"/>
              </a:rPr>
              <a:t>Docks</a:t>
            </a:r>
          </a:p>
          <a:p>
            <a:pPr>
              <a:buClr>
                <a:schemeClr val="tx1"/>
              </a:buClr>
              <a:buFont typeface="Wingdings" panose="05000000000000000000" pitchFamily="2" charset="2"/>
              <a:buChar char="§"/>
            </a:pPr>
            <a:r>
              <a:rPr lang="en-US" sz="2600">
                <a:solidFill>
                  <a:schemeClr val="tx2"/>
                </a:solidFill>
                <a:latin typeface="Lato"/>
                <a:ea typeface="Lato"/>
                <a:cs typeface="Lato"/>
              </a:rPr>
              <a:t>Observed impacts on marsh</a:t>
            </a:r>
          </a:p>
          <a:p>
            <a:pPr lvl="1">
              <a:buClr>
                <a:schemeClr val="tx1"/>
              </a:buClr>
              <a:buFont typeface="Wingdings" panose="05000000000000000000" pitchFamily="2" charset="2"/>
              <a:buChar char="§"/>
            </a:pPr>
            <a:r>
              <a:rPr lang="en-US" sz="2200" b="1">
                <a:solidFill>
                  <a:schemeClr val="tx2"/>
                </a:solidFill>
                <a:latin typeface="Lato"/>
                <a:ea typeface="Lato"/>
                <a:cs typeface="Lato"/>
              </a:rPr>
              <a:t>Erosion</a:t>
            </a:r>
          </a:p>
          <a:p>
            <a:pPr lvl="1">
              <a:buClr>
                <a:schemeClr val="tx1"/>
              </a:buClr>
              <a:buFont typeface="Wingdings" panose="05000000000000000000" pitchFamily="2" charset="2"/>
              <a:buChar char="§"/>
            </a:pPr>
            <a:r>
              <a:rPr lang="en-US" sz="2200" b="1">
                <a:solidFill>
                  <a:schemeClr val="tx2"/>
                </a:solidFill>
                <a:latin typeface="Lato"/>
                <a:ea typeface="Lato"/>
                <a:cs typeface="Lato"/>
              </a:rPr>
              <a:t>Dredging</a:t>
            </a:r>
          </a:p>
          <a:p>
            <a:pPr lvl="1">
              <a:buClr>
                <a:schemeClr val="tx1"/>
              </a:buClr>
              <a:buFont typeface="Wingdings" panose="05000000000000000000" pitchFamily="2" charset="2"/>
              <a:buChar char="§"/>
            </a:pPr>
            <a:r>
              <a:rPr lang="en-US" sz="2200" b="1">
                <a:solidFill>
                  <a:schemeClr val="tx2"/>
                </a:solidFill>
                <a:latin typeface="Lato"/>
                <a:ea typeface="Lato"/>
                <a:cs typeface="Lato"/>
              </a:rPr>
              <a:t>Large vegetative debris</a:t>
            </a:r>
          </a:p>
          <a:p>
            <a:pPr lvl="1">
              <a:buClr>
                <a:schemeClr val="tx1"/>
              </a:buClr>
              <a:buFont typeface="Wingdings" panose="05000000000000000000" pitchFamily="2" charset="2"/>
              <a:buChar char="§"/>
            </a:pPr>
            <a:r>
              <a:rPr lang="en-US" sz="2200" b="1">
                <a:solidFill>
                  <a:schemeClr val="tx2"/>
                </a:solidFill>
                <a:latin typeface="Lato"/>
                <a:ea typeface="Lato"/>
                <a:cs typeface="Lato"/>
              </a:rPr>
              <a:t>Algae</a:t>
            </a:r>
          </a:p>
        </p:txBody>
      </p:sp>
      <p:sp>
        <p:nvSpPr>
          <p:cNvPr id="5" name="Title 1">
            <a:extLst>
              <a:ext uri="{FF2B5EF4-FFF2-40B4-BE49-F238E27FC236}">
                <a16:creationId xmlns:a16="http://schemas.microsoft.com/office/drawing/2014/main" id="{952DA023-5BE2-40FD-9D48-8ABBC84C6F4C}"/>
              </a:ext>
            </a:extLst>
          </p:cNvPr>
          <p:cNvSpPr txBox="1">
            <a:spLocks/>
          </p:cNvSpPr>
          <p:nvPr/>
        </p:nvSpPr>
        <p:spPr bwMode="auto">
          <a:xfrm>
            <a:off x="2667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MARSH SURROUNDINGS &amp; IMPACTS</a:t>
            </a:r>
            <a:endParaRPr lang="en-US" sz="1800">
              <a:latin typeface="+mj-lt"/>
            </a:endParaRPr>
          </a:p>
        </p:txBody>
      </p:sp>
      <p:pic>
        <p:nvPicPr>
          <p:cNvPr id="4" name="Picture 3" descr="A picture containing grass, outdoor, water, standing&#10;&#10;Description automatically generated">
            <a:extLst>
              <a:ext uri="{FF2B5EF4-FFF2-40B4-BE49-F238E27FC236}">
                <a16:creationId xmlns:a16="http://schemas.microsoft.com/office/drawing/2014/main" id="{1BC083EB-D43B-D3AC-12EE-AC5D144B709F}"/>
              </a:ext>
            </a:extLst>
          </p:cNvPr>
          <p:cNvPicPr>
            <a:picLocks noChangeAspect="1"/>
          </p:cNvPicPr>
          <p:nvPr/>
        </p:nvPicPr>
        <p:blipFill>
          <a:blip r:embed="rId3">
            <a:extLst>
              <a:ext uri="{28A0092B-C50C-407E-A947-70E740481C1C}">
                <a14:useLocalDpi xmlns:a14="http://schemas.microsoft.com/office/drawing/2010/main" val="0"/>
              </a:ext>
            </a:extLst>
          </a:blip>
          <a:srcRect l="8815" r="25892"/>
          <a:stretch/>
        </p:blipFill>
        <p:spPr>
          <a:xfrm>
            <a:off x="5089071" y="1441675"/>
            <a:ext cx="3788229" cy="3262721"/>
          </a:xfrm>
          <a:prstGeom prst="rect">
            <a:avLst/>
          </a:prstGeom>
        </p:spPr>
      </p:pic>
      <p:sp>
        <p:nvSpPr>
          <p:cNvPr id="2" name="TextBox 1">
            <a:extLst>
              <a:ext uri="{FF2B5EF4-FFF2-40B4-BE49-F238E27FC236}">
                <a16:creationId xmlns:a16="http://schemas.microsoft.com/office/drawing/2014/main" id="{84426A8B-E902-7E70-07D9-A3E03DDC5B74}"/>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a:t>
            </a:r>
            <a:r>
              <a:rPr lang="en-US" b="1">
                <a:latin typeface="Lato" panose="020F0502020204030203" pitchFamily="34" charset="0"/>
                <a:ea typeface="Lato" panose="020F0502020204030203" pitchFamily="34" charset="0"/>
                <a:cs typeface="Lato" panose="020F0502020204030203" pitchFamily="34" charset="0"/>
              </a:rPr>
              <a:t>30</a:t>
            </a:r>
            <a:endParaRPr lang="en-US" b="1" i="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516069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0F1FC7D-ED3F-40BF-9041-517DF62C3E37}"/>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WILDLIFE SURVEY</a:t>
            </a:r>
            <a:endParaRPr lang="en-US" sz="1800">
              <a:latin typeface="+mj-lt"/>
            </a:endParaRPr>
          </a:p>
        </p:txBody>
      </p:sp>
      <p:sp>
        <p:nvSpPr>
          <p:cNvPr id="2" name="Rectangle 1">
            <a:extLst>
              <a:ext uri="{FF2B5EF4-FFF2-40B4-BE49-F238E27FC236}">
                <a16:creationId xmlns:a16="http://schemas.microsoft.com/office/drawing/2014/main" id="{9A893857-A340-4CC0-93E6-F5C2F59B0909}"/>
              </a:ext>
            </a:extLst>
          </p:cNvPr>
          <p:cNvSpPr/>
          <p:nvPr/>
        </p:nvSpPr>
        <p:spPr>
          <a:xfrm>
            <a:off x="2767441" y="672147"/>
            <a:ext cx="3672800" cy="461665"/>
          </a:xfrm>
          <a:prstGeom prst="rect">
            <a:avLst/>
          </a:prstGeom>
        </p:spPr>
        <p:txBody>
          <a:bodyPr wrap="none">
            <a:spAutoFit/>
          </a:bodyPr>
          <a:lstStyle/>
          <a:p>
            <a:r>
              <a:rPr lang="en-US" sz="2400">
                <a:solidFill>
                  <a:schemeClr val="accent4"/>
                </a:solidFill>
                <a:cs typeface="Arial" panose="020B0604020202020204" pitchFamily="34" charset="0"/>
                <a:hlinkClick r:id="rId3"/>
              </a:rPr>
              <a:t>www.saltmarshguide.org</a:t>
            </a:r>
            <a:r>
              <a:rPr lang="en-US" sz="2400">
                <a:solidFill>
                  <a:schemeClr val="accent4"/>
                </a:solidFill>
                <a:cs typeface="Arial" panose="020B0604020202020204" pitchFamily="34" charset="0"/>
              </a:rPr>
              <a:t> </a:t>
            </a:r>
          </a:p>
        </p:txBody>
      </p:sp>
      <p:grpSp>
        <p:nvGrpSpPr>
          <p:cNvPr id="36" name="Group 35">
            <a:extLst>
              <a:ext uri="{FF2B5EF4-FFF2-40B4-BE49-F238E27FC236}">
                <a16:creationId xmlns:a16="http://schemas.microsoft.com/office/drawing/2014/main" id="{FAA9DC58-7EB3-FE53-9DA4-3FA7FBC79702}"/>
              </a:ext>
            </a:extLst>
          </p:cNvPr>
          <p:cNvGrpSpPr/>
          <p:nvPr/>
        </p:nvGrpSpPr>
        <p:grpSpPr>
          <a:xfrm>
            <a:off x="333134" y="1196359"/>
            <a:ext cx="8541413" cy="4767925"/>
            <a:chOff x="59093" y="1388677"/>
            <a:chExt cx="8541413" cy="4767925"/>
          </a:xfrm>
        </p:grpSpPr>
        <p:pic>
          <p:nvPicPr>
            <p:cNvPr id="10" name="Picture 9" descr="A picture containing water, tree, outdoor, sky&#10;&#10;Description automatically generated">
              <a:extLst>
                <a:ext uri="{FF2B5EF4-FFF2-40B4-BE49-F238E27FC236}">
                  <a16:creationId xmlns:a16="http://schemas.microsoft.com/office/drawing/2014/main" id="{6B4560A3-FE2C-9F6C-40F4-96E3502585CC}"/>
                </a:ext>
              </a:extLst>
            </p:cNvPr>
            <p:cNvPicPr>
              <a:picLocks noChangeAspect="1"/>
            </p:cNvPicPr>
            <p:nvPr/>
          </p:nvPicPr>
          <p:blipFill>
            <a:blip r:embed="rId4" cstate="print">
              <a:extLst>
                <a:ext uri="{28A0092B-C50C-407E-A947-70E740481C1C}">
                  <a14:useLocalDpi xmlns:a14="http://schemas.microsoft.com/office/drawing/2010/main" val="0"/>
                </a:ext>
              </a:extLst>
            </a:blip>
            <a:srcRect l="21814" t="15422" r="8191" b="18498"/>
            <a:stretch/>
          </p:blipFill>
          <p:spPr>
            <a:xfrm>
              <a:off x="63267" y="1388677"/>
              <a:ext cx="2474530" cy="3114805"/>
            </a:xfrm>
            <a:prstGeom prst="rect">
              <a:avLst/>
            </a:prstGeom>
          </p:spPr>
        </p:pic>
        <p:pic>
          <p:nvPicPr>
            <p:cNvPr id="13" name="Picture 12" descr="A picture containing fungus, tree, dirty&#10;&#10;Description automatically generated">
              <a:extLst>
                <a:ext uri="{FF2B5EF4-FFF2-40B4-BE49-F238E27FC236}">
                  <a16:creationId xmlns:a16="http://schemas.microsoft.com/office/drawing/2014/main" id="{15AABE1B-0CD9-8862-0BD8-DD41B75306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911980" y="4077928"/>
              <a:ext cx="2494407" cy="1662938"/>
            </a:xfrm>
            <a:prstGeom prst="rect">
              <a:avLst/>
            </a:prstGeom>
          </p:spPr>
        </p:pic>
        <p:pic>
          <p:nvPicPr>
            <p:cNvPr id="16" name="Picture 15" descr="A group of fish swimming in water&#10;&#10;Description automatically generated with medium confidence">
              <a:extLst>
                <a:ext uri="{FF2B5EF4-FFF2-40B4-BE49-F238E27FC236}">
                  <a16:creationId xmlns:a16="http://schemas.microsoft.com/office/drawing/2014/main" id="{D492C71D-DFB1-210E-300A-D17A2B4AD8FE}"/>
                </a:ext>
              </a:extLst>
            </p:cNvPr>
            <p:cNvPicPr>
              <a:picLocks noChangeAspect="1"/>
            </p:cNvPicPr>
            <p:nvPr/>
          </p:nvPicPr>
          <p:blipFill>
            <a:blip r:embed="rId6" cstate="print">
              <a:extLst>
                <a:ext uri="{28A0092B-C50C-407E-A947-70E740481C1C}">
                  <a14:useLocalDpi xmlns:a14="http://schemas.microsoft.com/office/drawing/2010/main" val="0"/>
                </a:ext>
              </a:extLst>
            </a:blip>
            <a:srcRect l="33313" t="41664" r="14273" b="36957"/>
            <a:stretch/>
          </p:blipFill>
          <p:spPr>
            <a:xfrm>
              <a:off x="5990653" y="5446926"/>
              <a:ext cx="2609853" cy="709675"/>
            </a:xfrm>
            <a:prstGeom prst="rect">
              <a:avLst/>
            </a:prstGeom>
          </p:spPr>
        </p:pic>
        <p:pic>
          <p:nvPicPr>
            <p:cNvPr id="20" name="Picture 19" descr="A picture containing ground, arthropod, invertebrate, outdoor&#10;&#10;Description automatically generated">
              <a:extLst>
                <a:ext uri="{FF2B5EF4-FFF2-40B4-BE49-F238E27FC236}">
                  <a16:creationId xmlns:a16="http://schemas.microsoft.com/office/drawing/2014/main" id="{441AC421-411F-8533-A180-985413E1549D}"/>
                </a:ext>
              </a:extLst>
            </p:cNvPr>
            <p:cNvPicPr>
              <a:picLocks noChangeAspect="1"/>
            </p:cNvPicPr>
            <p:nvPr/>
          </p:nvPicPr>
          <p:blipFill>
            <a:blip r:embed="rId7" cstate="print">
              <a:extLst>
                <a:ext uri="{28A0092B-C50C-407E-A947-70E740481C1C}">
                  <a14:useLocalDpi xmlns:a14="http://schemas.microsoft.com/office/drawing/2010/main" val="0"/>
                </a:ext>
              </a:extLst>
            </a:blip>
            <a:srcRect l="6250" r="11226"/>
            <a:stretch/>
          </p:blipFill>
          <p:spPr>
            <a:xfrm>
              <a:off x="2363828" y="4518788"/>
              <a:ext cx="2027376" cy="1637814"/>
            </a:xfrm>
            <a:prstGeom prst="rect">
              <a:avLst/>
            </a:prstGeom>
          </p:spPr>
        </p:pic>
        <p:pic>
          <p:nvPicPr>
            <p:cNvPr id="24" name="Picture 23" descr="Two dolphins swimming in the ocean&#10;&#10;Description automatically generated with low confidence">
              <a:extLst>
                <a:ext uri="{FF2B5EF4-FFF2-40B4-BE49-F238E27FC236}">
                  <a16:creationId xmlns:a16="http://schemas.microsoft.com/office/drawing/2014/main" id="{B015690F-B607-E58E-8AF9-1BDD6C4D39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7797" y="1388677"/>
              <a:ext cx="3031355" cy="2273516"/>
            </a:xfrm>
            <a:prstGeom prst="rect">
              <a:avLst/>
            </a:prstGeom>
          </p:spPr>
        </p:pic>
        <p:pic>
          <p:nvPicPr>
            <p:cNvPr id="28" name="Picture 27" descr="A crab on the sand&#10;&#10;Description automatically generated with medium confidence">
              <a:extLst>
                <a:ext uri="{FF2B5EF4-FFF2-40B4-BE49-F238E27FC236}">
                  <a16:creationId xmlns:a16="http://schemas.microsoft.com/office/drawing/2014/main" id="{FE6958BB-60C0-85B5-A272-26AE63796814}"/>
                </a:ext>
              </a:extLst>
            </p:cNvPr>
            <p:cNvPicPr>
              <a:picLocks noChangeAspect="1"/>
            </p:cNvPicPr>
            <p:nvPr/>
          </p:nvPicPr>
          <p:blipFill>
            <a:blip r:embed="rId9" cstate="print">
              <a:extLst>
                <a:ext uri="{28A0092B-C50C-407E-A947-70E740481C1C}">
                  <a14:useLocalDpi xmlns:a14="http://schemas.microsoft.com/office/drawing/2010/main" val="0"/>
                </a:ext>
              </a:extLst>
            </a:blip>
            <a:srcRect l="21772" t="17145" r="11882" b="13632"/>
            <a:stretch/>
          </p:blipFill>
          <p:spPr>
            <a:xfrm>
              <a:off x="5990654" y="3646888"/>
              <a:ext cx="2609852" cy="1815344"/>
            </a:xfrm>
            <a:prstGeom prst="rect">
              <a:avLst/>
            </a:prstGeom>
          </p:spPr>
        </p:pic>
        <p:pic>
          <p:nvPicPr>
            <p:cNvPr id="31" name="Picture 30" descr="A picture containing bird, outdoor, water, aquatic bird&#10;&#10;Description automatically generated">
              <a:extLst>
                <a:ext uri="{FF2B5EF4-FFF2-40B4-BE49-F238E27FC236}">
                  <a16:creationId xmlns:a16="http://schemas.microsoft.com/office/drawing/2014/main" id="{2B061079-E347-39B6-1C04-C8042D4D6710}"/>
                </a:ext>
              </a:extLst>
            </p:cNvPr>
            <p:cNvPicPr>
              <a:picLocks noChangeAspect="1"/>
            </p:cNvPicPr>
            <p:nvPr/>
          </p:nvPicPr>
          <p:blipFill>
            <a:blip r:embed="rId10" cstate="print">
              <a:extLst>
                <a:ext uri="{28A0092B-C50C-407E-A947-70E740481C1C}">
                  <a14:useLocalDpi xmlns:a14="http://schemas.microsoft.com/office/drawing/2010/main" val="0"/>
                </a:ext>
              </a:extLst>
            </a:blip>
            <a:srcRect l="22993" t="9390" r="5933" b="19154"/>
            <a:stretch/>
          </p:blipFill>
          <p:spPr>
            <a:xfrm>
              <a:off x="59093" y="4498043"/>
              <a:ext cx="2474531" cy="1658558"/>
            </a:xfrm>
            <a:prstGeom prst="rect">
              <a:avLst/>
            </a:prstGeom>
          </p:spPr>
        </p:pic>
        <p:pic>
          <p:nvPicPr>
            <p:cNvPr id="33" name="Picture 32" descr="A picture containing arthropod, invertebrate, crab&#10;&#10;Description automatically generated">
              <a:extLst>
                <a:ext uri="{FF2B5EF4-FFF2-40B4-BE49-F238E27FC236}">
                  <a16:creationId xmlns:a16="http://schemas.microsoft.com/office/drawing/2014/main" id="{AB302C7B-8837-AAB6-F5A3-5B8057848BB9}"/>
                </a:ext>
              </a:extLst>
            </p:cNvPr>
            <p:cNvPicPr>
              <a:picLocks noChangeAspect="1"/>
            </p:cNvPicPr>
            <p:nvPr/>
          </p:nvPicPr>
          <p:blipFill>
            <a:blip r:embed="rId11" cstate="print">
              <a:extLst>
                <a:ext uri="{28A0092B-C50C-407E-A947-70E740481C1C}">
                  <a14:useLocalDpi xmlns:a14="http://schemas.microsoft.com/office/drawing/2010/main" val="0"/>
                </a:ext>
              </a:extLst>
            </a:blip>
            <a:srcRect l="17710"/>
            <a:stretch/>
          </p:blipFill>
          <p:spPr>
            <a:xfrm>
              <a:off x="2533624" y="3653499"/>
              <a:ext cx="1794089" cy="1090109"/>
            </a:xfrm>
            <a:prstGeom prst="rect">
              <a:avLst/>
            </a:prstGeom>
          </p:spPr>
        </p:pic>
        <p:pic>
          <p:nvPicPr>
            <p:cNvPr id="35" name="Picture 34" descr="A picture containing outdoor&#10;&#10;Description automatically generated">
              <a:extLst>
                <a:ext uri="{FF2B5EF4-FFF2-40B4-BE49-F238E27FC236}">
                  <a16:creationId xmlns:a16="http://schemas.microsoft.com/office/drawing/2014/main" id="{FB33FB3F-A8B8-30A3-88E6-7085C02C3E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69151" y="1388677"/>
              <a:ext cx="3031355" cy="2273516"/>
            </a:xfrm>
            <a:prstGeom prst="rect">
              <a:avLst/>
            </a:prstGeom>
          </p:spPr>
        </p:pic>
      </p:grpSp>
      <p:sp>
        <p:nvSpPr>
          <p:cNvPr id="3" name="TextBox 2">
            <a:extLst>
              <a:ext uri="{FF2B5EF4-FFF2-40B4-BE49-F238E27FC236}">
                <a16:creationId xmlns:a16="http://schemas.microsoft.com/office/drawing/2014/main" id="{23365B35-C5AF-7B56-D894-8FD03EEB5526}"/>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p.31</a:t>
            </a:r>
          </a:p>
        </p:txBody>
      </p:sp>
    </p:spTree>
    <p:extLst>
      <p:ext uri="{BB962C8B-B14F-4D97-AF65-F5344CB8AC3E}">
        <p14:creationId xmlns:p14="http://schemas.microsoft.com/office/powerpoint/2010/main" val="3288829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5084481" y="2253921"/>
            <a:ext cx="4167674" cy="1967871"/>
          </a:xfrm>
        </p:spPr>
        <p:txBody>
          <a:bodyPr/>
          <a:lstStyle/>
          <a:p>
            <a:pPr algn="ctr"/>
            <a:r>
              <a:rPr lang="en-US" sz="4000" b="1" i="0">
                <a:solidFill>
                  <a:schemeClr val="tx2"/>
                </a:solidFill>
                <a:latin typeface="Lato "/>
                <a:cs typeface="Arial"/>
              </a:rPr>
              <a:t>Monitoring Protocol: </a:t>
            </a:r>
            <a:br>
              <a:rPr lang="en-US" sz="4000" b="1" i="0">
                <a:solidFill>
                  <a:schemeClr val="tx2"/>
                </a:solidFill>
                <a:latin typeface="Lato "/>
                <a:cs typeface="Arial"/>
              </a:rPr>
            </a:br>
            <a:r>
              <a:rPr lang="en-US" sz="4000" b="1" i="0">
                <a:solidFill>
                  <a:schemeClr val="tx2"/>
                </a:solidFill>
                <a:latin typeface="Lato "/>
                <a:cs typeface="Arial"/>
              </a:rPr>
              <a:t>Measurements</a:t>
            </a:r>
          </a:p>
        </p:txBody>
      </p:sp>
      <p:sp>
        <p:nvSpPr>
          <p:cNvPr id="4" name="TextBox 3">
            <a:extLst>
              <a:ext uri="{FF2B5EF4-FFF2-40B4-BE49-F238E27FC236}">
                <a16:creationId xmlns:a16="http://schemas.microsoft.com/office/drawing/2014/main" id="{B2585582-5D7C-7C9B-4A43-24335A2478D7}"/>
              </a:ext>
            </a:extLst>
          </p:cNvPr>
          <p:cNvSpPr txBox="1"/>
          <p:nvPr/>
        </p:nvSpPr>
        <p:spPr bwMode="auto">
          <a:xfrm>
            <a:off x="5796718" y="4165466"/>
            <a:ext cx="2743200" cy="584775"/>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i="1">
                <a:solidFill>
                  <a:srgbClr val="073E87"/>
                </a:solidFill>
                <a:latin typeface="Lato"/>
              </a:rPr>
              <a:t>Page 32</a:t>
            </a:r>
            <a:endParaRPr lang="en-US" sz="3200">
              <a:ea typeface="Lato"/>
              <a:cs typeface="Lato"/>
            </a:endParaRPr>
          </a:p>
        </p:txBody>
      </p:sp>
      <p:grpSp>
        <p:nvGrpSpPr>
          <p:cNvPr id="13" name="Group 12">
            <a:extLst>
              <a:ext uri="{FF2B5EF4-FFF2-40B4-BE49-F238E27FC236}">
                <a16:creationId xmlns:a16="http://schemas.microsoft.com/office/drawing/2014/main" id="{8256ED6B-310A-F0BE-347B-506B7EB584B1}"/>
              </a:ext>
            </a:extLst>
          </p:cNvPr>
          <p:cNvGrpSpPr/>
          <p:nvPr/>
        </p:nvGrpSpPr>
        <p:grpSpPr>
          <a:xfrm>
            <a:off x="270208" y="1725472"/>
            <a:ext cx="5029379" cy="3407056"/>
            <a:chOff x="207643" y="1533193"/>
            <a:chExt cx="4755279" cy="3152057"/>
          </a:xfrm>
        </p:grpSpPr>
        <p:pic>
          <p:nvPicPr>
            <p:cNvPr id="6" name="Picture 5" descr="A picture containing person, outdoor&#10;&#10;Description automatically generated">
              <a:extLst>
                <a:ext uri="{FF2B5EF4-FFF2-40B4-BE49-F238E27FC236}">
                  <a16:creationId xmlns:a16="http://schemas.microsoft.com/office/drawing/2014/main" id="{138C2CC0-0097-5A48-BFFA-A9148C53A3DB}"/>
                </a:ext>
              </a:extLst>
            </p:cNvPr>
            <p:cNvPicPr>
              <a:picLocks noChangeAspect="1"/>
            </p:cNvPicPr>
            <p:nvPr/>
          </p:nvPicPr>
          <p:blipFill>
            <a:blip r:embed="rId3" cstate="print">
              <a:extLst>
                <a:ext uri="{28A0092B-C50C-407E-A947-70E740481C1C}">
                  <a14:useLocalDpi xmlns:a14="http://schemas.microsoft.com/office/drawing/2010/main" val="0"/>
                </a:ext>
              </a:extLst>
            </a:blip>
            <a:srcRect l="6980" r="8890" b="1720"/>
            <a:stretch/>
          </p:blipFill>
          <p:spPr>
            <a:xfrm>
              <a:off x="2585282" y="3122896"/>
              <a:ext cx="2377639" cy="1562354"/>
            </a:xfrm>
            <a:prstGeom prst="rect">
              <a:avLst/>
            </a:prstGeom>
          </p:spPr>
        </p:pic>
        <p:pic>
          <p:nvPicPr>
            <p:cNvPr id="8" name="Picture 7" descr="A person standing next to a grill&#10;&#10;Description automatically generated with medium confidence">
              <a:extLst>
                <a:ext uri="{FF2B5EF4-FFF2-40B4-BE49-F238E27FC236}">
                  <a16:creationId xmlns:a16="http://schemas.microsoft.com/office/drawing/2014/main" id="{392D4031-D48E-02FB-8A5F-FA155AE18942}"/>
                </a:ext>
              </a:extLst>
            </p:cNvPr>
            <p:cNvPicPr>
              <a:picLocks noChangeAspect="1"/>
            </p:cNvPicPr>
            <p:nvPr/>
          </p:nvPicPr>
          <p:blipFill>
            <a:blip r:embed="rId4">
              <a:extLst>
                <a:ext uri="{28A0092B-C50C-407E-A947-70E740481C1C}">
                  <a14:useLocalDpi xmlns:a14="http://schemas.microsoft.com/office/drawing/2010/main" val="0"/>
                </a:ext>
              </a:extLst>
            </a:blip>
            <a:srcRect l="13214" r="6341" b="28286"/>
            <a:stretch/>
          </p:blipFill>
          <p:spPr>
            <a:xfrm>
              <a:off x="2585283" y="1533193"/>
              <a:ext cx="2377639" cy="1589704"/>
            </a:xfrm>
            <a:prstGeom prst="rect">
              <a:avLst/>
            </a:prstGeom>
          </p:spPr>
        </p:pic>
        <p:pic>
          <p:nvPicPr>
            <p:cNvPr id="10" name="Picture 9" descr="A picture containing sky, outdoor, person, grass&#10;&#10;Description automatically generated">
              <a:extLst>
                <a:ext uri="{FF2B5EF4-FFF2-40B4-BE49-F238E27FC236}">
                  <a16:creationId xmlns:a16="http://schemas.microsoft.com/office/drawing/2014/main" id="{CD75721D-9EE2-DD0C-4BFE-F96BDBC40439}"/>
                </a:ext>
              </a:extLst>
            </p:cNvPr>
            <p:cNvPicPr>
              <a:picLocks noChangeAspect="1"/>
            </p:cNvPicPr>
            <p:nvPr/>
          </p:nvPicPr>
          <p:blipFill>
            <a:blip r:embed="rId5" cstate="print">
              <a:extLst>
                <a:ext uri="{28A0092B-C50C-407E-A947-70E740481C1C}">
                  <a14:useLocalDpi xmlns:a14="http://schemas.microsoft.com/office/drawing/2010/main" val="0"/>
                </a:ext>
              </a:extLst>
            </a:blip>
            <a:srcRect l="4795" t="10574" b="32391"/>
            <a:stretch/>
          </p:blipFill>
          <p:spPr>
            <a:xfrm>
              <a:off x="207643" y="3095547"/>
              <a:ext cx="2377639" cy="1589703"/>
            </a:xfrm>
            <a:prstGeom prst="rect">
              <a:avLst/>
            </a:prstGeom>
          </p:spPr>
        </p:pic>
        <p:pic>
          <p:nvPicPr>
            <p:cNvPr id="12" name="Picture 11" descr="A picture containing sky, outdoor, tree, ground&#10;&#10;Description automatically generated">
              <a:extLst>
                <a:ext uri="{FF2B5EF4-FFF2-40B4-BE49-F238E27FC236}">
                  <a16:creationId xmlns:a16="http://schemas.microsoft.com/office/drawing/2014/main" id="{20B0E7FC-9912-7ACC-343E-26468950A51A}"/>
                </a:ext>
              </a:extLst>
            </p:cNvPr>
            <p:cNvPicPr>
              <a:picLocks noChangeAspect="1"/>
            </p:cNvPicPr>
            <p:nvPr/>
          </p:nvPicPr>
          <p:blipFill>
            <a:blip r:embed="rId6" cstate="print">
              <a:extLst>
                <a:ext uri="{28A0092B-C50C-407E-A947-70E740481C1C}">
                  <a14:useLocalDpi xmlns:a14="http://schemas.microsoft.com/office/drawing/2010/main" val="0"/>
                </a:ext>
              </a:extLst>
            </a:blip>
            <a:srcRect l="4366" t="-1" r="8960" b="25876"/>
            <a:stretch/>
          </p:blipFill>
          <p:spPr>
            <a:xfrm>
              <a:off x="207644" y="1533193"/>
              <a:ext cx="2377639" cy="1589703"/>
            </a:xfrm>
            <a:prstGeom prst="rect">
              <a:avLst/>
            </a:prstGeom>
          </p:spPr>
        </p:pic>
      </p:grpSp>
    </p:spTree>
    <p:extLst>
      <p:ext uri="{BB962C8B-B14F-4D97-AF65-F5344CB8AC3E}">
        <p14:creationId xmlns:p14="http://schemas.microsoft.com/office/powerpoint/2010/main" val="944256225"/>
      </p:ext>
    </p:extLst>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76200" y="-172332"/>
            <a:ext cx="8686800" cy="99060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mj-lt"/>
                <a:cs typeface="Arial" panose="020B0604020202020204" pitchFamily="34" charset="0"/>
              </a:rPr>
              <a:t>MEASUREMENTS</a:t>
            </a:r>
          </a:p>
        </p:txBody>
      </p:sp>
      <p:sp>
        <p:nvSpPr>
          <p:cNvPr id="6" name="Content Placeholder 2">
            <a:extLst>
              <a:ext uri="{FF2B5EF4-FFF2-40B4-BE49-F238E27FC236}">
                <a16:creationId xmlns:a16="http://schemas.microsoft.com/office/drawing/2014/main" id="{2969DC22-B9F9-4C67-A592-A28B073E7421}"/>
              </a:ext>
            </a:extLst>
          </p:cNvPr>
          <p:cNvSpPr txBox="1">
            <a:spLocks/>
          </p:cNvSpPr>
          <p:nvPr/>
        </p:nvSpPr>
        <p:spPr>
          <a:xfrm>
            <a:off x="304800" y="996335"/>
            <a:ext cx="3790380" cy="2895600"/>
          </a:xfrm>
          <a:prstGeom prst="rect">
            <a:avLst/>
          </a:prstGeom>
        </p:spPr>
        <p:txBody>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r>
              <a:rPr lang="en-US" sz="2600" u="sng">
                <a:solidFill>
                  <a:schemeClr val="tx2"/>
                </a:solidFill>
              </a:rPr>
              <a:t>6 Parameters:</a:t>
            </a:r>
          </a:p>
          <a:p>
            <a:pPr lvl="1">
              <a:spcBef>
                <a:spcPts val="1200"/>
              </a:spcBef>
              <a:buClr>
                <a:schemeClr val="tx1"/>
              </a:buClr>
              <a:buFont typeface="Wingdings" panose="05000000000000000000" pitchFamily="2" charset="2"/>
              <a:buChar char="§"/>
            </a:pPr>
            <a:r>
              <a:rPr lang="en-US" sz="2200">
                <a:solidFill>
                  <a:schemeClr val="tx2"/>
                </a:solidFill>
              </a:rPr>
              <a:t>Air temperature</a:t>
            </a:r>
          </a:p>
          <a:p>
            <a:pPr lvl="1">
              <a:spcBef>
                <a:spcPts val="1200"/>
              </a:spcBef>
              <a:buClr>
                <a:schemeClr val="tx1"/>
              </a:buClr>
              <a:buFont typeface="Wingdings" panose="05000000000000000000" pitchFamily="2" charset="2"/>
              <a:buChar char="§"/>
            </a:pPr>
            <a:r>
              <a:rPr lang="en-US" sz="2200">
                <a:solidFill>
                  <a:schemeClr val="tx2"/>
                </a:solidFill>
              </a:rPr>
              <a:t>Water temperature </a:t>
            </a:r>
          </a:p>
          <a:p>
            <a:pPr lvl="1">
              <a:spcBef>
                <a:spcPts val="1200"/>
              </a:spcBef>
              <a:buClr>
                <a:schemeClr val="tx1"/>
              </a:buClr>
              <a:buFont typeface="Wingdings" panose="05000000000000000000" pitchFamily="2" charset="2"/>
              <a:buChar char="§"/>
            </a:pPr>
            <a:r>
              <a:rPr lang="en-US" sz="2200">
                <a:solidFill>
                  <a:schemeClr val="tx2"/>
                </a:solidFill>
              </a:rPr>
              <a:t>Transparency</a:t>
            </a:r>
          </a:p>
          <a:p>
            <a:pPr lvl="1">
              <a:spcBef>
                <a:spcPts val="1200"/>
              </a:spcBef>
              <a:buClr>
                <a:schemeClr val="tx1"/>
              </a:buClr>
              <a:buFont typeface="Wingdings" panose="05000000000000000000" pitchFamily="2" charset="2"/>
              <a:buChar char="§"/>
            </a:pPr>
            <a:r>
              <a:rPr lang="en-US" sz="2200">
                <a:solidFill>
                  <a:schemeClr val="tx2"/>
                </a:solidFill>
              </a:rPr>
              <a:t>Salinity</a:t>
            </a:r>
          </a:p>
          <a:p>
            <a:pPr lvl="1">
              <a:spcBef>
                <a:spcPts val="1200"/>
              </a:spcBef>
              <a:buClr>
                <a:schemeClr val="tx1"/>
              </a:buClr>
              <a:buFont typeface="Wingdings" panose="05000000000000000000" pitchFamily="2" charset="2"/>
              <a:buChar char="§"/>
            </a:pPr>
            <a:r>
              <a:rPr lang="en-US" sz="2200">
                <a:solidFill>
                  <a:schemeClr val="tx2"/>
                </a:solidFill>
              </a:rPr>
              <a:t>pH</a:t>
            </a:r>
          </a:p>
          <a:p>
            <a:pPr lvl="1">
              <a:spcBef>
                <a:spcPts val="1200"/>
              </a:spcBef>
              <a:buClr>
                <a:schemeClr val="tx1"/>
              </a:buClr>
              <a:buFont typeface="Wingdings" panose="05000000000000000000" pitchFamily="2" charset="2"/>
              <a:buChar char="§"/>
            </a:pPr>
            <a:r>
              <a:rPr lang="en-US" sz="2200">
                <a:solidFill>
                  <a:schemeClr val="tx2"/>
                </a:solidFill>
              </a:rPr>
              <a:t>Dissolved oxygen</a:t>
            </a:r>
          </a:p>
        </p:txBody>
      </p:sp>
      <p:pic>
        <p:nvPicPr>
          <p:cNvPr id="2" name="Picture 1">
            <a:extLst>
              <a:ext uri="{FF2B5EF4-FFF2-40B4-BE49-F238E27FC236}">
                <a16:creationId xmlns:a16="http://schemas.microsoft.com/office/drawing/2014/main" id="{337777F0-54FE-15F9-6886-AB750078F439}"/>
              </a:ext>
            </a:extLst>
          </p:cNvPr>
          <p:cNvPicPr>
            <a:picLocks noChangeAspect="1"/>
          </p:cNvPicPr>
          <p:nvPr/>
        </p:nvPicPr>
        <p:blipFill>
          <a:blip r:embed="rId4"/>
          <a:stretch>
            <a:fillRect/>
          </a:stretch>
        </p:blipFill>
        <p:spPr>
          <a:xfrm>
            <a:off x="4324989" y="4242891"/>
            <a:ext cx="3879355" cy="2172726"/>
          </a:xfrm>
          <a:prstGeom prst="rect">
            <a:avLst/>
          </a:prstGeom>
        </p:spPr>
      </p:pic>
      <p:pic>
        <p:nvPicPr>
          <p:cNvPr id="4" name="Picture 3">
            <a:extLst>
              <a:ext uri="{FF2B5EF4-FFF2-40B4-BE49-F238E27FC236}">
                <a16:creationId xmlns:a16="http://schemas.microsoft.com/office/drawing/2014/main" id="{30E166A1-EEA7-D6BB-8E1D-D965CC2B5CFB}"/>
              </a:ext>
            </a:extLst>
          </p:cNvPr>
          <p:cNvPicPr>
            <a:picLocks noChangeAspect="1"/>
          </p:cNvPicPr>
          <p:nvPr/>
        </p:nvPicPr>
        <p:blipFill>
          <a:blip r:embed="rId5"/>
          <a:stretch>
            <a:fillRect/>
          </a:stretch>
        </p:blipFill>
        <p:spPr>
          <a:xfrm>
            <a:off x="4750191" y="916272"/>
            <a:ext cx="3028950" cy="3055726"/>
          </a:xfrm>
          <a:prstGeom prst="rect">
            <a:avLst/>
          </a:prstGeom>
        </p:spPr>
      </p:pic>
      <p:sp>
        <p:nvSpPr>
          <p:cNvPr id="3" name="TextBox 2">
            <a:extLst>
              <a:ext uri="{FF2B5EF4-FFF2-40B4-BE49-F238E27FC236}">
                <a16:creationId xmlns:a16="http://schemas.microsoft.com/office/drawing/2014/main" id="{D43CE653-176B-56D5-E2E3-7177D1DFB0D5}"/>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p.32</a:t>
            </a:r>
          </a:p>
        </p:txBody>
      </p:sp>
    </p:spTree>
    <p:extLst>
      <p:ext uri="{BB962C8B-B14F-4D97-AF65-F5344CB8AC3E}">
        <p14:creationId xmlns:p14="http://schemas.microsoft.com/office/powerpoint/2010/main" val="2078389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15E138CB-56FB-382D-DCAD-B88FCFEBAE25}"/>
              </a:ext>
            </a:extLst>
          </p:cNvPr>
          <p:cNvSpPr>
            <a:spLocks noChangeArrowheads="1"/>
          </p:cNvSpPr>
          <p:nvPr/>
        </p:nvSpPr>
        <p:spPr bwMode="auto">
          <a:xfrm>
            <a:off x="76200" y="-172332"/>
            <a:ext cx="8686800" cy="99060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mj-lt"/>
                <a:cs typeface="Arial" panose="020B0604020202020204" pitchFamily="34" charset="0"/>
              </a:rPr>
              <a:t>DATA COMPARISON</a:t>
            </a:r>
          </a:p>
        </p:txBody>
      </p:sp>
      <p:sp>
        <p:nvSpPr>
          <p:cNvPr id="2" name="TextBox 1">
            <a:extLst>
              <a:ext uri="{FF2B5EF4-FFF2-40B4-BE49-F238E27FC236}">
                <a16:creationId xmlns:a16="http://schemas.microsoft.com/office/drawing/2014/main" id="{3FC011D4-7D6F-6931-2729-5E85678F46A0}"/>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a:t>
            </a:r>
            <a:r>
              <a:rPr lang="en-US" b="1">
                <a:latin typeface="Lato" panose="020F0502020204030203" pitchFamily="34" charset="0"/>
                <a:ea typeface="Lato" panose="020F0502020204030203" pitchFamily="34" charset="0"/>
                <a:cs typeface="Lato" panose="020F0502020204030203" pitchFamily="34" charset="0"/>
              </a:rPr>
              <a:t>33</a:t>
            </a:r>
            <a:endParaRPr lang="en-US" b="1" i="0">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EE2B38AC-A446-A810-3C2F-4BD294FC1343}"/>
              </a:ext>
            </a:extLst>
          </p:cNvPr>
          <p:cNvPicPr>
            <a:picLocks noChangeAspect="1"/>
          </p:cNvPicPr>
          <p:nvPr/>
        </p:nvPicPr>
        <p:blipFill>
          <a:blip r:embed="rId3"/>
          <a:stretch>
            <a:fillRect/>
          </a:stretch>
        </p:blipFill>
        <p:spPr>
          <a:xfrm>
            <a:off x="3649762" y="1736943"/>
            <a:ext cx="5356451" cy="3384114"/>
          </a:xfrm>
          <a:prstGeom prst="rect">
            <a:avLst/>
          </a:prstGeom>
        </p:spPr>
      </p:pic>
      <p:sp>
        <p:nvSpPr>
          <p:cNvPr id="10" name="Content Placeholder 2">
            <a:extLst>
              <a:ext uri="{FF2B5EF4-FFF2-40B4-BE49-F238E27FC236}">
                <a16:creationId xmlns:a16="http://schemas.microsoft.com/office/drawing/2014/main" id="{DBFF2603-E975-871A-6D34-8197042B7E57}"/>
              </a:ext>
            </a:extLst>
          </p:cNvPr>
          <p:cNvSpPr txBox="1">
            <a:spLocks/>
          </p:cNvSpPr>
          <p:nvPr/>
        </p:nvSpPr>
        <p:spPr>
          <a:xfrm>
            <a:off x="-199373" y="1507200"/>
            <a:ext cx="3744239" cy="2895600"/>
          </a:xfrm>
          <a:prstGeom prst="rect">
            <a:avLst/>
          </a:prstGeom>
        </p:spPr>
        <p:txBody>
          <a:bodyPr/>
          <a:lstStyle>
            <a:lvl1pPr marL="342900" indent="-342900" algn="l" rtl="0" eaLnBrk="1" fontAlgn="base" hangingPunct="1">
              <a:spcBef>
                <a:spcPct val="20000"/>
              </a:spcBef>
              <a:spcAft>
                <a:spcPct val="0"/>
              </a:spcAft>
              <a:buClr>
                <a:srgbClr val="A1AC75"/>
              </a:buClr>
              <a:buSzPct val="150000"/>
              <a:buBlip>
                <a:blip r:embed="rId4"/>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Bef>
                <a:spcPts val="1200"/>
              </a:spcBef>
              <a:buClr>
                <a:schemeClr val="tx1"/>
              </a:buClr>
              <a:buFont typeface="Wingdings" panose="05000000000000000000" pitchFamily="2" charset="2"/>
              <a:buChar char="§"/>
            </a:pPr>
            <a:r>
              <a:rPr lang="en-US" sz="2200">
                <a:solidFill>
                  <a:schemeClr val="tx2"/>
                </a:solidFill>
              </a:rPr>
              <a:t>Factors that influence water chemistry:</a:t>
            </a:r>
          </a:p>
          <a:p>
            <a:pPr lvl="2">
              <a:spcBef>
                <a:spcPts val="1200"/>
              </a:spcBef>
              <a:buClr>
                <a:schemeClr val="tx1"/>
              </a:buClr>
              <a:buFont typeface="Wingdings" panose="05000000000000000000" pitchFamily="2" charset="2"/>
              <a:buChar char="§"/>
            </a:pPr>
            <a:r>
              <a:rPr lang="en-US" sz="2200">
                <a:solidFill>
                  <a:schemeClr val="tx2"/>
                </a:solidFill>
              </a:rPr>
              <a:t>Time of day</a:t>
            </a:r>
          </a:p>
          <a:p>
            <a:pPr lvl="2">
              <a:spcBef>
                <a:spcPts val="1200"/>
              </a:spcBef>
              <a:buClr>
                <a:schemeClr val="tx1"/>
              </a:buClr>
              <a:buFont typeface="Wingdings" panose="05000000000000000000" pitchFamily="2" charset="2"/>
              <a:buChar char="§"/>
            </a:pPr>
            <a:r>
              <a:rPr lang="en-US" sz="2200">
                <a:solidFill>
                  <a:schemeClr val="tx2"/>
                </a:solidFill>
              </a:rPr>
              <a:t>Weather</a:t>
            </a:r>
          </a:p>
          <a:p>
            <a:pPr lvl="2">
              <a:spcBef>
                <a:spcPts val="1200"/>
              </a:spcBef>
              <a:buClr>
                <a:schemeClr val="tx1"/>
              </a:buClr>
              <a:buFont typeface="Wingdings" panose="05000000000000000000" pitchFamily="2" charset="2"/>
              <a:buChar char="§"/>
            </a:pPr>
            <a:r>
              <a:rPr lang="en-US" sz="2200">
                <a:solidFill>
                  <a:schemeClr val="tx2"/>
                </a:solidFill>
              </a:rPr>
              <a:t>Physical influences (tides, wind, storms)</a:t>
            </a:r>
          </a:p>
          <a:p>
            <a:pPr lvl="1">
              <a:spcBef>
                <a:spcPts val="1200"/>
              </a:spcBef>
              <a:buClr>
                <a:schemeClr val="tx1"/>
              </a:buClr>
              <a:buFont typeface="Wingdings" panose="05000000000000000000" pitchFamily="2" charset="2"/>
              <a:buChar char="§"/>
            </a:pPr>
            <a:r>
              <a:rPr lang="en-US" sz="2200">
                <a:solidFill>
                  <a:schemeClr val="tx2"/>
                </a:solidFill>
              </a:rPr>
              <a:t>Baseline data may be different for high and low tide</a:t>
            </a:r>
          </a:p>
          <a:p>
            <a:pPr lvl="2">
              <a:spcBef>
                <a:spcPts val="1200"/>
              </a:spcBef>
              <a:buClr>
                <a:schemeClr val="tx1"/>
              </a:buClr>
              <a:buFont typeface="Wingdings" panose="05000000000000000000" pitchFamily="2" charset="2"/>
              <a:buChar char="§"/>
            </a:pPr>
            <a:endParaRPr lang="en-US" sz="2200">
              <a:solidFill>
                <a:schemeClr val="tx2"/>
              </a:solidFill>
            </a:endParaRPr>
          </a:p>
        </p:txBody>
      </p:sp>
    </p:spTree>
    <p:extLst>
      <p:ext uri="{BB962C8B-B14F-4D97-AF65-F5344CB8AC3E}">
        <p14:creationId xmlns:p14="http://schemas.microsoft.com/office/powerpoint/2010/main" val="2361944746"/>
      </p:ext>
    </p:extLst>
  </p:cSld>
  <p:clrMapOvr>
    <a:masterClrMapping/>
  </p:clrMapOvr>
  <p:transition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C59458-C731-4DA1-BC96-86F583560213}"/>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STRATIFICATION</a:t>
            </a:r>
            <a:endParaRPr lang="en-US" sz="1800">
              <a:latin typeface="+mj-lt"/>
            </a:endParaRPr>
          </a:p>
        </p:txBody>
      </p:sp>
      <p:pic>
        <p:nvPicPr>
          <p:cNvPr id="2" name="Picture 1">
            <a:extLst>
              <a:ext uri="{FF2B5EF4-FFF2-40B4-BE49-F238E27FC236}">
                <a16:creationId xmlns:a16="http://schemas.microsoft.com/office/drawing/2014/main" id="{DBBE2CC7-CB84-4470-A898-020475D48FFA}"/>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731147" y="3581400"/>
            <a:ext cx="6067297" cy="3077981"/>
          </a:xfrm>
          <a:prstGeom prst="rect">
            <a:avLst/>
          </a:prstGeom>
        </p:spPr>
      </p:pic>
      <p:sp>
        <p:nvSpPr>
          <p:cNvPr id="5" name="Content Placeholder 2">
            <a:extLst>
              <a:ext uri="{FF2B5EF4-FFF2-40B4-BE49-F238E27FC236}">
                <a16:creationId xmlns:a16="http://schemas.microsoft.com/office/drawing/2014/main" id="{8CFFB777-B9C2-4D85-A449-8DD942E47B61}"/>
              </a:ext>
            </a:extLst>
          </p:cNvPr>
          <p:cNvSpPr txBox="1">
            <a:spLocks/>
          </p:cNvSpPr>
          <p:nvPr/>
        </p:nvSpPr>
        <p:spPr bwMode="auto">
          <a:xfrm>
            <a:off x="304800" y="990600"/>
            <a:ext cx="81534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5"/>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a:solidFill>
                  <a:schemeClr val="tx2"/>
                </a:solidFill>
                <a:latin typeface="Lato"/>
                <a:ea typeface="Lato"/>
                <a:cs typeface="Lato"/>
              </a:rPr>
              <a:t>Salt water is denser than fresh water</a:t>
            </a:r>
          </a:p>
          <a:p>
            <a:pPr>
              <a:buClr>
                <a:schemeClr val="tx1"/>
              </a:buClr>
              <a:buFont typeface="Wingdings" panose="05000000000000000000" pitchFamily="2" charset="2"/>
              <a:buChar char="§"/>
            </a:pPr>
            <a:r>
              <a:rPr lang="en-US" sz="2600">
                <a:solidFill>
                  <a:schemeClr val="tx2"/>
                </a:solidFill>
                <a:latin typeface="Lato"/>
                <a:ea typeface="Lato"/>
                <a:cs typeface="Lato"/>
              </a:rPr>
              <a:t>Depth can lead to different values of: </a:t>
            </a:r>
            <a:endParaRPr lang="en-US" sz="2600">
              <a:solidFill>
                <a:schemeClr val="tx2"/>
              </a:solidFill>
              <a:ea typeface="Lato"/>
              <a:cs typeface="Lato"/>
            </a:endParaRPr>
          </a:p>
          <a:p>
            <a:pPr lvl="1">
              <a:buClr>
                <a:schemeClr val="tx1"/>
              </a:buClr>
              <a:buFont typeface="Wingdings" panose="05000000000000000000" pitchFamily="2" charset="2"/>
              <a:buChar char="§"/>
            </a:pPr>
            <a:r>
              <a:rPr lang="en-US" sz="2200">
                <a:solidFill>
                  <a:schemeClr val="tx2"/>
                </a:solidFill>
                <a:latin typeface="Lato"/>
                <a:ea typeface="Lato"/>
                <a:cs typeface="Lato"/>
              </a:rPr>
              <a:t>Water temperature, salinity, dissolved oxygen</a:t>
            </a:r>
          </a:p>
          <a:p>
            <a:pPr>
              <a:buClr>
                <a:schemeClr val="tx1"/>
              </a:buClr>
              <a:buFont typeface="Wingdings" panose="05000000000000000000" pitchFamily="2" charset="2"/>
              <a:buChar char="§"/>
            </a:pPr>
            <a:r>
              <a:rPr lang="en-US" sz="2600">
                <a:solidFill>
                  <a:schemeClr val="tx2"/>
                </a:solidFill>
                <a:latin typeface="Lato"/>
                <a:ea typeface="Lato"/>
                <a:cs typeface="Lato"/>
              </a:rPr>
              <a:t>Seasons, tides and rain events mix the water</a:t>
            </a:r>
          </a:p>
          <a:p>
            <a:pPr>
              <a:buClr>
                <a:schemeClr val="tx1"/>
              </a:buClr>
              <a:buFont typeface="Wingdings" panose="05000000000000000000" pitchFamily="2" charset="2"/>
              <a:buChar char="§"/>
            </a:pPr>
            <a:r>
              <a:rPr lang="en-US" sz="2600" b="1">
                <a:latin typeface="Lato"/>
                <a:ea typeface="Lato"/>
                <a:cs typeface="Lato"/>
              </a:rPr>
              <a:t>Sample 1 foot below the water surface</a:t>
            </a:r>
            <a:endParaRPr lang="en-US" sz="2600">
              <a:solidFill>
                <a:schemeClr val="tx2"/>
              </a:solidFill>
              <a:latin typeface="Lato"/>
              <a:ea typeface="Lato"/>
              <a:cs typeface="Lato"/>
            </a:endParaRPr>
          </a:p>
          <a:p>
            <a:pPr>
              <a:buClr>
                <a:schemeClr val="tx1"/>
              </a:buClr>
              <a:buFont typeface="Wingdings" panose="05000000000000000000" pitchFamily="2" charset="2"/>
              <a:buChar char="§"/>
            </a:pPr>
            <a:endParaRPr lang="en-US" sz="2600">
              <a:solidFill>
                <a:schemeClr val="tx2"/>
              </a:solidFill>
              <a:ea typeface="Lato" pitchFamily="34" charset="-94"/>
              <a:cs typeface="Lato" pitchFamily="34" charset="-94"/>
            </a:endParaRPr>
          </a:p>
          <a:p>
            <a:pPr>
              <a:buClr>
                <a:schemeClr val="tx1"/>
              </a:buClr>
              <a:buFont typeface="Wingdings" panose="05000000000000000000" pitchFamily="2" charset="2"/>
              <a:buChar char="§"/>
            </a:pPr>
            <a:endParaRPr lang="en-US" sz="2800">
              <a:solidFill>
                <a:schemeClr val="tx2"/>
              </a:solidFill>
              <a:ea typeface="Lato" pitchFamily="34" charset="-94"/>
              <a:cs typeface="Lato" pitchFamily="34" charset="-94"/>
            </a:endParaRPr>
          </a:p>
        </p:txBody>
      </p:sp>
      <p:sp>
        <p:nvSpPr>
          <p:cNvPr id="3" name="TextBox 2">
            <a:extLst>
              <a:ext uri="{FF2B5EF4-FFF2-40B4-BE49-F238E27FC236}">
                <a16:creationId xmlns:a16="http://schemas.microsoft.com/office/drawing/2014/main" id="{46E9EEC5-7C97-DE05-F094-262F3C8C49E2}"/>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a:t>
            </a:r>
            <a:r>
              <a:rPr lang="en-US" b="1">
                <a:latin typeface="Lato" panose="020F0502020204030203" pitchFamily="34" charset="0"/>
                <a:ea typeface="Lato" panose="020F0502020204030203" pitchFamily="34" charset="0"/>
                <a:cs typeface="Lato" panose="020F0502020204030203" pitchFamily="34" charset="0"/>
              </a:rPr>
              <a:t>33-34</a:t>
            </a:r>
            <a:endParaRPr lang="en-US" b="1" i="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54915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C59458-C731-4DA1-BC96-86F583560213}"/>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SALT MARSH-TIDAL CREEK ECOSYSTEM</a:t>
            </a:r>
            <a:endParaRPr lang="en-US" sz="1800">
              <a:latin typeface="+mj-lt"/>
            </a:endParaRPr>
          </a:p>
        </p:txBody>
      </p:sp>
      <p:sp>
        <p:nvSpPr>
          <p:cNvPr id="9" name="Content Placeholder 2">
            <a:extLst>
              <a:ext uri="{FF2B5EF4-FFF2-40B4-BE49-F238E27FC236}">
                <a16:creationId xmlns:a16="http://schemas.microsoft.com/office/drawing/2014/main" id="{2614965F-1942-4A88-A2D4-D0A4A461F867}"/>
              </a:ext>
            </a:extLst>
          </p:cNvPr>
          <p:cNvSpPr txBox="1">
            <a:spLocks/>
          </p:cNvSpPr>
          <p:nvPr/>
        </p:nvSpPr>
        <p:spPr bwMode="auto">
          <a:xfrm>
            <a:off x="287748" y="1513507"/>
            <a:ext cx="3936776" cy="3830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dirty="0">
                <a:solidFill>
                  <a:schemeClr val="tx2"/>
                </a:solidFill>
              </a:rPr>
              <a:t>Coastal wetland</a:t>
            </a:r>
          </a:p>
          <a:p>
            <a:pPr lvl="1">
              <a:buClr>
                <a:schemeClr val="tx1"/>
              </a:buClr>
              <a:buFont typeface="Wingdings" panose="05000000000000000000" pitchFamily="2" charset="2"/>
              <a:buChar char="§"/>
            </a:pPr>
            <a:r>
              <a:rPr lang="en-US" sz="2200" b="1" dirty="0">
                <a:solidFill>
                  <a:schemeClr val="tx2"/>
                </a:solidFill>
              </a:rPr>
              <a:t>Wetland: </a:t>
            </a:r>
            <a:r>
              <a:rPr lang="en-US" sz="2200" dirty="0">
                <a:solidFill>
                  <a:schemeClr val="tx2"/>
                </a:solidFill>
              </a:rPr>
              <a:t>transition zone between dry land and water</a:t>
            </a:r>
          </a:p>
          <a:p>
            <a:pPr lvl="1">
              <a:buClr>
                <a:schemeClr val="tx1"/>
              </a:buClr>
              <a:buFont typeface="Wingdings" panose="05000000000000000000" pitchFamily="2" charset="2"/>
              <a:buChar char="§"/>
            </a:pPr>
            <a:r>
              <a:rPr lang="en-US" sz="2200" dirty="0">
                <a:solidFill>
                  <a:schemeClr val="tx2"/>
                </a:solidFill>
              </a:rPr>
              <a:t>Fresh and salt water mix</a:t>
            </a:r>
          </a:p>
          <a:p>
            <a:pPr>
              <a:buClr>
                <a:schemeClr val="tx1"/>
              </a:buClr>
              <a:buFont typeface="Wingdings" panose="05000000000000000000" pitchFamily="2" charset="2"/>
              <a:buChar char="§"/>
            </a:pPr>
            <a:r>
              <a:rPr lang="en-US" sz="2600" dirty="0">
                <a:solidFill>
                  <a:schemeClr val="tx2"/>
                </a:solidFill>
              </a:rPr>
              <a:t>Surface of the salt marsh is underwater </a:t>
            </a:r>
            <a:br>
              <a:rPr lang="en-US" sz="2600" dirty="0">
                <a:solidFill>
                  <a:schemeClr val="tx2"/>
                </a:solidFill>
              </a:rPr>
            </a:br>
            <a:r>
              <a:rPr lang="en-US" sz="2600" dirty="0">
                <a:solidFill>
                  <a:schemeClr val="tx2"/>
                </a:solidFill>
              </a:rPr>
              <a:t>at high tide and dry </a:t>
            </a:r>
            <a:br>
              <a:rPr lang="en-US" sz="2600" dirty="0">
                <a:solidFill>
                  <a:schemeClr val="tx2"/>
                </a:solidFill>
              </a:rPr>
            </a:br>
            <a:r>
              <a:rPr lang="en-US" sz="2600" dirty="0">
                <a:solidFill>
                  <a:schemeClr val="tx2"/>
                </a:solidFill>
              </a:rPr>
              <a:t>at low tide</a:t>
            </a:r>
          </a:p>
          <a:p>
            <a:pPr marL="0" indent="0">
              <a:buFontTx/>
              <a:buNone/>
            </a:pPr>
            <a:endParaRPr lang="en-US" sz="2800" dirty="0">
              <a:solidFill>
                <a:schemeClr val="tx2"/>
              </a:solidFill>
            </a:endParaRPr>
          </a:p>
        </p:txBody>
      </p:sp>
      <p:pic>
        <p:nvPicPr>
          <p:cNvPr id="3" name="Picture 2" descr="A picture containing outdoor, sky, water, nature&#10;&#10;Description automatically generated">
            <a:extLst>
              <a:ext uri="{FF2B5EF4-FFF2-40B4-BE49-F238E27FC236}">
                <a16:creationId xmlns:a16="http://schemas.microsoft.com/office/drawing/2014/main" id="{3BC8AB7E-6B8B-7531-A2FC-6716BC5AFC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72000" y="1852550"/>
            <a:ext cx="4203865" cy="3152899"/>
          </a:xfrm>
          <a:prstGeom prst="rect">
            <a:avLst/>
          </a:prstGeom>
        </p:spPr>
      </p:pic>
      <p:sp>
        <p:nvSpPr>
          <p:cNvPr id="2" name="TextBox 1">
            <a:extLst>
              <a:ext uri="{FF2B5EF4-FFF2-40B4-BE49-F238E27FC236}">
                <a16:creationId xmlns:a16="http://schemas.microsoft.com/office/drawing/2014/main" id="{F34AC39D-0F05-9168-D056-3AE1138E4ECB}"/>
              </a:ext>
            </a:extLst>
          </p:cNvPr>
          <p:cNvSpPr txBox="1"/>
          <p:nvPr/>
        </p:nvSpPr>
        <p:spPr bwMode="auto">
          <a:xfrm>
            <a:off x="8300720" y="6488668"/>
            <a:ext cx="84328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p.6</a:t>
            </a:r>
          </a:p>
        </p:txBody>
      </p:sp>
    </p:spTree>
    <p:extLst>
      <p:ext uri="{BB962C8B-B14F-4D97-AF65-F5344CB8AC3E}">
        <p14:creationId xmlns:p14="http://schemas.microsoft.com/office/powerpoint/2010/main" val="3064089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76201" y="-228600"/>
            <a:ext cx="9143999" cy="10668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mj-lt"/>
                <a:cs typeface="Arial" panose="020B0604020202020204" pitchFamily="34" charset="0"/>
              </a:rPr>
              <a:t>TEMPERATURE</a:t>
            </a:r>
          </a:p>
        </p:txBody>
      </p:sp>
      <p:sp>
        <p:nvSpPr>
          <p:cNvPr id="6" name="TextBox 5">
            <a:extLst>
              <a:ext uri="{FF2B5EF4-FFF2-40B4-BE49-F238E27FC236}">
                <a16:creationId xmlns:a16="http://schemas.microsoft.com/office/drawing/2014/main" id="{8326E77D-70BE-1ED8-0E6A-BBA0AEDF40F0}"/>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p.35</a:t>
            </a:r>
          </a:p>
        </p:txBody>
      </p:sp>
      <p:sp>
        <p:nvSpPr>
          <p:cNvPr id="8" name="TextBox 7">
            <a:extLst>
              <a:ext uri="{FF2B5EF4-FFF2-40B4-BE49-F238E27FC236}">
                <a16:creationId xmlns:a16="http://schemas.microsoft.com/office/drawing/2014/main" id="{562875E8-1FC3-2E5A-3940-6DAFF3CC1174}"/>
              </a:ext>
            </a:extLst>
          </p:cNvPr>
          <p:cNvSpPr txBox="1"/>
          <p:nvPr/>
        </p:nvSpPr>
        <p:spPr bwMode="auto">
          <a:xfrm>
            <a:off x="504173" y="919082"/>
            <a:ext cx="7287016" cy="461665"/>
          </a:xfrm>
          <a:prstGeom prst="rect">
            <a:avLst/>
          </a:prstGeom>
          <a:noFill/>
          <a:ln w="9525">
            <a:noFill/>
            <a:miter lim="800000"/>
            <a:headEnd/>
            <a:tailEnd/>
          </a:ln>
        </p:spPr>
        <p:txBody>
          <a:bodyPr wrap="square">
            <a:spAutoFit/>
          </a:bodyPr>
          <a:lstStyle/>
          <a:p>
            <a:pPr marL="467995" indent="-457200">
              <a:spcBef>
                <a:spcPct val="20000"/>
              </a:spcBef>
              <a:buClr>
                <a:srgbClr val="EC6820"/>
              </a:buClr>
              <a:buSzPct val="150000"/>
              <a:buFont typeface="Wingdings" panose="05000000000000000000" pitchFamily="2" charset="2"/>
              <a:buChar char="§"/>
            </a:pPr>
            <a:r>
              <a:rPr lang="en-US" altLang="en-US" sz="2400" dirty="0">
                <a:solidFill>
                  <a:schemeClr val="tx2"/>
                </a:solidFill>
                <a:latin typeface="Lato"/>
                <a:ea typeface="Lato"/>
                <a:cs typeface="Lato"/>
              </a:rPr>
              <a:t>Affects </a:t>
            </a:r>
            <a:r>
              <a:rPr lang="en-US" altLang="en-US" sz="2400" b="1" dirty="0">
                <a:latin typeface="Lato"/>
                <a:ea typeface="Lato"/>
                <a:cs typeface="Lato"/>
              </a:rPr>
              <a:t>feeding, reproduction, metabolism</a:t>
            </a:r>
          </a:p>
        </p:txBody>
      </p:sp>
      <p:pic>
        <p:nvPicPr>
          <p:cNvPr id="2" name="Picture 1">
            <a:extLst>
              <a:ext uri="{FF2B5EF4-FFF2-40B4-BE49-F238E27FC236}">
                <a16:creationId xmlns:a16="http://schemas.microsoft.com/office/drawing/2014/main" id="{8D881993-6409-0320-E67C-2E04BF7813FB}"/>
              </a:ext>
            </a:extLst>
          </p:cNvPr>
          <p:cNvPicPr>
            <a:picLocks noChangeAspect="1"/>
          </p:cNvPicPr>
          <p:nvPr/>
        </p:nvPicPr>
        <p:blipFill>
          <a:blip r:embed="rId3"/>
          <a:stretch>
            <a:fillRect/>
          </a:stretch>
        </p:blipFill>
        <p:spPr>
          <a:xfrm>
            <a:off x="5292" y="1337205"/>
            <a:ext cx="9144000" cy="4575175"/>
          </a:xfrm>
          <a:prstGeom prst="rect">
            <a:avLst/>
          </a:prstGeom>
        </p:spPr>
      </p:pic>
    </p:spTree>
    <p:extLst>
      <p:ext uri="{BB962C8B-B14F-4D97-AF65-F5344CB8AC3E}">
        <p14:creationId xmlns:p14="http://schemas.microsoft.com/office/powerpoint/2010/main" val="845565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4B6A9C03-CC0D-7D66-A71B-0C608D7BD30F}"/>
              </a:ext>
            </a:extLst>
          </p:cNvPr>
          <p:cNvSpPr>
            <a:spLocks noChangeArrowheads="1"/>
          </p:cNvSpPr>
          <p:nvPr/>
        </p:nvSpPr>
        <p:spPr bwMode="auto">
          <a:xfrm>
            <a:off x="76201" y="-228600"/>
            <a:ext cx="9143999" cy="10668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mj-lt"/>
                <a:cs typeface="Arial" panose="020B0604020202020204" pitchFamily="34" charset="0"/>
              </a:rPr>
              <a:t>TEMPERATURE TRENDS</a:t>
            </a:r>
          </a:p>
        </p:txBody>
      </p:sp>
      <p:sp>
        <p:nvSpPr>
          <p:cNvPr id="5" name="Rectangle 5">
            <a:extLst>
              <a:ext uri="{FF2B5EF4-FFF2-40B4-BE49-F238E27FC236}">
                <a16:creationId xmlns:a16="http://schemas.microsoft.com/office/drawing/2014/main" id="{5AD29235-8800-2273-A7F9-6C0B7E24F598}"/>
              </a:ext>
            </a:extLst>
          </p:cNvPr>
          <p:cNvSpPr>
            <a:spLocks noChangeArrowheads="1"/>
          </p:cNvSpPr>
          <p:nvPr/>
        </p:nvSpPr>
        <p:spPr bwMode="auto">
          <a:xfrm>
            <a:off x="361019" y="842513"/>
            <a:ext cx="7397004"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t"/>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pPr>
            <a:r>
              <a:rPr lang="en-US" altLang="en-US" sz="2600" b="1">
                <a:solidFill>
                  <a:schemeClr val="tx2"/>
                </a:solidFill>
                <a:latin typeface="+mn-lt"/>
                <a:ea typeface="+mn-ea"/>
              </a:rPr>
              <a:t>Temperature and oxygen are opposite!</a:t>
            </a:r>
          </a:p>
          <a:p>
            <a:pPr marL="467995" indent="-457200" eaLnBrk="1" hangingPunct="1">
              <a:spcBef>
                <a:spcPct val="20000"/>
              </a:spcBef>
              <a:buClr>
                <a:schemeClr val="accent4"/>
              </a:buClr>
              <a:buSzPct val="150000"/>
              <a:buFont typeface="Wingdings" panose="05000000000000000000" pitchFamily="2" charset="2"/>
              <a:buChar char="§"/>
            </a:pPr>
            <a:r>
              <a:rPr lang="en-US" altLang="en-US" sz="2600">
                <a:solidFill>
                  <a:schemeClr val="tx2"/>
                </a:solidFill>
                <a:latin typeface="+mn-lt"/>
                <a:ea typeface="+mn-ea"/>
              </a:rPr>
              <a:t>Cooler winter waters (</a:t>
            </a:r>
            <a:r>
              <a:rPr lang="en-US" altLang="en-US" sz="2600" b="1">
                <a:latin typeface="+mn-lt"/>
                <a:ea typeface="+mn-ea"/>
              </a:rPr>
              <a:t>lower</a:t>
            </a:r>
            <a:r>
              <a:rPr lang="en-US" altLang="en-US" sz="2600">
                <a:latin typeface="+mn-lt"/>
                <a:ea typeface="+mn-ea"/>
              </a:rPr>
              <a:t> </a:t>
            </a:r>
            <a:r>
              <a:rPr lang="en-US" altLang="en-US" sz="2600" b="1">
                <a:latin typeface="+mn-lt"/>
                <a:ea typeface="+mn-ea"/>
              </a:rPr>
              <a:t>temperature</a:t>
            </a:r>
            <a:r>
              <a:rPr lang="en-US" altLang="en-US" sz="2600">
                <a:solidFill>
                  <a:schemeClr val="tx2"/>
                </a:solidFill>
                <a:latin typeface="+mn-lt"/>
                <a:ea typeface="+mn-ea"/>
              </a:rPr>
              <a:t>) will have </a:t>
            </a:r>
            <a:r>
              <a:rPr lang="en-US" altLang="en-US" sz="2600" b="1">
                <a:latin typeface="+mn-lt"/>
                <a:ea typeface="+mn-ea"/>
              </a:rPr>
              <a:t>higher oxygen</a:t>
            </a:r>
            <a:r>
              <a:rPr lang="en-US" altLang="en-US" sz="2600">
                <a:solidFill>
                  <a:schemeClr val="tx2"/>
                </a:solidFill>
                <a:latin typeface="+mn-lt"/>
                <a:ea typeface="+mn-ea"/>
              </a:rPr>
              <a:t> levels</a:t>
            </a:r>
            <a:endParaRPr lang="en-US" altLang="en-US" sz="2600">
              <a:solidFill>
                <a:schemeClr val="tx2"/>
              </a:solidFill>
              <a:latin typeface="+mn-lt"/>
              <a:ea typeface="Lato"/>
              <a:cs typeface="Lato"/>
            </a:endParaRPr>
          </a:p>
          <a:p>
            <a:pPr eaLnBrk="1" hangingPunct="1">
              <a:spcBef>
                <a:spcPct val="20000"/>
              </a:spcBef>
            </a:pPr>
            <a:endParaRPr lang="en-US" altLang="en-US" sz="1000">
              <a:latin typeface="Arial" panose="020B0604020202020204" pitchFamily="34" charset="0"/>
              <a:cs typeface="Arial" panose="020B0604020202020204" pitchFamily="34" charset="0"/>
            </a:endParaRPr>
          </a:p>
          <a:p>
            <a:pPr eaLnBrk="1" hangingPunct="1">
              <a:spcBef>
                <a:spcPct val="20000"/>
              </a:spcBef>
            </a:pPr>
            <a:endParaRPr lang="en-US" altLang="en-US" sz="2800" b="1">
              <a:cs typeface="Times New Roman" panose="02020603050405020304" pitchFamily="18" charset="0"/>
            </a:endParaRPr>
          </a:p>
          <a:p>
            <a:pPr eaLnBrk="1" hangingPunct="1">
              <a:spcBef>
                <a:spcPct val="20000"/>
              </a:spcBef>
            </a:pPr>
            <a:endParaRPr lang="en-US" altLang="en-US" sz="2800">
              <a:latin typeface="Book Antiqua" panose="02040602050305030304" pitchFamily="18" charset="0"/>
            </a:endParaRPr>
          </a:p>
          <a:p>
            <a:pPr eaLnBrk="1" hangingPunct="1">
              <a:spcBef>
                <a:spcPct val="20000"/>
              </a:spcBef>
              <a:buFont typeface="Wingdings" panose="05000000000000000000" pitchFamily="2" charset="2"/>
              <a:buChar char="§"/>
            </a:pPr>
            <a:endParaRPr lang="en-US" altLang="en-US" sz="2800">
              <a:latin typeface="Book Antiqua" panose="02040602050305030304" pitchFamily="18" charset="0"/>
            </a:endParaRPr>
          </a:p>
          <a:p>
            <a:pPr eaLnBrk="1" hangingPunct="1">
              <a:spcBef>
                <a:spcPct val="20000"/>
              </a:spcBef>
            </a:pPr>
            <a:endParaRPr lang="en-US" altLang="en-US" sz="2800">
              <a:latin typeface="Book Antiqua" panose="02040602050305030304" pitchFamily="18" charset="0"/>
            </a:endParaRPr>
          </a:p>
        </p:txBody>
      </p:sp>
      <p:pic>
        <p:nvPicPr>
          <p:cNvPr id="2" name="Picture 1">
            <a:extLst>
              <a:ext uri="{FF2B5EF4-FFF2-40B4-BE49-F238E27FC236}">
                <a16:creationId xmlns:a16="http://schemas.microsoft.com/office/drawing/2014/main" id="{B0FEE726-3323-278D-08C5-CAFD7BB11312}"/>
              </a:ext>
            </a:extLst>
          </p:cNvPr>
          <p:cNvPicPr>
            <a:picLocks noChangeAspect="1"/>
          </p:cNvPicPr>
          <p:nvPr/>
        </p:nvPicPr>
        <p:blipFill>
          <a:blip r:embed="rId3"/>
          <a:stretch>
            <a:fillRect/>
          </a:stretch>
        </p:blipFill>
        <p:spPr>
          <a:xfrm>
            <a:off x="12843" y="2716995"/>
            <a:ext cx="9144000" cy="2963280"/>
          </a:xfrm>
          <a:prstGeom prst="rect">
            <a:avLst/>
          </a:prstGeom>
        </p:spPr>
      </p:pic>
      <p:sp>
        <p:nvSpPr>
          <p:cNvPr id="4" name="TextBox 3">
            <a:extLst>
              <a:ext uri="{FF2B5EF4-FFF2-40B4-BE49-F238E27FC236}">
                <a16:creationId xmlns:a16="http://schemas.microsoft.com/office/drawing/2014/main" id="{C1D45B31-EF0E-A9BD-DE4C-FDF77FC64F33}"/>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p.35-36</a:t>
            </a:r>
          </a:p>
        </p:txBody>
      </p:sp>
    </p:spTree>
    <p:extLst>
      <p:ext uri="{BB962C8B-B14F-4D97-AF65-F5344CB8AC3E}">
        <p14:creationId xmlns:p14="http://schemas.microsoft.com/office/powerpoint/2010/main" val="2174283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76201" y="-228600"/>
            <a:ext cx="9143999" cy="10668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mj-lt"/>
                <a:cs typeface="Arial" panose="020B0604020202020204" pitchFamily="34" charset="0"/>
              </a:rPr>
              <a:t>MEASURING TEMPERATURE</a:t>
            </a:r>
          </a:p>
        </p:txBody>
      </p:sp>
      <p:pic>
        <p:nvPicPr>
          <p:cNvPr id="245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100000">
            <a:off x="2372395" y="2047621"/>
            <a:ext cx="889109" cy="5019675"/>
          </a:xfrm>
          <a:prstGeom prst="rect">
            <a:avLst/>
          </a:prstGeom>
        </p:spPr>
      </p:pic>
      <p:sp>
        <p:nvSpPr>
          <p:cNvPr id="24580" name="Rectangle 5"/>
          <p:cNvSpPr>
            <a:spLocks noChangeArrowheads="1"/>
          </p:cNvSpPr>
          <p:nvPr/>
        </p:nvSpPr>
        <p:spPr bwMode="auto">
          <a:xfrm>
            <a:off x="377847" y="1257680"/>
            <a:ext cx="4744996" cy="217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pPr>
            <a:r>
              <a:rPr lang="en-US" altLang="en-US" sz="2600" b="1">
                <a:solidFill>
                  <a:schemeClr val="tx2"/>
                </a:solidFill>
                <a:latin typeface="+mn-lt"/>
                <a:ea typeface="+mn-ea"/>
              </a:rPr>
              <a:t>Measure:</a:t>
            </a:r>
          </a:p>
          <a:p>
            <a:pPr marL="468313" indent="-457200" eaLnBrk="1" hangingPunct="1">
              <a:spcBef>
                <a:spcPct val="20000"/>
              </a:spcBef>
              <a:buClr>
                <a:schemeClr val="accent4"/>
              </a:buClr>
              <a:buSzPct val="150000"/>
              <a:buFont typeface="Wingdings" panose="05000000000000000000" pitchFamily="2" charset="2"/>
              <a:buChar char="§"/>
            </a:pPr>
            <a:r>
              <a:rPr lang="en-US" altLang="en-US" sz="2600">
                <a:solidFill>
                  <a:schemeClr val="tx2"/>
                </a:solidFill>
                <a:latin typeface="+mn-lt"/>
                <a:ea typeface="+mn-ea"/>
              </a:rPr>
              <a:t>In the </a:t>
            </a:r>
            <a:r>
              <a:rPr lang="en-US" altLang="en-US" sz="2600" b="1">
                <a:latin typeface="+mn-lt"/>
                <a:ea typeface="+mn-ea"/>
              </a:rPr>
              <a:t>shade</a:t>
            </a:r>
          </a:p>
          <a:p>
            <a:pPr marL="468313" indent="-457200" eaLnBrk="1" hangingPunct="1">
              <a:spcBef>
                <a:spcPct val="20000"/>
              </a:spcBef>
              <a:buClr>
                <a:schemeClr val="accent4"/>
              </a:buClr>
              <a:buSzPct val="150000"/>
              <a:buFont typeface="Wingdings" panose="05000000000000000000" pitchFamily="2" charset="2"/>
              <a:buChar char="§"/>
            </a:pPr>
            <a:r>
              <a:rPr lang="en-US" altLang="en-US" sz="2600">
                <a:solidFill>
                  <a:schemeClr val="tx2"/>
                </a:solidFill>
                <a:latin typeface="+mn-lt"/>
                <a:ea typeface="+mn-ea"/>
              </a:rPr>
              <a:t>Take </a:t>
            </a:r>
            <a:r>
              <a:rPr lang="en-US" altLang="en-US" sz="2600" b="1">
                <a:latin typeface="+mn-lt"/>
                <a:ea typeface="+mn-ea"/>
              </a:rPr>
              <a:t>air temperature FIRST</a:t>
            </a:r>
          </a:p>
          <a:p>
            <a:pPr marL="468313" indent="-457200" eaLnBrk="1" hangingPunct="1">
              <a:spcBef>
                <a:spcPct val="20000"/>
              </a:spcBef>
              <a:buClr>
                <a:schemeClr val="accent4"/>
              </a:buClr>
              <a:buSzPct val="150000"/>
              <a:buFont typeface="Wingdings" panose="05000000000000000000" pitchFamily="2" charset="2"/>
              <a:buChar char="§"/>
            </a:pPr>
            <a:r>
              <a:rPr lang="en-US" altLang="en-US" sz="2600">
                <a:solidFill>
                  <a:schemeClr val="tx2"/>
                </a:solidFill>
                <a:latin typeface="+mn-lt"/>
                <a:ea typeface="+mn-ea"/>
              </a:rPr>
              <a:t>Measured in degrees Celsius (˚C)</a:t>
            </a:r>
          </a:p>
          <a:p>
            <a:pPr eaLnBrk="1" hangingPunct="1">
              <a:spcBef>
                <a:spcPct val="20000"/>
              </a:spcBef>
            </a:pPr>
            <a:endParaRPr lang="en-US" altLang="en-US" sz="2600">
              <a:solidFill>
                <a:schemeClr val="tx2"/>
              </a:solidFill>
              <a:latin typeface="+mn-lt"/>
              <a:ea typeface="+mn-ea"/>
            </a:endParaRPr>
          </a:p>
          <a:p>
            <a:pPr eaLnBrk="1" hangingPunct="1">
              <a:spcBef>
                <a:spcPct val="20000"/>
              </a:spcBef>
            </a:pPr>
            <a:endParaRPr lang="en-US" altLang="en-US" sz="1000">
              <a:latin typeface="Arial" panose="020B0604020202020204" pitchFamily="34" charset="0"/>
              <a:cs typeface="Arial" panose="020B0604020202020204" pitchFamily="34" charset="0"/>
            </a:endParaRPr>
          </a:p>
          <a:p>
            <a:pPr eaLnBrk="1" hangingPunct="1">
              <a:spcBef>
                <a:spcPct val="20000"/>
              </a:spcBef>
            </a:pPr>
            <a:endParaRPr lang="en-US" altLang="en-US" sz="2800" b="1"/>
          </a:p>
          <a:p>
            <a:pPr eaLnBrk="1" hangingPunct="1">
              <a:spcBef>
                <a:spcPct val="20000"/>
              </a:spcBef>
            </a:pPr>
            <a:endParaRPr lang="en-US" altLang="en-US" sz="2800">
              <a:latin typeface="Book Antiqua" panose="02040602050305030304" pitchFamily="18" charset="0"/>
            </a:endParaRPr>
          </a:p>
          <a:p>
            <a:pPr eaLnBrk="1" hangingPunct="1">
              <a:spcBef>
                <a:spcPct val="20000"/>
              </a:spcBef>
              <a:buFont typeface="Wingdings" panose="05000000000000000000" pitchFamily="2" charset="2"/>
              <a:buChar char="§"/>
            </a:pPr>
            <a:endParaRPr lang="en-US" altLang="en-US" sz="2800">
              <a:latin typeface="Book Antiqua" panose="02040602050305030304" pitchFamily="18" charset="0"/>
            </a:endParaRPr>
          </a:p>
          <a:p>
            <a:pPr eaLnBrk="1" hangingPunct="1">
              <a:spcBef>
                <a:spcPct val="20000"/>
              </a:spcBef>
            </a:pPr>
            <a:endParaRPr lang="en-US" altLang="en-US" sz="2800">
              <a:latin typeface="Book Antiqua" panose="02040602050305030304" pitchFamily="18" charset="0"/>
            </a:endParaRPr>
          </a:p>
        </p:txBody>
      </p:sp>
      <p:pic>
        <p:nvPicPr>
          <p:cNvPr id="3" name="Picture 2">
            <a:extLst>
              <a:ext uri="{FF2B5EF4-FFF2-40B4-BE49-F238E27FC236}">
                <a16:creationId xmlns:a16="http://schemas.microsoft.com/office/drawing/2014/main" id="{21D4D8EC-4772-0A70-DA7F-9B57A25EF0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31313" y="1799192"/>
            <a:ext cx="4346154" cy="3259616"/>
          </a:xfrm>
          <a:prstGeom prst="rect">
            <a:avLst/>
          </a:prstGeom>
        </p:spPr>
      </p:pic>
      <p:sp>
        <p:nvSpPr>
          <p:cNvPr id="2" name="TextBox 1">
            <a:extLst>
              <a:ext uri="{FF2B5EF4-FFF2-40B4-BE49-F238E27FC236}">
                <a16:creationId xmlns:a16="http://schemas.microsoft.com/office/drawing/2014/main" id="{FCD0559B-6725-FF4F-76A9-A68086AE9877}"/>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a:latin typeface="Lato" panose="020F0502020204030203" pitchFamily="34" charset="0"/>
                <a:ea typeface="Lato" panose="020F0502020204030203" pitchFamily="34" charset="0"/>
                <a:cs typeface="Lato" panose="020F0502020204030203" pitchFamily="34" charset="0"/>
              </a:rPr>
              <a:t>p.36-37</a:t>
            </a:r>
          </a:p>
        </p:txBody>
      </p:sp>
    </p:spTree>
    <p:extLst>
      <p:ext uri="{BB962C8B-B14F-4D97-AF65-F5344CB8AC3E}">
        <p14:creationId xmlns:p14="http://schemas.microsoft.com/office/powerpoint/2010/main" val="426187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76200" y="-122252"/>
            <a:ext cx="8991600" cy="884252"/>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mj-lt"/>
                <a:cs typeface="Arial" panose="020B0604020202020204" pitchFamily="34" charset="0"/>
              </a:rPr>
              <a:t>TRANSPARENCY</a:t>
            </a:r>
          </a:p>
        </p:txBody>
      </p:sp>
      <p:sp>
        <p:nvSpPr>
          <p:cNvPr id="12292" name="Rectangle 5"/>
          <p:cNvSpPr>
            <a:spLocks noChangeArrowheads="1"/>
          </p:cNvSpPr>
          <p:nvPr/>
        </p:nvSpPr>
        <p:spPr bwMode="auto">
          <a:xfrm>
            <a:off x="324421" y="601482"/>
            <a:ext cx="8229600" cy="5815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t"/>
          <a:lstStyle/>
          <a:p>
            <a:pPr marL="800100" lvl="1" indent="-342900">
              <a:lnSpc>
                <a:spcPct val="90000"/>
              </a:lnSpc>
              <a:spcBef>
                <a:spcPct val="50000"/>
              </a:spcBef>
              <a:buFont typeface="Arial" charset="0"/>
              <a:buChar char="•"/>
              <a:defRPr/>
            </a:pPr>
            <a:endParaRPr lang="en-US" sz="1050" dirty="0">
              <a:latin typeface="Arial" charset="0"/>
              <a:ea typeface="ＭＳ Ｐゴシック" charset="0"/>
            </a:endParaRPr>
          </a:p>
          <a:p>
            <a:pPr>
              <a:lnSpc>
                <a:spcPct val="90000"/>
              </a:lnSpc>
              <a:spcBef>
                <a:spcPct val="20000"/>
              </a:spcBef>
              <a:defRPr/>
            </a:pPr>
            <a:endParaRPr lang="en-US" sz="1050" dirty="0">
              <a:latin typeface="Arial" charset="0"/>
              <a:ea typeface="ＭＳ Ｐゴシック" charset="0"/>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dirty="0">
                <a:solidFill>
                  <a:schemeClr val="tx2"/>
                </a:solidFill>
              </a:rPr>
              <a:t>Clarity or</a:t>
            </a:r>
            <a:r>
              <a:rPr lang="en-US" sz="2600" b="1" dirty="0"/>
              <a:t> light penetration</a:t>
            </a:r>
            <a:r>
              <a:rPr lang="en-US" sz="2600" dirty="0">
                <a:solidFill>
                  <a:schemeClr val="tx2"/>
                </a:solidFill>
              </a:rPr>
              <a:t> of water</a:t>
            </a:r>
            <a:endParaRPr lang="en-US" sz="2600" dirty="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dirty="0">
                <a:solidFill>
                  <a:schemeClr val="tx2"/>
                </a:solidFill>
              </a:rPr>
              <a:t>Affected by color &amp; </a:t>
            </a:r>
            <a:br>
              <a:rPr lang="en-US" sz="2600" dirty="0"/>
            </a:br>
            <a:r>
              <a:rPr lang="en-US" sz="2600" dirty="0">
                <a:solidFill>
                  <a:schemeClr val="tx2"/>
                </a:solidFill>
              </a:rPr>
              <a:t>suspended materials</a:t>
            </a:r>
            <a:endParaRPr lang="en-US" sz="2600" dirty="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dirty="0">
                <a:solidFill>
                  <a:schemeClr val="tx2"/>
                </a:solidFill>
                <a:ea typeface="Lato"/>
                <a:cs typeface="Lato"/>
              </a:rPr>
              <a:t>Measured with </a:t>
            </a:r>
            <a:r>
              <a:rPr lang="en-US" sz="2600" b="1" dirty="0">
                <a:ea typeface="Lato"/>
                <a:cs typeface="Lato"/>
              </a:rPr>
              <a:t>metric system</a:t>
            </a:r>
          </a:p>
          <a:p>
            <a:pPr marL="0" lvl="1">
              <a:lnSpc>
                <a:spcPct val="90000"/>
              </a:lnSpc>
              <a:spcBef>
                <a:spcPct val="20000"/>
              </a:spcBef>
              <a:buClr>
                <a:schemeClr val="accent4"/>
              </a:buClr>
              <a:buSzPct val="150000"/>
              <a:defRPr/>
            </a:pPr>
            <a:endParaRPr lang="en-US" sz="2600" dirty="0">
              <a:solidFill>
                <a:schemeClr val="tx2"/>
              </a:solidFill>
              <a:ea typeface="Lato"/>
              <a:cs typeface="Lato"/>
            </a:endParaRPr>
          </a:p>
        </p:txBody>
      </p:sp>
      <p:pic>
        <p:nvPicPr>
          <p:cNvPr id="2" name="Picture 1">
            <a:extLst>
              <a:ext uri="{FF2B5EF4-FFF2-40B4-BE49-F238E27FC236}">
                <a16:creationId xmlns:a16="http://schemas.microsoft.com/office/drawing/2014/main" id="{74232EB3-46DA-FE9F-F47A-35E68CEB1C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5400000">
            <a:off x="2941382" y="3234139"/>
            <a:ext cx="2995676" cy="2246757"/>
          </a:xfrm>
          <a:prstGeom prst="rect">
            <a:avLst/>
          </a:prstGeom>
        </p:spPr>
      </p:pic>
      <p:pic>
        <p:nvPicPr>
          <p:cNvPr id="6" name="Secchi Video">
            <a:hlinkClick r:id="" action="ppaction://media"/>
            <a:extLst>
              <a:ext uri="{FF2B5EF4-FFF2-40B4-BE49-F238E27FC236}">
                <a16:creationId xmlns:a16="http://schemas.microsoft.com/office/drawing/2014/main" id="{4069E150-A282-271C-2490-957F802584F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9173" b="27004"/>
          <a:stretch/>
        </p:blipFill>
        <p:spPr>
          <a:xfrm>
            <a:off x="332146" y="2859678"/>
            <a:ext cx="2640236" cy="2995677"/>
          </a:xfrm>
          <a:prstGeom prst="rect">
            <a:avLst/>
          </a:prstGeom>
        </p:spPr>
      </p:pic>
      <p:pic>
        <p:nvPicPr>
          <p:cNvPr id="5" name="Picture 4" descr="A picture containing outdoor&#10;&#10;Description automatically generated">
            <a:extLst>
              <a:ext uri="{FF2B5EF4-FFF2-40B4-BE49-F238E27FC236}">
                <a16:creationId xmlns:a16="http://schemas.microsoft.com/office/drawing/2014/main" id="{0BDC470D-D6F5-D075-91A4-6D3E59E849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331573" y="2289447"/>
            <a:ext cx="4075323" cy="3056492"/>
          </a:xfrm>
          <a:prstGeom prst="rect">
            <a:avLst/>
          </a:prstGeom>
        </p:spPr>
      </p:pic>
      <p:sp>
        <p:nvSpPr>
          <p:cNvPr id="3" name="TextBox 2">
            <a:extLst>
              <a:ext uri="{FF2B5EF4-FFF2-40B4-BE49-F238E27FC236}">
                <a16:creationId xmlns:a16="http://schemas.microsoft.com/office/drawing/2014/main" id="{E36EBD06-738C-F370-D2B7-BB2440C6AC85}"/>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p.37</a:t>
            </a:r>
          </a:p>
        </p:txBody>
      </p:sp>
    </p:spTree>
    <p:extLst>
      <p:ext uri="{BB962C8B-B14F-4D97-AF65-F5344CB8AC3E}">
        <p14:creationId xmlns:p14="http://schemas.microsoft.com/office/powerpoint/2010/main" val="2401934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CCA9A-1B69-06BB-BA52-7AA4194B8508}"/>
            </a:ext>
          </a:extLst>
        </p:cNvPr>
        <p:cNvGrpSpPr/>
        <p:nvPr/>
      </p:nvGrpSpPr>
      <p:grpSpPr>
        <a:xfrm>
          <a:off x="0" y="0"/>
          <a:ext cx="0" cy="0"/>
          <a:chOff x="0" y="0"/>
          <a:chExt cx="0" cy="0"/>
        </a:xfrm>
      </p:grpSpPr>
      <p:sp>
        <p:nvSpPr>
          <p:cNvPr id="9220" name="Rectangle 4">
            <a:extLst>
              <a:ext uri="{FF2B5EF4-FFF2-40B4-BE49-F238E27FC236}">
                <a16:creationId xmlns:a16="http://schemas.microsoft.com/office/drawing/2014/main" id="{D6ECA2CA-5C60-8D9E-B57F-70B11DF443D8}"/>
              </a:ext>
            </a:extLst>
          </p:cNvPr>
          <p:cNvSpPr>
            <a:spLocks noChangeArrowheads="1"/>
          </p:cNvSpPr>
          <p:nvPr/>
        </p:nvSpPr>
        <p:spPr bwMode="auto">
          <a:xfrm>
            <a:off x="76200" y="-122252"/>
            <a:ext cx="8991600" cy="884252"/>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mj-lt"/>
                <a:ea typeface="MS PGothic"/>
                <a:cs typeface="Arial"/>
              </a:rPr>
              <a:t>TURBIDITY</a:t>
            </a:r>
          </a:p>
        </p:txBody>
      </p:sp>
      <p:sp>
        <p:nvSpPr>
          <p:cNvPr id="12292" name="Rectangle 5">
            <a:extLst>
              <a:ext uri="{FF2B5EF4-FFF2-40B4-BE49-F238E27FC236}">
                <a16:creationId xmlns:a16="http://schemas.microsoft.com/office/drawing/2014/main" id="{FA472194-34D8-0D07-0D06-118081DA4D11}"/>
              </a:ext>
            </a:extLst>
          </p:cNvPr>
          <p:cNvSpPr>
            <a:spLocks noChangeArrowheads="1"/>
          </p:cNvSpPr>
          <p:nvPr/>
        </p:nvSpPr>
        <p:spPr bwMode="auto">
          <a:xfrm>
            <a:off x="269630" y="913666"/>
            <a:ext cx="4302370" cy="5815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t"/>
          <a:lstStyle/>
          <a:p>
            <a:pPr marL="800100" lvl="1" indent="-342900">
              <a:lnSpc>
                <a:spcPct val="90000"/>
              </a:lnSpc>
              <a:spcBef>
                <a:spcPct val="50000"/>
              </a:spcBef>
              <a:buFont typeface="Arial" charset="0"/>
              <a:buChar char="•"/>
              <a:defRPr/>
            </a:pPr>
            <a:endParaRPr lang="en-US" sz="2600" dirty="0">
              <a:latin typeface="Arial" charset="0"/>
              <a:ea typeface="ＭＳ Ｐゴシック" charset="0"/>
              <a:cs typeface="Arial"/>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dirty="0">
                <a:solidFill>
                  <a:schemeClr val="tx2"/>
                </a:solidFill>
                <a:ea typeface="Lato"/>
                <a:cs typeface="Lato"/>
              </a:rPr>
              <a:t>"Cloudiness" or measure of suspended particles of water</a:t>
            </a:r>
          </a:p>
          <a:p>
            <a:pPr lvl="1" indent="-457200">
              <a:lnSpc>
                <a:spcPct val="90000"/>
              </a:lnSpc>
              <a:spcBef>
                <a:spcPct val="20000"/>
              </a:spcBef>
              <a:buClr>
                <a:schemeClr val="accent4"/>
              </a:buClr>
              <a:buSzPct val="150000"/>
              <a:buFont typeface="Wingdings" panose="05000000000000000000" pitchFamily="2" charset="2"/>
              <a:buChar char="§"/>
              <a:defRPr/>
            </a:pPr>
            <a:r>
              <a:rPr lang="en-US" sz="2600" b="1" dirty="0"/>
              <a:t>NOT the same as transparency</a:t>
            </a:r>
            <a:endParaRPr lang="en-US" sz="2600" b="1" dirty="0">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dirty="0">
                <a:solidFill>
                  <a:schemeClr val="tx2"/>
                </a:solidFill>
                <a:ea typeface="Lato"/>
                <a:cs typeface="Lato"/>
              </a:rPr>
              <a:t>Measured in </a:t>
            </a:r>
            <a:r>
              <a:rPr lang="en-US" sz="2600" b="1" dirty="0">
                <a:ea typeface="Lato"/>
                <a:cs typeface="Lato"/>
              </a:rPr>
              <a:t>NTUs</a:t>
            </a:r>
          </a:p>
          <a:p>
            <a:pPr lvl="1" indent="-457200">
              <a:lnSpc>
                <a:spcPct val="90000"/>
              </a:lnSpc>
              <a:spcBef>
                <a:spcPct val="20000"/>
              </a:spcBef>
              <a:buClr>
                <a:schemeClr val="accent4"/>
              </a:buClr>
              <a:buSzPct val="150000"/>
              <a:buFont typeface="Wingdings" panose="05000000000000000000" pitchFamily="2" charset="2"/>
              <a:buChar char="§"/>
              <a:defRPr/>
            </a:pPr>
            <a:endParaRPr lang="en-US" sz="2600" dirty="0">
              <a:solidFill>
                <a:schemeClr val="tx2"/>
              </a:solidFill>
              <a:ea typeface="Lato"/>
              <a:cs typeface="Lato"/>
            </a:endParaRPr>
          </a:p>
        </p:txBody>
      </p:sp>
      <p:sp>
        <p:nvSpPr>
          <p:cNvPr id="5" name="TextBox 4">
            <a:extLst>
              <a:ext uri="{FF2B5EF4-FFF2-40B4-BE49-F238E27FC236}">
                <a16:creationId xmlns:a16="http://schemas.microsoft.com/office/drawing/2014/main" id="{F437DCFD-BB05-0FC8-09DA-69F3AE7D046F}"/>
              </a:ext>
            </a:extLst>
          </p:cNvPr>
          <p:cNvSpPr txBox="1"/>
          <p:nvPr/>
        </p:nvSpPr>
        <p:spPr bwMode="auto">
          <a:xfrm>
            <a:off x="537199" y="4338210"/>
            <a:ext cx="3475630" cy="892552"/>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altLang="en-US" sz="2600" b="1" i="1" dirty="0">
                <a:solidFill>
                  <a:schemeClr val="tx2"/>
                </a:solidFill>
                <a:cs typeface="Arial"/>
              </a:rPr>
              <a:t>State Standard: </a:t>
            </a:r>
            <a:endParaRPr lang="en-US" altLang="en-US" sz="2600" b="1" i="1" dirty="0">
              <a:solidFill>
                <a:schemeClr val="tx2"/>
              </a:solidFill>
              <a:ea typeface="Lato"/>
              <a:cs typeface="Arial" panose="020B0604020202020204" pitchFamily="34" charset="0"/>
            </a:endParaRPr>
          </a:p>
          <a:p>
            <a:r>
              <a:rPr lang="en-US" altLang="en-US" sz="2600" b="1" i="1" dirty="0">
                <a:solidFill>
                  <a:schemeClr val="accent4"/>
                </a:solidFill>
                <a:cs typeface="Arial"/>
              </a:rPr>
              <a:t>Not to exceed 25 NTUs</a:t>
            </a:r>
            <a:endParaRPr lang="en-US" altLang="en-US" sz="2600" b="1" i="1" dirty="0">
              <a:solidFill>
                <a:schemeClr val="accent4"/>
              </a:solidFill>
              <a:ea typeface="Lato"/>
              <a:cs typeface="Arial"/>
            </a:endParaRPr>
          </a:p>
        </p:txBody>
      </p:sp>
      <p:pic>
        <p:nvPicPr>
          <p:cNvPr id="3" name="Picture 2">
            <a:extLst>
              <a:ext uri="{FF2B5EF4-FFF2-40B4-BE49-F238E27FC236}">
                <a16:creationId xmlns:a16="http://schemas.microsoft.com/office/drawing/2014/main" id="{A0F4B18F-4E0F-A20B-855E-96C21C8C9D26}"/>
              </a:ext>
            </a:extLst>
          </p:cNvPr>
          <p:cNvPicPr>
            <a:picLocks noChangeAspect="1"/>
          </p:cNvPicPr>
          <p:nvPr/>
        </p:nvPicPr>
        <p:blipFill rotWithShape="1">
          <a:blip r:embed="rId3"/>
          <a:srcRect l="24603" r="19444" b="235"/>
          <a:stretch/>
        </p:blipFill>
        <p:spPr>
          <a:xfrm>
            <a:off x="4720590" y="1608147"/>
            <a:ext cx="3886211" cy="3897635"/>
          </a:xfrm>
          <a:prstGeom prst="rect">
            <a:avLst/>
          </a:prstGeom>
        </p:spPr>
      </p:pic>
      <p:sp>
        <p:nvSpPr>
          <p:cNvPr id="2" name="TextBox 1">
            <a:extLst>
              <a:ext uri="{FF2B5EF4-FFF2-40B4-BE49-F238E27FC236}">
                <a16:creationId xmlns:a16="http://schemas.microsoft.com/office/drawing/2014/main" id="{E56E0F2C-6B93-4B3E-88B7-2D37BAD00578}"/>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p.37-38</a:t>
            </a:r>
          </a:p>
        </p:txBody>
      </p:sp>
    </p:spTree>
    <p:extLst>
      <p:ext uri="{BB962C8B-B14F-4D97-AF65-F5344CB8AC3E}">
        <p14:creationId xmlns:p14="http://schemas.microsoft.com/office/powerpoint/2010/main" val="2552926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184026-6E01-4471-8DB7-4F32D4FEA320}"/>
              </a:ext>
            </a:extLst>
          </p:cNvPr>
          <p:cNvGrpSpPr/>
          <p:nvPr/>
        </p:nvGrpSpPr>
        <p:grpSpPr>
          <a:xfrm>
            <a:off x="1403402" y="3013079"/>
            <a:ext cx="6704278" cy="2848586"/>
            <a:chOff x="685614" y="2438399"/>
            <a:chExt cx="7764591" cy="3276603"/>
          </a:xfrm>
        </p:grpSpPr>
        <p:pic>
          <p:nvPicPr>
            <p:cNvPr id="3" name="Picture 2">
              <a:extLst>
                <a:ext uri="{FF2B5EF4-FFF2-40B4-BE49-F238E27FC236}">
                  <a16:creationId xmlns:a16="http://schemas.microsoft.com/office/drawing/2014/main" id="{C6F2ABE3-289A-4732-BD38-4C256A7BD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9" r="16629"/>
            <a:stretch/>
          </p:blipFill>
          <p:spPr>
            <a:xfrm rot="5400000">
              <a:off x="2933699" y="2781921"/>
              <a:ext cx="3276602" cy="2589560"/>
            </a:xfrm>
            <a:prstGeom prst="rect">
              <a:avLst/>
            </a:prstGeom>
          </p:spPr>
        </p:pic>
        <p:pic>
          <p:nvPicPr>
            <p:cNvPr id="5" name="Picture 4">
              <a:extLst>
                <a:ext uri="{FF2B5EF4-FFF2-40B4-BE49-F238E27FC236}">
                  <a16:creationId xmlns:a16="http://schemas.microsoft.com/office/drawing/2014/main" id="{BDAB903A-E908-4954-A6CE-833ABAF69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9" r="16629"/>
            <a:stretch/>
          </p:blipFill>
          <p:spPr>
            <a:xfrm rot="5400000">
              <a:off x="5517125" y="2781919"/>
              <a:ext cx="3276600" cy="2589560"/>
            </a:xfrm>
            <a:prstGeom prst="rect">
              <a:avLst/>
            </a:prstGeom>
          </p:spPr>
        </p:pic>
        <p:pic>
          <p:nvPicPr>
            <p:cNvPr id="7" name="Picture 6">
              <a:extLst>
                <a:ext uri="{FF2B5EF4-FFF2-40B4-BE49-F238E27FC236}">
                  <a16:creationId xmlns:a16="http://schemas.microsoft.com/office/drawing/2014/main" id="{16115F65-E2A8-4CC5-BEED-63C3AFFBE8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54" r="16674"/>
            <a:stretch/>
          </p:blipFill>
          <p:spPr>
            <a:xfrm rot="5400000">
              <a:off x="342094" y="2781919"/>
              <a:ext cx="3276600" cy="2589560"/>
            </a:xfrm>
            <a:prstGeom prst="rect">
              <a:avLst/>
            </a:prstGeom>
          </p:spPr>
        </p:pic>
      </p:grpSp>
      <p:sp>
        <p:nvSpPr>
          <p:cNvPr id="6" name="Title 1">
            <a:extLst>
              <a:ext uri="{FF2B5EF4-FFF2-40B4-BE49-F238E27FC236}">
                <a16:creationId xmlns:a16="http://schemas.microsoft.com/office/drawing/2014/main" id="{7A9E1574-4222-437B-A59C-24A3E48E77BA}"/>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SECCHI DISK</a:t>
            </a:r>
            <a:endParaRPr lang="en-US" sz="1800">
              <a:latin typeface="+mj-lt"/>
            </a:endParaRPr>
          </a:p>
        </p:txBody>
      </p:sp>
      <p:sp>
        <p:nvSpPr>
          <p:cNvPr id="8" name="Content Placeholder 2">
            <a:extLst>
              <a:ext uri="{FF2B5EF4-FFF2-40B4-BE49-F238E27FC236}">
                <a16:creationId xmlns:a16="http://schemas.microsoft.com/office/drawing/2014/main" id="{41BC48D2-53B1-4FD3-AE27-E5117CC12BFB}"/>
              </a:ext>
            </a:extLst>
          </p:cNvPr>
          <p:cNvSpPr txBox="1">
            <a:spLocks/>
          </p:cNvSpPr>
          <p:nvPr/>
        </p:nvSpPr>
        <p:spPr>
          <a:xfrm>
            <a:off x="304800" y="996335"/>
            <a:ext cx="8458200" cy="2895600"/>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6"/>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b="1" dirty="0">
                <a:latin typeface="Lato"/>
                <a:ea typeface="Lato"/>
                <a:cs typeface="Lato"/>
              </a:rPr>
              <a:t>Disappearance depth and reappearance depth</a:t>
            </a:r>
          </a:p>
          <a:p>
            <a:pPr>
              <a:buClr>
                <a:schemeClr val="tx1"/>
              </a:buClr>
              <a:buFont typeface="Wingdings" panose="05000000000000000000" pitchFamily="2" charset="2"/>
              <a:buChar char="§"/>
            </a:pPr>
            <a:r>
              <a:rPr lang="en-US" sz="2600" dirty="0">
                <a:solidFill>
                  <a:schemeClr val="tx2"/>
                </a:solidFill>
                <a:latin typeface="Lato"/>
                <a:ea typeface="Lato"/>
                <a:cs typeface="Lato"/>
              </a:rPr>
              <a:t>Measure from the disk to the top of the water, </a:t>
            </a:r>
            <a:r>
              <a:rPr lang="en-US" sz="2600" b="1" dirty="0">
                <a:latin typeface="Lato"/>
                <a:ea typeface="Lato"/>
                <a:cs typeface="Lato"/>
              </a:rPr>
              <a:t>NOT to where you hold the rope</a:t>
            </a:r>
            <a:endParaRPr lang="en-US" sz="2600" b="1" dirty="0">
              <a:ea typeface="Lato"/>
              <a:cs typeface="Lato"/>
            </a:endParaRPr>
          </a:p>
          <a:p>
            <a:pPr>
              <a:buClr>
                <a:schemeClr val="tx1"/>
              </a:buClr>
              <a:buFont typeface="Wingdings" panose="05000000000000000000" pitchFamily="2" charset="2"/>
              <a:buChar char="§"/>
            </a:pPr>
            <a:r>
              <a:rPr lang="en-US" sz="2600" dirty="0">
                <a:solidFill>
                  <a:schemeClr val="tx2"/>
                </a:solidFill>
                <a:latin typeface="Lato"/>
                <a:ea typeface="Lato"/>
                <a:cs typeface="Lato"/>
              </a:rPr>
              <a:t>Measured in </a:t>
            </a:r>
            <a:r>
              <a:rPr lang="en-US" sz="2600" b="1" dirty="0">
                <a:latin typeface="Lato"/>
                <a:ea typeface="Lato"/>
                <a:cs typeface="Lato"/>
              </a:rPr>
              <a:t>m</a:t>
            </a:r>
            <a:r>
              <a:rPr lang="en-US" sz="2600" b="1" dirty="0">
                <a:solidFill>
                  <a:schemeClr val="accent4"/>
                </a:solidFill>
                <a:latin typeface="Lato"/>
                <a:ea typeface="Lato"/>
                <a:cs typeface="Lato"/>
              </a:rPr>
              <a:t>eters</a:t>
            </a:r>
          </a:p>
        </p:txBody>
      </p:sp>
      <p:sp>
        <p:nvSpPr>
          <p:cNvPr id="2" name="TextBox 1">
            <a:extLst>
              <a:ext uri="{FF2B5EF4-FFF2-40B4-BE49-F238E27FC236}">
                <a16:creationId xmlns:a16="http://schemas.microsoft.com/office/drawing/2014/main" id="{6BA00FF5-4173-89B9-89CC-862D65E3F7E2}"/>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p.38</a:t>
            </a:r>
          </a:p>
        </p:txBody>
      </p:sp>
    </p:spTree>
    <p:extLst>
      <p:ext uri="{BB962C8B-B14F-4D97-AF65-F5344CB8AC3E}">
        <p14:creationId xmlns:p14="http://schemas.microsoft.com/office/powerpoint/2010/main" val="1866713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76200" y="-122252"/>
            <a:ext cx="8991600" cy="884252"/>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mj-lt"/>
                <a:cs typeface="Arial" panose="020B0604020202020204" pitchFamily="34" charset="0"/>
              </a:rPr>
              <a:t>TRANSPARENCY TUBE</a:t>
            </a:r>
          </a:p>
        </p:txBody>
      </p:sp>
      <p:sp>
        <p:nvSpPr>
          <p:cNvPr id="12292" name="Rectangle 5"/>
          <p:cNvSpPr>
            <a:spLocks noChangeArrowheads="1"/>
          </p:cNvSpPr>
          <p:nvPr/>
        </p:nvSpPr>
        <p:spPr bwMode="auto">
          <a:xfrm>
            <a:off x="381000" y="629998"/>
            <a:ext cx="8686800" cy="5815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t"/>
          <a:lstStyle/>
          <a:p>
            <a:pPr marL="800100" lvl="1" indent="-342900">
              <a:lnSpc>
                <a:spcPct val="90000"/>
              </a:lnSpc>
              <a:spcBef>
                <a:spcPct val="50000"/>
              </a:spcBef>
              <a:buFont typeface="Arial" charset="0"/>
              <a:buChar char="•"/>
              <a:defRPr/>
            </a:pPr>
            <a:endParaRPr lang="en-US" sz="1050" dirty="0">
              <a:latin typeface="Arial" charset="0"/>
              <a:ea typeface="ＭＳ Ｐゴシック" charset="0"/>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dirty="0">
                <a:solidFill>
                  <a:schemeClr val="tx2"/>
                </a:solidFill>
              </a:rPr>
              <a:t>Collect a new sample using a bucket/sampling pole</a:t>
            </a:r>
            <a:endParaRPr lang="en-US" sz="2600" dirty="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dirty="0">
                <a:solidFill>
                  <a:schemeClr val="tx2"/>
                </a:solidFill>
              </a:rPr>
              <a:t>Measure in shade</a:t>
            </a:r>
            <a:endParaRPr lang="en-US" sz="2600" dirty="0">
              <a:solidFill>
                <a:schemeClr val="tx2"/>
              </a:solidFill>
              <a:ea typeface="Lato"/>
              <a:cs typeface="Lato"/>
            </a:endParaRPr>
          </a:p>
          <a:p>
            <a:pPr lvl="2" indent="-457200">
              <a:lnSpc>
                <a:spcPct val="90000"/>
              </a:lnSpc>
              <a:spcBef>
                <a:spcPct val="20000"/>
              </a:spcBef>
              <a:buClr>
                <a:schemeClr val="accent4"/>
              </a:buClr>
              <a:buSzPct val="150000"/>
              <a:buFont typeface="Wingdings" panose="05000000000000000000" pitchFamily="2" charset="2"/>
              <a:buChar char="§"/>
              <a:defRPr/>
            </a:pPr>
            <a:r>
              <a:rPr lang="en-US" sz="2000" b="1" dirty="0"/>
              <a:t>Remove hats and sunglasses</a:t>
            </a:r>
            <a:endParaRPr lang="en-US" sz="2000" b="1" dirty="0">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dirty="0">
                <a:solidFill>
                  <a:schemeClr val="tx2"/>
                </a:solidFill>
              </a:rPr>
              <a:t>&gt; 120 cm</a:t>
            </a:r>
            <a:endParaRPr lang="en-US" sz="2600" dirty="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dirty="0">
                <a:solidFill>
                  <a:schemeClr val="tx2"/>
                </a:solidFill>
              </a:rPr>
              <a:t>Remix if water sample has settled</a:t>
            </a:r>
            <a:endParaRPr lang="en-US" sz="2600" dirty="0">
              <a:solidFill>
                <a:schemeClr val="tx2"/>
              </a:solidFill>
              <a:ea typeface="Lato"/>
              <a:cs typeface="Lato"/>
            </a:endParaRPr>
          </a:p>
        </p:txBody>
      </p:sp>
      <p:pic>
        <p:nvPicPr>
          <p:cNvPr id="4" name="Picture 3">
            <a:extLst>
              <a:ext uri="{FF2B5EF4-FFF2-40B4-BE49-F238E27FC236}">
                <a16:creationId xmlns:a16="http://schemas.microsoft.com/office/drawing/2014/main" id="{5E78A5DA-4767-4C7D-F9DA-F20F379C807C}"/>
              </a:ext>
            </a:extLst>
          </p:cNvPr>
          <p:cNvPicPr>
            <a:picLocks noChangeAspect="1"/>
          </p:cNvPicPr>
          <p:nvPr/>
        </p:nvPicPr>
        <p:blipFill>
          <a:blip r:embed="rId3"/>
          <a:stretch>
            <a:fillRect/>
          </a:stretch>
        </p:blipFill>
        <p:spPr>
          <a:xfrm>
            <a:off x="0" y="3200400"/>
            <a:ext cx="9144000" cy="2846241"/>
          </a:xfrm>
          <a:prstGeom prst="rect">
            <a:avLst/>
          </a:prstGeom>
        </p:spPr>
      </p:pic>
      <p:sp>
        <p:nvSpPr>
          <p:cNvPr id="2" name="TextBox 1">
            <a:extLst>
              <a:ext uri="{FF2B5EF4-FFF2-40B4-BE49-F238E27FC236}">
                <a16:creationId xmlns:a16="http://schemas.microsoft.com/office/drawing/2014/main" id="{E913193F-8FD5-3F2C-B495-9AF54C39ECC0}"/>
              </a:ext>
            </a:extLst>
          </p:cNvPr>
          <p:cNvSpPr txBox="1"/>
          <p:nvPr/>
        </p:nvSpPr>
        <p:spPr bwMode="auto">
          <a:xfrm>
            <a:off x="2463572" y="6002200"/>
            <a:ext cx="2053758" cy="646331"/>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Lato"/>
              </a:rPr>
              <a:t>When quadrants are barely visible. </a:t>
            </a:r>
            <a:endParaRPr lang="en-US" b="1">
              <a:ea typeface="Lato"/>
              <a:cs typeface="Lato"/>
            </a:endParaRPr>
          </a:p>
        </p:txBody>
      </p:sp>
      <p:sp>
        <p:nvSpPr>
          <p:cNvPr id="3" name="Rectangle 2">
            <a:extLst>
              <a:ext uri="{FF2B5EF4-FFF2-40B4-BE49-F238E27FC236}">
                <a16:creationId xmlns:a16="http://schemas.microsoft.com/office/drawing/2014/main" id="{87780448-5228-E817-CE7D-BC602003C105}"/>
              </a:ext>
            </a:extLst>
          </p:cNvPr>
          <p:cNvSpPr/>
          <p:nvPr/>
        </p:nvSpPr>
        <p:spPr>
          <a:xfrm>
            <a:off x="2304435" y="3226209"/>
            <a:ext cx="2285999" cy="3564193"/>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812B4A1B-5E31-E123-54AA-9D4852B459CC}"/>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p.39</a:t>
            </a:r>
          </a:p>
        </p:txBody>
      </p:sp>
    </p:spTree>
    <p:extLst>
      <p:ext uri="{BB962C8B-B14F-4D97-AF65-F5344CB8AC3E}">
        <p14:creationId xmlns:p14="http://schemas.microsoft.com/office/powerpoint/2010/main" val="750985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1E82A6-7BDC-4CF2-BCFB-31C2AACB9CBF}"/>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SALINITY</a:t>
            </a:r>
            <a:endParaRPr lang="en-US" sz="1800">
              <a:latin typeface="+mj-lt"/>
            </a:endParaRPr>
          </a:p>
        </p:txBody>
      </p:sp>
      <p:sp>
        <p:nvSpPr>
          <p:cNvPr id="6" name="Content Placeholder 2">
            <a:extLst>
              <a:ext uri="{FF2B5EF4-FFF2-40B4-BE49-F238E27FC236}">
                <a16:creationId xmlns:a16="http://schemas.microsoft.com/office/drawing/2014/main" id="{9547E19A-590C-4191-9ADD-7E62578063BB}"/>
              </a:ext>
            </a:extLst>
          </p:cNvPr>
          <p:cNvSpPr txBox="1">
            <a:spLocks/>
          </p:cNvSpPr>
          <p:nvPr/>
        </p:nvSpPr>
        <p:spPr>
          <a:xfrm>
            <a:off x="304800" y="996335"/>
            <a:ext cx="8458200" cy="2895600"/>
          </a:xfrm>
          <a:prstGeom prst="rect">
            <a:avLst/>
          </a:prstGeom>
        </p:spPr>
        <p:txBody>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dirty="0">
                <a:solidFill>
                  <a:schemeClr val="tx2"/>
                </a:solidFill>
              </a:rPr>
              <a:t>Measure of dissolved salts</a:t>
            </a:r>
          </a:p>
          <a:p>
            <a:pPr lvl="1">
              <a:buClr>
                <a:schemeClr val="tx1"/>
              </a:buClr>
              <a:buFont typeface="Wingdings" panose="05000000000000000000" pitchFamily="2" charset="2"/>
              <a:buChar char="§"/>
            </a:pPr>
            <a:r>
              <a:rPr lang="en-US" sz="2200" dirty="0">
                <a:solidFill>
                  <a:schemeClr val="tx2"/>
                </a:solidFill>
              </a:rPr>
              <a:t>ppt (parts per thousand)</a:t>
            </a:r>
          </a:p>
          <a:p>
            <a:pPr>
              <a:buClr>
                <a:schemeClr val="tx1"/>
              </a:buClr>
              <a:buFont typeface="Wingdings" panose="05000000000000000000" pitchFamily="2" charset="2"/>
              <a:buChar char="§"/>
            </a:pPr>
            <a:r>
              <a:rPr lang="en-US" sz="2600" b="1" dirty="0"/>
              <a:t>&gt; 0.5 ppt = tidal saltwater</a:t>
            </a:r>
          </a:p>
          <a:p>
            <a:pPr lvl="1">
              <a:buClr>
                <a:schemeClr val="tx1"/>
              </a:buClr>
              <a:buFont typeface="Wingdings" panose="05000000000000000000" pitchFamily="2" charset="2"/>
              <a:buChar char="§"/>
            </a:pPr>
            <a:r>
              <a:rPr lang="en-US" sz="2200" dirty="0">
                <a:solidFill>
                  <a:schemeClr val="tx2"/>
                </a:solidFill>
              </a:rPr>
              <a:t>Fresh water: 0.0 ppt</a:t>
            </a:r>
          </a:p>
          <a:p>
            <a:pPr lvl="1">
              <a:buClr>
                <a:schemeClr val="tx1"/>
              </a:buClr>
              <a:buFont typeface="Wingdings" panose="05000000000000000000" pitchFamily="2" charset="2"/>
              <a:buChar char="§"/>
            </a:pPr>
            <a:r>
              <a:rPr lang="en-US" sz="2200" dirty="0">
                <a:solidFill>
                  <a:schemeClr val="tx2"/>
                </a:solidFill>
              </a:rPr>
              <a:t>Tidal creeks: 5.0-35.0 ppt</a:t>
            </a:r>
          </a:p>
          <a:p>
            <a:pPr lvl="1">
              <a:buClr>
                <a:schemeClr val="tx1"/>
              </a:buClr>
              <a:buFont typeface="Wingdings" panose="05000000000000000000" pitchFamily="2" charset="2"/>
              <a:buChar char="§"/>
            </a:pPr>
            <a:r>
              <a:rPr lang="en-US" sz="2200" dirty="0">
                <a:solidFill>
                  <a:schemeClr val="tx2"/>
                </a:solidFill>
              </a:rPr>
              <a:t>Ocean: 36.0 ppt</a:t>
            </a:r>
          </a:p>
          <a:p>
            <a:pPr>
              <a:buClr>
                <a:schemeClr val="tx1"/>
              </a:buClr>
              <a:buFont typeface="Wingdings" panose="05000000000000000000" pitchFamily="2" charset="2"/>
              <a:buChar char="Ø"/>
            </a:pPr>
            <a:endParaRPr lang="en-US" sz="2600" b="1" dirty="0"/>
          </a:p>
          <a:p>
            <a:pPr>
              <a:buClr>
                <a:schemeClr val="tx1"/>
              </a:buClr>
              <a:buFont typeface="Wingdings" panose="05000000000000000000" pitchFamily="2" charset="2"/>
              <a:buChar char="§"/>
            </a:pPr>
            <a:endParaRPr lang="en-US" sz="2800" dirty="0">
              <a:solidFill>
                <a:schemeClr val="tx2"/>
              </a:solidFill>
            </a:endParaRPr>
          </a:p>
        </p:txBody>
      </p:sp>
      <p:pic>
        <p:nvPicPr>
          <p:cNvPr id="2" name="Picture 1">
            <a:extLst>
              <a:ext uri="{FF2B5EF4-FFF2-40B4-BE49-F238E27FC236}">
                <a16:creationId xmlns:a16="http://schemas.microsoft.com/office/drawing/2014/main" id="{040E8ACB-A7AF-449C-AC09-64B60EDD090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419600" y="2444135"/>
            <a:ext cx="4551872" cy="3944956"/>
          </a:xfrm>
          <a:prstGeom prst="rect">
            <a:avLst/>
          </a:prstGeom>
        </p:spPr>
      </p:pic>
      <p:sp>
        <p:nvSpPr>
          <p:cNvPr id="8" name="TextBox 7">
            <a:extLst>
              <a:ext uri="{FF2B5EF4-FFF2-40B4-BE49-F238E27FC236}">
                <a16:creationId xmlns:a16="http://schemas.microsoft.com/office/drawing/2014/main" id="{610A58C0-0072-4FB1-9D2A-FA441417110E}"/>
              </a:ext>
            </a:extLst>
          </p:cNvPr>
          <p:cNvSpPr txBox="1">
            <a:spLocks noChangeArrowheads="1"/>
          </p:cNvSpPr>
          <p:nvPr/>
        </p:nvSpPr>
        <p:spPr bwMode="auto">
          <a:xfrm>
            <a:off x="6172200" y="1391119"/>
            <a:ext cx="2667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a:r>
              <a:rPr lang="en-US" b="1">
                <a:solidFill>
                  <a:schemeClr val="tx2"/>
                </a:solidFill>
                <a:latin typeface="+mn-lt"/>
              </a:rPr>
              <a:t>Salt excretion on leaf of </a:t>
            </a:r>
            <a:r>
              <a:rPr lang="en-US" b="1" i="1">
                <a:solidFill>
                  <a:schemeClr val="tx2"/>
                </a:solidFill>
                <a:latin typeface="+mn-lt"/>
              </a:rPr>
              <a:t>Spartina</a:t>
            </a:r>
            <a:endParaRPr lang="en-US" b="1">
              <a:solidFill>
                <a:schemeClr val="tx2"/>
              </a:solidFill>
              <a:latin typeface="+mn-lt"/>
            </a:endParaRPr>
          </a:p>
          <a:p>
            <a:pPr algn="r"/>
            <a:br>
              <a:rPr lang="en-US" sz="1100">
                <a:latin typeface="+mn-lt"/>
              </a:rPr>
            </a:br>
            <a:endParaRPr lang="en-US" altLang="en-US" sz="1100" b="1" i="1">
              <a:latin typeface="+mn-lt"/>
            </a:endParaRPr>
          </a:p>
        </p:txBody>
      </p:sp>
      <p:sp>
        <p:nvSpPr>
          <p:cNvPr id="4" name="TextBox 3">
            <a:extLst>
              <a:ext uri="{FF2B5EF4-FFF2-40B4-BE49-F238E27FC236}">
                <a16:creationId xmlns:a16="http://schemas.microsoft.com/office/drawing/2014/main" id="{47B9ECBD-0364-00AA-A08B-B8D4DD2EF59E}"/>
              </a:ext>
            </a:extLst>
          </p:cNvPr>
          <p:cNvSpPr txBox="1"/>
          <p:nvPr/>
        </p:nvSpPr>
        <p:spPr bwMode="auto">
          <a:xfrm>
            <a:off x="457200" y="4147035"/>
            <a:ext cx="2819400" cy="492443"/>
          </a:xfrm>
          <a:prstGeom prst="rect">
            <a:avLst/>
          </a:prstGeom>
          <a:noFill/>
          <a:ln w="9525">
            <a:noFill/>
            <a:miter lim="800000"/>
            <a:headEnd/>
            <a:tailEnd/>
          </a:ln>
        </p:spPr>
        <p:txBody>
          <a:bodyPr wrap="square" lIns="91440" tIns="45720" rIns="91440" bIns="45720" anchor="t">
            <a:spAutoFit/>
          </a:bodyPr>
          <a:lstStyle/>
          <a:p>
            <a:pPr marL="0" indent="0">
              <a:buClr>
                <a:schemeClr val="tx1"/>
              </a:buClr>
              <a:buNone/>
            </a:pPr>
            <a:r>
              <a:rPr lang="en-US" sz="2600" b="1" dirty="0">
                <a:latin typeface="Lato"/>
                <a:ea typeface="Lato"/>
                <a:cs typeface="Lato"/>
              </a:rPr>
              <a:t>↑</a:t>
            </a:r>
            <a:r>
              <a:rPr lang="en-US" sz="2600" b="1" dirty="0">
                <a:solidFill>
                  <a:schemeClr val="tx2"/>
                </a:solidFill>
                <a:latin typeface="Lato"/>
                <a:ea typeface="Lato"/>
                <a:cs typeface="Lato"/>
              </a:rPr>
              <a:t> Salinity = </a:t>
            </a:r>
            <a:r>
              <a:rPr lang="en-US" sz="2600" b="1" dirty="0">
                <a:latin typeface="Lato"/>
                <a:ea typeface="Lato"/>
                <a:cs typeface="Lato"/>
              </a:rPr>
              <a:t>↓</a:t>
            </a:r>
            <a:r>
              <a:rPr lang="en-US" sz="2600" b="1" dirty="0">
                <a:solidFill>
                  <a:schemeClr val="tx2"/>
                </a:solidFill>
                <a:latin typeface="Lato"/>
                <a:ea typeface="Lato"/>
                <a:cs typeface="Lato"/>
              </a:rPr>
              <a:t> DO</a:t>
            </a:r>
          </a:p>
        </p:txBody>
      </p:sp>
      <p:sp>
        <p:nvSpPr>
          <p:cNvPr id="3" name="TextBox 2">
            <a:extLst>
              <a:ext uri="{FF2B5EF4-FFF2-40B4-BE49-F238E27FC236}">
                <a16:creationId xmlns:a16="http://schemas.microsoft.com/office/drawing/2014/main" id="{23DF81F0-B100-7CEE-D93F-87BBC756AE86}"/>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p.40-41</a:t>
            </a:r>
          </a:p>
        </p:txBody>
      </p:sp>
    </p:spTree>
    <p:extLst>
      <p:ext uri="{BB962C8B-B14F-4D97-AF65-F5344CB8AC3E}">
        <p14:creationId xmlns:p14="http://schemas.microsoft.com/office/powerpoint/2010/main" val="540186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4424243" y="1153122"/>
            <a:ext cx="4716667" cy="4650738"/>
          </a:xfrm>
          <a:prstGeom prst="rect">
            <a:avLst/>
          </a:prstGeom>
        </p:spPr>
      </p:pic>
      <p:sp>
        <p:nvSpPr>
          <p:cNvPr id="5" name="Content Placeholder 2">
            <a:extLst>
              <a:ext uri="{FF2B5EF4-FFF2-40B4-BE49-F238E27FC236}">
                <a16:creationId xmlns:a16="http://schemas.microsoft.com/office/drawing/2014/main" id="{7E39A594-3928-4EFC-829F-AFC1C092359F}"/>
              </a:ext>
            </a:extLst>
          </p:cNvPr>
          <p:cNvSpPr txBox="1">
            <a:spLocks/>
          </p:cNvSpPr>
          <p:nvPr/>
        </p:nvSpPr>
        <p:spPr>
          <a:xfrm>
            <a:off x="72094" y="1010023"/>
            <a:ext cx="4654586" cy="2750242"/>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4"/>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r>
              <a:rPr lang="en-US" b="1" dirty="0">
                <a:solidFill>
                  <a:schemeClr val="tx2"/>
                </a:solidFill>
                <a:latin typeface="Lato"/>
                <a:ea typeface="Lato"/>
                <a:cs typeface="Lato"/>
              </a:rPr>
              <a:t>Measure: </a:t>
            </a:r>
            <a:endParaRPr lang="en-US" b="1" dirty="0">
              <a:solidFill>
                <a:schemeClr val="tx2"/>
              </a:solidFill>
              <a:ea typeface="Lato"/>
              <a:cs typeface="Lato"/>
            </a:endParaRPr>
          </a:p>
          <a:p>
            <a:pPr lvl="1">
              <a:buClr>
                <a:schemeClr val="tx1"/>
              </a:buClr>
              <a:buFont typeface="Wingdings" panose="05000000000000000000" pitchFamily="2" charset="2"/>
              <a:buChar char="§"/>
            </a:pPr>
            <a:r>
              <a:rPr lang="en-US" sz="2600" b="1" dirty="0">
                <a:latin typeface="Lato"/>
                <a:ea typeface="Lato"/>
                <a:cs typeface="Lato"/>
              </a:rPr>
              <a:t>Calibrate refractometer</a:t>
            </a:r>
            <a:r>
              <a:rPr lang="en-US" sz="2600" b="1" dirty="0">
                <a:solidFill>
                  <a:schemeClr val="tx2"/>
                </a:solidFill>
                <a:latin typeface="Lato"/>
                <a:ea typeface="Lato"/>
                <a:cs typeface="Lato"/>
              </a:rPr>
              <a:t> </a:t>
            </a:r>
          </a:p>
          <a:p>
            <a:pPr lvl="1">
              <a:buClr>
                <a:schemeClr val="tx1"/>
              </a:buClr>
              <a:buFont typeface="Wingdings" panose="05000000000000000000" pitchFamily="2" charset="2"/>
              <a:buChar char="§"/>
            </a:pPr>
            <a:r>
              <a:rPr lang="en-US" sz="2600" dirty="0">
                <a:solidFill>
                  <a:schemeClr val="tx2"/>
                </a:solidFill>
                <a:latin typeface="Lato"/>
                <a:ea typeface="Lato"/>
                <a:cs typeface="Lato"/>
              </a:rPr>
              <a:t>Remove hats and sunglasses</a:t>
            </a:r>
          </a:p>
          <a:p>
            <a:pPr lvl="1">
              <a:buClr>
                <a:schemeClr val="tx1"/>
              </a:buClr>
              <a:buSzPct val="114999"/>
              <a:buFont typeface="Wingdings" panose="05000000000000000000" pitchFamily="2" charset="2"/>
              <a:buChar char="§"/>
            </a:pPr>
            <a:r>
              <a:rPr lang="en-US" sz="2600" dirty="0">
                <a:solidFill>
                  <a:schemeClr val="tx2"/>
                </a:solidFill>
                <a:latin typeface="Lato"/>
                <a:ea typeface="Lato"/>
                <a:cs typeface="Lato"/>
              </a:rPr>
              <a:t>Measure in bright area</a:t>
            </a:r>
          </a:p>
          <a:p>
            <a:pPr lvl="1">
              <a:buClr>
                <a:schemeClr val="tx1"/>
              </a:buClr>
              <a:buFont typeface="Wingdings" panose="05000000000000000000" pitchFamily="2" charset="2"/>
              <a:buChar char="§"/>
            </a:pPr>
            <a:r>
              <a:rPr lang="en-US" sz="2600" dirty="0">
                <a:solidFill>
                  <a:schemeClr val="tx2"/>
                </a:solidFill>
                <a:latin typeface="Lato"/>
                <a:ea typeface="Lato"/>
                <a:cs typeface="Lato"/>
              </a:rPr>
              <a:t>Read scale through eyepiece</a:t>
            </a:r>
          </a:p>
          <a:p>
            <a:pPr>
              <a:buClr>
                <a:schemeClr val="tx1"/>
              </a:buClr>
              <a:buFont typeface="Wingdings" panose="05000000000000000000" pitchFamily="2" charset="2"/>
              <a:buChar char="§"/>
            </a:pPr>
            <a:endParaRPr lang="en-US" dirty="0">
              <a:solidFill>
                <a:schemeClr val="tx2"/>
              </a:solidFill>
              <a:ea typeface="Lato"/>
              <a:cs typeface="Lato"/>
            </a:endParaRPr>
          </a:p>
        </p:txBody>
      </p:sp>
      <p:sp>
        <p:nvSpPr>
          <p:cNvPr id="6" name="Title 1">
            <a:extLst>
              <a:ext uri="{FF2B5EF4-FFF2-40B4-BE49-F238E27FC236}">
                <a16:creationId xmlns:a16="http://schemas.microsoft.com/office/drawing/2014/main" id="{0CDA22BF-4435-4624-A908-884273692E9D}"/>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MEASURING SALINITY</a:t>
            </a:r>
            <a:endParaRPr lang="en-US" sz="1800">
              <a:latin typeface="+mj-lt"/>
            </a:endParaRPr>
          </a:p>
        </p:txBody>
      </p:sp>
      <p:sp>
        <p:nvSpPr>
          <p:cNvPr id="7" name="Rectangle 6">
            <a:extLst>
              <a:ext uri="{FF2B5EF4-FFF2-40B4-BE49-F238E27FC236}">
                <a16:creationId xmlns:a16="http://schemas.microsoft.com/office/drawing/2014/main" id="{717924C6-9058-AFF4-AB3E-E141BEBEE6FB}"/>
              </a:ext>
            </a:extLst>
          </p:cNvPr>
          <p:cNvSpPr/>
          <p:nvPr/>
        </p:nvSpPr>
        <p:spPr>
          <a:xfrm>
            <a:off x="4189228" y="5283146"/>
            <a:ext cx="1499191" cy="3627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FC20F0-753A-316C-68ED-CD2C13D8EC6D}"/>
              </a:ext>
            </a:extLst>
          </p:cNvPr>
          <p:cNvPicPr>
            <a:picLocks noChangeAspect="1"/>
          </p:cNvPicPr>
          <p:nvPr/>
        </p:nvPicPr>
        <p:blipFill rotWithShape="1">
          <a:blip r:embed="rId5"/>
          <a:srcRect l="46116" t="1099" r="-247" b="28791"/>
          <a:stretch/>
        </p:blipFill>
        <p:spPr>
          <a:xfrm>
            <a:off x="2399387" y="4160688"/>
            <a:ext cx="3081076" cy="2244916"/>
          </a:xfrm>
          <a:prstGeom prst="rect">
            <a:avLst/>
          </a:prstGeom>
        </p:spPr>
      </p:pic>
      <p:sp>
        <p:nvSpPr>
          <p:cNvPr id="4" name="TextBox 3">
            <a:extLst>
              <a:ext uri="{FF2B5EF4-FFF2-40B4-BE49-F238E27FC236}">
                <a16:creationId xmlns:a16="http://schemas.microsoft.com/office/drawing/2014/main" id="{A34B0807-FB98-D272-A5D5-0930209C0021}"/>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41-42</a:t>
            </a:r>
            <a:endParaRPr lang="en-US" b="1" i="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40888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79044" y="-111211"/>
            <a:ext cx="8202613" cy="9144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defRPr/>
            </a:pPr>
            <a:r>
              <a:rPr lang="en-US" sz="3600" b="1">
                <a:solidFill>
                  <a:schemeClr val="bg1"/>
                </a:solidFill>
                <a:latin typeface="+mj-lt"/>
                <a:ea typeface="ＭＳ Ｐゴシック" charset="0"/>
                <a:cs typeface="Arial" panose="020B0604020202020204" pitchFamily="34" charset="0"/>
              </a:rPr>
              <a:t>pH </a:t>
            </a:r>
            <a:endParaRPr lang="en-US" sz="1400" b="1">
              <a:solidFill>
                <a:schemeClr val="bg1"/>
              </a:solidFill>
              <a:latin typeface="+mj-lt"/>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AE31C098-A291-B74B-BF63-690ED0D3C16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91926" y="801329"/>
            <a:ext cx="6452857" cy="5464572"/>
          </a:xfrm>
          <a:prstGeom prst="rect">
            <a:avLst/>
          </a:prstGeom>
        </p:spPr>
      </p:pic>
      <p:sp>
        <p:nvSpPr>
          <p:cNvPr id="3" name="Content Placeholder 2">
            <a:extLst>
              <a:ext uri="{FF2B5EF4-FFF2-40B4-BE49-F238E27FC236}">
                <a16:creationId xmlns:a16="http://schemas.microsoft.com/office/drawing/2014/main" id="{BFD85A27-E77C-D929-2C05-0DFAA37A131A}"/>
              </a:ext>
            </a:extLst>
          </p:cNvPr>
          <p:cNvSpPr txBox="1">
            <a:spLocks/>
          </p:cNvSpPr>
          <p:nvPr/>
        </p:nvSpPr>
        <p:spPr>
          <a:xfrm>
            <a:off x="152400" y="1372320"/>
            <a:ext cx="2138762" cy="5413289"/>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4"/>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4"/>
              </a:buClr>
              <a:buFont typeface="Wingdings" panose="05000000000000000000" pitchFamily="2" charset="2"/>
              <a:buChar char="§"/>
            </a:pPr>
            <a:r>
              <a:rPr lang="en-US" sz="2600" b="1">
                <a:latin typeface="+mn-lt"/>
                <a:cs typeface="Arial"/>
              </a:rPr>
              <a:t>Acid/base scale</a:t>
            </a:r>
            <a:endParaRPr lang="en-US" sz="2600" b="1">
              <a:latin typeface="+mn-lt"/>
              <a:ea typeface="Lato"/>
              <a:cs typeface="Arial"/>
            </a:endParaRPr>
          </a:p>
          <a:p>
            <a:pPr>
              <a:buClr>
                <a:schemeClr val="accent4"/>
              </a:buClr>
              <a:buFont typeface="Wingdings" panose="05000000000000000000" pitchFamily="2" charset="2"/>
              <a:buChar char="§"/>
            </a:pPr>
            <a:r>
              <a:rPr lang="en-US" sz="2600">
                <a:solidFill>
                  <a:schemeClr val="tx2"/>
                </a:solidFill>
                <a:latin typeface="+mn-lt"/>
                <a:ea typeface="Lato"/>
                <a:cs typeface="Arial"/>
              </a:rPr>
              <a:t>Ranges from</a:t>
            </a:r>
            <a:r>
              <a:rPr lang="en-US" sz="2600" b="1">
                <a:solidFill>
                  <a:srgbClr val="EC6820"/>
                </a:solidFill>
                <a:latin typeface="+mn-lt"/>
                <a:ea typeface="Lato"/>
                <a:cs typeface="Arial"/>
              </a:rPr>
              <a:t> </a:t>
            </a:r>
            <a:r>
              <a:rPr lang="en-US" sz="2600" b="1">
                <a:latin typeface="+mn-lt"/>
                <a:ea typeface="Lato"/>
                <a:cs typeface="Arial"/>
              </a:rPr>
              <a:t>0-14</a:t>
            </a:r>
          </a:p>
          <a:p>
            <a:pPr>
              <a:buClr>
                <a:schemeClr val="accent4"/>
              </a:buClr>
              <a:buFont typeface="Wingdings" panose="05000000000000000000" pitchFamily="2" charset="2"/>
              <a:buChar char="§"/>
            </a:pPr>
            <a:r>
              <a:rPr lang="en-US" sz="2600" b="1">
                <a:latin typeface="+mn-lt"/>
                <a:cs typeface="Arial"/>
              </a:rPr>
              <a:t>7 is neutral </a:t>
            </a:r>
            <a:r>
              <a:rPr lang="en-US" sz="2600">
                <a:solidFill>
                  <a:schemeClr val="tx2"/>
                </a:solidFill>
                <a:latin typeface="+mn-lt"/>
                <a:cs typeface="Arial"/>
              </a:rPr>
              <a:t>(pure water)</a:t>
            </a:r>
            <a:endParaRPr lang="en-US" sz="2600">
              <a:solidFill>
                <a:schemeClr val="tx2"/>
              </a:solidFill>
              <a:latin typeface="+mn-lt"/>
              <a:ea typeface="Lato"/>
              <a:cs typeface="Arial"/>
            </a:endParaRPr>
          </a:p>
        </p:txBody>
      </p:sp>
      <p:sp>
        <p:nvSpPr>
          <p:cNvPr id="2" name="TextBox 1">
            <a:extLst>
              <a:ext uri="{FF2B5EF4-FFF2-40B4-BE49-F238E27FC236}">
                <a16:creationId xmlns:a16="http://schemas.microsoft.com/office/drawing/2014/main" id="{8FA45D68-C484-FBC4-5D1E-CCB349EAC07D}"/>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43</a:t>
            </a:r>
            <a:endParaRPr lang="en-US" b="1" i="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52610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C59458-C731-4DA1-BC96-86F583560213}"/>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TIDAL INFLUENCE</a:t>
            </a:r>
            <a:endParaRPr lang="en-US" sz="1800">
              <a:latin typeface="+mj-lt"/>
            </a:endParaRPr>
          </a:p>
        </p:txBody>
      </p:sp>
      <p:grpSp>
        <p:nvGrpSpPr>
          <p:cNvPr id="2" name="Group 1">
            <a:extLst>
              <a:ext uri="{FF2B5EF4-FFF2-40B4-BE49-F238E27FC236}">
                <a16:creationId xmlns:a16="http://schemas.microsoft.com/office/drawing/2014/main" id="{9D1CAEE5-53CE-DBE6-BDA0-8539B2412760}"/>
              </a:ext>
            </a:extLst>
          </p:cNvPr>
          <p:cNvGrpSpPr/>
          <p:nvPr/>
        </p:nvGrpSpPr>
        <p:grpSpPr>
          <a:xfrm>
            <a:off x="5407485" y="835100"/>
            <a:ext cx="3413025" cy="5571312"/>
            <a:chOff x="5410199" y="981888"/>
            <a:chExt cx="3413025" cy="5571312"/>
          </a:xfrm>
        </p:grpSpPr>
        <p:pic>
          <p:nvPicPr>
            <p:cNvPr id="5" name="Picture 4">
              <a:extLst>
                <a:ext uri="{FF2B5EF4-FFF2-40B4-BE49-F238E27FC236}">
                  <a16:creationId xmlns:a16="http://schemas.microsoft.com/office/drawing/2014/main" id="{2B19EBD3-F695-42BA-B7DD-CAD15DA2D368}"/>
                </a:ext>
              </a:extLst>
            </p:cNvPr>
            <p:cNvPicPr>
              <a:picLocks noChangeAspect="1"/>
            </p:cNvPicPr>
            <p:nvPr/>
          </p:nvPicPr>
          <p:blipFill>
            <a:blip r:embed="rId3"/>
            <a:stretch>
              <a:fillRect/>
            </a:stretch>
          </p:blipFill>
          <p:spPr>
            <a:xfrm>
              <a:off x="5410199" y="981888"/>
              <a:ext cx="3413024" cy="1795158"/>
            </a:xfrm>
            <a:prstGeom prst="rect">
              <a:avLst/>
            </a:prstGeom>
          </p:spPr>
        </p:pic>
        <p:pic>
          <p:nvPicPr>
            <p:cNvPr id="6" name="Picture 5">
              <a:extLst>
                <a:ext uri="{FF2B5EF4-FFF2-40B4-BE49-F238E27FC236}">
                  <a16:creationId xmlns:a16="http://schemas.microsoft.com/office/drawing/2014/main" id="{E16825CB-C14F-4C3C-8189-A423940C41C3}"/>
                </a:ext>
              </a:extLst>
            </p:cNvPr>
            <p:cNvPicPr>
              <a:picLocks noChangeAspect="1"/>
            </p:cNvPicPr>
            <p:nvPr/>
          </p:nvPicPr>
          <p:blipFill>
            <a:blip r:embed="rId4"/>
            <a:stretch>
              <a:fillRect/>
            </a:stretch>
          </p:blipFill>
          <p:spPr>
            <a:xfrm>
              <a:off x="5410200" y="2886888"/>
              <a:ext cx="3413024" cy="1795158"/>
            </a:xfrm>
            <a:prstGeom prst="rect">
              <a:avLst/>
            </a:prstGeom>
          </p:spPr>
        </p:pic>
        <p:pic>
          <p:nvPicPr>
            <p:cNvPr id="7" name="Picture 6">
              <a:extLst>
                <a:ext uri="{FF2B5EF4-FFF2-40B4-BE49-F238E27FC236}">
                  <a16:creationId xmlns:a16="http://schemas.microsoft.com/office/drawing/2014/main" id="{01B8E850-1DBE-49DB-9451-E73FDDAC2E1C}"/>
                </a:ext>
              </a:extLst>
            </p:cNvPr>
            <p:cNvPicPr>
              <a:picLocks noChangeAspect="1"/>
            </p:cNvPicPr>
            <p:nvPr/>
          </p:nvPicPr>
          <p:blipFill>
            <a:blip r:embed="rId5"/>
            <a:stretch>
              <a:fillRect/>
            </a:stretch>
          </p:blipFill>
          <p:spPr>
            <a:xfrm>
              <a:off x="5410200" y="4768213"/>
              <a:ext cx="3413024" cy="1784987"/>
            </a:xfrm>
            <a:prstGeom prst="rect">
              <a:avLst/>
            </a:prstGeom>
          </p:spPr>
        </p:pic>
      </p:grpSp>
      <p:sp>
        <p:nvSpPr>
          <p:cNvPr id="9" name="Content Placeholder 2">
            <a:extLst>
              <a:ext uri="{FF2B5EF4-FFF2-40B4-BE49-F238E27FC236}">
                <a16:creationId xmlns:a16="http://schemas.microsoft.com/office/drawing/2014/main" id="{2614965F-1942-4A88-A2D4-D0A4A461F867}"/>
              </a:ext>
            </a:extLst>
          </p:cNvPr>
          <p:cNvSpPr txBox="1">
            <a:spLocks/>
          </p:cNvSpPr>
          <p:nvPr/>
        </p:nvSpPr>
        <p:spPr bwMode="auto">
          <a:xfrm>
            <a:off x="497612" y="998565"/>
            <a:ext cx="4074388" cy="35756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6"/>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a:solidFill>
                  <a:schemeClr val="tx2"/>
                </a:solidFill>
              </a:rPr>
              <a:t>Semi-diurnal tides</a:t>
            </a:r>
          </a:p>
          <a:p>
            <a:pPr lvl="1">
              <a:buClr>
                <a:schemeClr val="tx1"/>
              </a:buClr>
              <a:buFont typeface="Wingdings" panose="05000000000000000000" pitchFamily="2" charset="2"/>
              <a:buChar char="§"/>
            </a:pPr>
            <a:r>
              <a:rPr lang="en-US" sz="2200">
                <a:solidFill>
                  <a:schemeClr val="tx2"/>
                </a:solidFill>
              </a:rPr>
              <a:t>Two high tides</a:t>
            </a:r>
          </a:p>
          <a:p>
            <a:pPr lvl="1">
              <a:buClr>
                <a:schemeClr val="tx1"/>
              </a:buClr>
              <a:buFont typeface="Wingdings" panose="05000000000000000000" pitchFamily="2" charset="2"/>
              <a:buChar char="§"/>
            </a:pPr>
            <a:r>
              <a:rPr lang="en-US" sz="2200">
                <a:solidFill>
                  <a:schemeClr val="tx2"/>
                </a:solidFill>
              </a:rPr>
              <a:t>Two low tides</a:t>
            </a:r>
          </a:p>
          <a:p>
            <a:pPr>
              <a:buClr>
                <a:schemeClr val="tx1"/>
              </a:buClr>
              <a:buFont typeface="Wingdings" panose="05000000000000000000" pitchFamily="2" charset="2"/>
              <a:buChar char="§"/>
            </a:pPr>
            <a:r>
              <a:rPr lang="en-US" sz="2600">
                <a:solidFill>
                  <a:schemeClr val="tx2"/>
                </a:solidFill>
              </a:rPr>
              <a:t>Tides alter water quality</a:t>
            </a:r>
            <a:endParaRPr lang="en-US" sz="2200">
              <a:solidFill>
                <a:schemeClr val="tx2"/>
              </a:solidFill>
            </a:endParaRPr>
          </a:p>
          <a:p>
            <a:pPr>
              <a:buClr>
                <a:schemeClr val="tx1"/>
              </a:buClr>
              <a:buFont typeface="Wingdings" panose="05000000000000000000" pitchFamily="2" charset="2"/>
              <a:buChar char="§"/>
            </a:pPr>
            <a:r>
              <a:rPr lang="en-US" sz="2600">
                <a:solidFill>
                  <a:schemeClr val="tx2"/>
                </a:solidFill>
              </a:rPr>
              <a:t>Plants and animals are adapted to changes</a:t>
            </a:r>
          </a:p>
          <a:p>
            <a:pPr>
              <a:buClr>
                <a:schemeClr val="tx1"/>
              </a:buClr>
              <a:buFont typeface="Wingdings" panose="05000000000000000000" pitchFamily="2" charset="2"/>
              <a:buChar char="§"/>
            </a:pPr>
            <a:endParaRPr lang="en-US" sz="2600">
              <a:solidFill>
                <a:schemeClr val="tx2"/>
              </a:solidFill>
            </a:endParaRPr>
          </a:p>
          <a:p>
            <a:pPr lvl="1"/>
            <a:endParaRPr lang="en-US" sz="2200">
              <a:solidFill>
                <a:schemeClr val="tx2"/>
              </a:solidFill>
            </a:endParaRPr>
          </a:p>
          <a:p>
            <a:pPr marL="0" indent="0">
              <a:buNone/>
            </a:pPr>
            <a:endParaRPr lang="en-US" sz="2600">
              <a:solidFill>
                <a:schemeClr val="tx2"/>
              </a:solidFill>
            </a:endParaRPr>
          </a:p>
          <a:p>
            <a:pPr marL="0" indent="0">
              <a:buFontTx/>
              <a:buNone/>
            </a:pPr>
            <a:endParaRPr lang="en-US" sz="2800">
              <a:solidFill>
                <a:schemeClr val="tx2"/>
              </a:solidFill>
            </a:endParaRPr>
          </a:p>
        </p:txBody>
      </p:sp>
      <p:pic>
        <p:nvPicPr>
          <p:cNvPr id="3" name="Picture 2">
            <a:extLst>
              <a:ext uri="{FF2B5EF4-FFF2-40B4-BE49-F238E27FC236}">
                <a16:creationId xmlns:a16="http://schemas.microsoft.com/office/drawing/2014/main" id="{DEC2933F-D1A2-F8FF-6739-CDB1AF5A0710}"/>
              </a:ext>
            </a:extLst>
          </p:cNvPr>
          <p:cNvPicPr>
            <a:picLocks noChangeAspect="1"/>
          </p:cNvPicPr>
          <p:nvPr/>
        </p:nvPicPr>
        <p:blipFill rotWithShape="1">
          <a:blip r:embed="rId7"/>
          <a:srcRect t="25146"/>
          <a:stretch/>
        </p:blipFill>
        <p:spPr>
          <a:xfrm>
            <a:off x="323490" y="3761765"/>
            <a:ext cx="4719681" cy="1970348"/>
          </a:xfrm>
          <a:prstGeom prst="rect">
            <a:avLst/>
          </a:prstGeom>
        </p:spPr>
      </p:pic>
      <p:sp>
        <p:nvSpPr>
          <p:cNvPr id="4" name="TextBox 3">
            <a:extLst>
              <a:ext uri="{FF2B5EF4-FFF2-40B4-BE49-F238E27FC236}">
                <a16:creationId xmlns:a16="http://schemas.microsoft.com/office/drawing/2014/main" id="{506E23E9-9BE7-147C-E684-AE393F647E7E}"/>
              </a:ext>
            </a:extLst>
          </p:cNvPr>
          <p:cNvSpPr txBox="1"/>
          <p:nvPr/>
        </p:nvSpPr>
        <p:spPr bwMode="auto">
          <a:xfrm>
            <a:off x="8300720" y="6488668"/>
            <a:ext cx="84328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p.7</a:t>
            </a:r>
          </a:p>
        </p:txBody>
      </p:sp>
    </p:spTree>
    <p:extLst>
      <p:ext uri="{BB962C8B-B14F-4D97-AF65-F5344CB8AC3E}">
        <p14:creationId xmlns:p14="http://schemas.microsoft.com/office/powerpoint/2010/main" val="14840906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203"/>
            <a:ext cx="7924800" cy="838200"/>
          </a:xfrm>
        </p:spPr>
        <p:txBody>
          <a:bodyPr/>
          <a:lstStyle/>
          <a:p>
            <a:r>
              <a:rPr lang="en-US" sz="3600" b="1">
                <a:latin typeface="+mj-lt"/>
                <a:cs typeface="Arial" panose="020B0604020202020204" pitchFamily="34" charset="0"/>
              </a:rPr>
              <a:t>LOWER pH STREAMS</a:t>
            </a:r>
          </a:p>
        </p:txBody>
      </p:sp>
      <p:sp>
        <p:nvSpPr>
          <p:cNvPr id="3" name="Content Placeholder 2"/>
          <p:cNvSpPr>
            <a:spLocks noGrp="1"/>
          </p:cNvSpPr>
          <p:nvPr>
            <p:ph idx="1"/>
          </p:nvPr>
        </p:nvSpPr>
        <p:spPr>
          <a:xfrm>
            <a:off x="381000" y="816997"/>
            <a:ext cx="8382000" cy="5413289"/>
          </a:xfrm>
        </p:spPr>
        <p:txBody>
          <a:bodyPr/>
          <a:lstStyle/>
          <a:p>
            <a:pPr>
              <a:buClr>
                <a:schemeClr val="accent4"/>
              </a:buClr>
            </a:pPr>
            <a:r>
              <a:rPr lang="en-US" sz="2600" b="1" dirty="0">
                <a:solidFill>
                  <a:schemeClr val="accent4"/>
                </a:solidFill>
                <a:latin typeface="+mn-lt"/>
                <a:ea typeface="Lato"/>
                <a:cs typeface="Arial"/>
              </a:rPr>
              <a:t>Naturally lower pH</a:t>
            </a:r>
          </a:p>
          <a:p>
            <a:pPr>
              <a:buClr>
                <a:schemeClr val="accent4"/>
              </a:buClr>
              <a:buFont typeface="Wingdings" panose="05000000000000000000" pitchFamily="2" charset="2"/>
              <a:buChar char="§"/>
            </a:pPr>
            <a:r>
              <a:rPr lang="en-US" sz="2600" dirty="0">
                <a:solidFill>
                  <a:schemeClr val="tx2"/>
                </a:solidFill>
                <a:latin typeface="+mn-lt"/>
                <a:cs typeface="Arial"/>
              </a:rPr>
              <a:t>Slow-moving streams in forested swamps and wetlands</a:t>
            </a:r>
            <a:endParaRPr lang="en-US" sz="2600" dirty="0">
              <a:solidFill>
                <a:schemeClr val="tx2"/>
              </a:solidFill>
              <a:latin typeface="+mn-lt"/>
              <a:ea typeface="Lato"/>
              <a:cs typeface="Arial"/>
            </a:endParaRPr>
          </a:p>
          <a:p>
            <a:pPr>
              <a:buClr>
                <a:schemeClr val="accent4"/>
              </a:buClr>
              <a:buFont typeface="Wingdings" panose="05000000000000000000" pitchFamily="2" charset="2"/>
              <a:buChar char="§"/>
            </a:pPr>
            <a:r>
              <a:rPr lang="en-US" sz="2600" dirty="0">
                <a:solidFill>
                  <a:schemeClr val="tx2"/>
                </a:solidFill>
                <a:latin typeface="+mn-lt"/>
                <a:cs typeface="Arial"/>
              </a:rPr>
              <a:t>Rivers of the southeastern and coastal plain</a:t>
            </a:r>
          </a:p>
          <a:p>
            <a:pPr>
              <a:buClr>
                <a:schemeClr val="accent4"/>
              </a:buClr>
              <a:buFont typeface="Wingdings" panose="05000000000000000000" pitchFamily="2" charset="2"/>
              <a:buChar char="§"/>
            </a:pPr>
            <a:r>
              <a:rPr lang="en-US" sz="2600" dirty="0">
                <a:solidFill>
                  <a:schemeClr val="tx2"/>
                </a:solidFill>
                <a:latin typeface="+mn-lt"/>
                <a:cs typeface="Arial"/>
              </a:rPr>
              <a:t>Tannic water</a:t>
            </a:r>
          </a:p>
        </p:txBody>
      </p:sp>
      <p:pic>
        <p:nvPicPr>
          <p:cNvPr id="5" name="Picture 4"/>
          <p:cNvPicPr>
            <a:picLocks noChangeAspect="1"/>
          </p:cNvPicPr>
          <p:nvPr/>
        </p:nvPicPr>
        <p:blipFill>
          <a:blip r:embed="rId3"/>
          <a:stretch>
            <a:fillRect/>
          </a:stretch>
        </p:blipFill>
        <p:spPr>
          <a:xfrm>
            <a:off x="1621465" y="3429000"/>
            <a:ext cx="4117679" cy="2743008"/>
          </a:xfrm>
          <a:prstGeom prst="rect">
            <a:avLst/>
          </a:prstGeom>
        </p:spPr>
      </p:pic>
      <p:pic>
        <p:nvPicPr>
          <p:cNvPr id="6" name="Picture 5"/>
          <p:cNvPicPr>
            <a:picLocks noChangeAspect="1"/>
          </p:cNvPicPr>
          <p:nvPr/>
        </p:nvPicPr>
        <p:blipFill>
          <a:blip r:embed="rId4"/>
          <a:stretch>
            <a:fillRect/>
          </a:stretch>
        </p:blipFill>
        <p:spPr>
          <a:xfrm>
            <a:off x="6022679" y="2943597"/>
            <a:ext cx="2581791" cy="3442388"/>
          </a:xfrm>
          <a:prstGeom prst="rect">
            <a:avLst/>
          </a:prstGeom>
        </p:spPr>
      </p:pic>
      <p:sp>
        <p:nvSpPr>
          <p:cNvPr id="4" name="TextBox 3">
            <a:extLst>
              <a:ext uri="{FF2B5EF4-FFF2-40B4-BE49-F238E27FC236}">
                <a16:creationId xmlns:a16="http://schemas.microsoft.com/office/drawing/2014/main" id="{46D57273-8648-4AB7-5D97-2F6C8A18044B}"/>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44</a:t>
            </a:r>
            <a:endParaRPr lang="en-US" b="1" i="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1286196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ChangeArrowheads="1"/>
          </p:cNvSpPr>
          <p:nvPr/>
        </p:nvSpPr>
        <p:spPr bwMode="auto">
          <a:xfrm>
            <a:off x="387963" y="228600"/>
            <a:ext cx="5327037"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t"/>
          <a:lstStyle/>
          <a:p>
            <a:pPr>
              <a:lnSpc>
                <a:spcPct val="90000"/>
              </a:lnSpc>
              <a:spcBef>
                <a:spcPct val="20000"/>
              </a:spcBef>
              <a:defRPr/>
            </a:pPr>
            <a:endParaRPr lang="en-US" sz="2600">
              <a:solidFill>
                <a:schemeClr val="accent5"/>
              </a:solidFill>
              <a:latin typeface="Arial" charset="0"/>
              <a:cs typeface="Arial"/>
            </a:endParaRPr>
          </a:p>
          <a:p>
            <a:pPr marL="342900" indent="-342900">
              <a:lnSpc>
                <a:spcPct val="90000"/>
              </a:lnSpc>
              <a:spcBef>
                <a:spcPct val="20000"/>
              </a:spcBef>
              <a:buFont typeface="Arial" pitchFamily="34" charset="0"/>
              <a:buChar char="•"/>
              <a:defRPr/>
            </a:pPr>
            <a:endParaRPr lang="en-US" sz="2600">
              <a:solidFill>
                <a:schemeClr val="accent5"/>
              </a:solidFill>
              <a:latin typeface="Arial" charset="0"/>
              <a:cs typeface="Arial"/>
            </a:endParaRPr>
          </a:p>
          <a:p>
            <a:pPr>
              <a:lnSpc>
                <a:spcPct val="90000"/>
              </a:lnSpc>
              <a:spcBef>
                <a:spcPct val="20000"/>
              </a:spcBef>
              <a:defRPr/>
            </a:pPr>
            <a:r>
              <a:rPr lang="en-US" sz="2600" b="1">
                <a:solidFill>
                  <a:schemeClr val="tx2"/>
                </a:solidFill>
              </a:rPr>
              <a:t>Measure:</a:t>
            </a:r>
            <a:endParaRPr lang="en-US" sz="2600" b="1">
              <a:solidFill>
                <a:schemeClr val="tx2"/>
              </a:solidFill>
              <a:ea typeface="Lato"/>
              <a:cs typeface="Lato"/>
            </a:endParaRPr>
          </a:p>
          <a:p>
            <a:pPr marL="457200"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Rinse sampling bottles twice before collecting sample</a:t>
            </a:r>
            <a:endParaRPr lang="en-US" sz="2600">
              <a:solidFill>
                <a:schemeClr val="tx2"/>
              </a:solidFill>
              <a:ea typeface="Lato"/>
              <a:cs typeface="Lato"/>
            </a:endParaRPr>
          </a:p>
          <a:p>
            <a:pPr marL="457200"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Two samples must be             within </a:t>
            </a:r>
            <a:r>
              <a:rPr lang="en-US" sz="2600" b="1">
                <a:solidFill>
                  <a:schemeClr val="accent4"/>
                </a:solidFill>
              </a:rPr>
              <a:t>+/-0.25 </a:t>
            </a:r>
            <a:endParaRPr lang="en-US" sz="2600" b="1">
              <a:solidFill>
                <a:schemeClr val="accent4"/>
              </a:solidFill>
              <a:ea typeface="Lato"/>
              <a:cs typeface="Lato"/>
            </a:endParaRPr>
          </a:p>
          <a:p>
            <a:pPr marL="457200"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White paper helps</a:t>
            </a:r>
            <a:endParaRPr lang="en-US" sz="2600">
              <a:solidFill>
                <a:schemeClr val="tx2"/>
              </a:solidFill>
              <a:ea typeface="Lato"/>
              <a:cs typeface="Lato"/>
            </a:endParaRPr>
          </a:p>
          <a:p>
            <a:pPr>
              <a:lnSpc>
                <a:spcPct val="90000"/>
              </a:lnSpc>
              <a:spcBef>
                <a:spcPct val="20000"/>
              </a:spcBef>
              <a:defRPr/>
            </a:pPr>
            <a:endParaRPr lang="en-US" sz="2600">
              <a:effectLst>
                <a:outerShdw blurRad="38100" dist="38100" dir="2700000" algn="tl">
                  <a:srgbClr val="C0C0C0"/>
                </a:outerShdw>
              </a:effectLst>
              <a:latin typeface="Arial" charset="0"/>
              <a:cs typeface="Arial"/>
            </a:endParaRPr>
          </a:p>
          <a:p>
            <a:pPr marL="342900" indent="-342900">
              <a:lnSpc>
                <a:spcPct val="90000"/>
              </a:lnSpc>
              <a:spcBef>
                <a:spcPct val="20000"/>
              </a:spcBef>
              <a:buFont typeface="Arial" pitchFamily="34" charset="0"/>
              <a:buChar char="•"/>
              <a:defRPr/>
            </a:pPr>
            <a:endParaRPr lang="en-US" sz="2600" b="1">
              <a:effectLst>
                <a:outerShdw blurRad="38100" dist="38100" dir="2700000" algn="tl">
                  <a:srgbClr val="C0C0C0"/>
                </a:outerShdw>
              </a:effectLst>
              <a:latin typeface="Arial" charset="0"/>
              <a:cs typeface="Arial"/>
            </a:endParaRPr>
          </a:p>
          <a:p>
            <a:pPr marL="342900" indent="-342900">
              <a:lnSpc>
                <a:spcPct val="90000"/>
              </a:lnSpc>
              <a:spcBef>
                <a:spcPct val="20000"/>
              </a:spcBef>
              <a:buFontTx/>
              <a:buChar char="•"/>
              <a:defRPr/>
            </a:pPr>
            <a:endParaRPr lang="en-US" sz="2600">
              <a:effectLst>
                <a:outerShdw blurRad="38100" dist="38100" dir="2700000" algn="tl">
                  <a:srgbClr val="C0C0C0"/>
                </a:outerShdw>
              </a:effectLst>
              <a:latin typeface="Arial" charset="0"/>
              <a:cs typeface="Arial"/>
            </a:endParaRPr>
          </a:p>
        </p:txBody>
      </p:sp>
      <p:sp>
        <p:nvSpPr>
          <p:cNvPr id="3" name="TextBox 2">
            <a:extLst>
              <a:ext uri="{FF2B5EF4-FFF2-40B4-BE49-F238E27FC236}">
                <a16:creationId xmlns:a16="http://schemas.microsoft.com/office/drawing/2014/main" id="{DAB307E0-DA1D-1643-A658-BABB20C41284}"/>
              </a:ext>
            </a:extLst>
          </p:cNvPr>
          <p:cNvSpPr txBox="1"/>
          <p:nvPr/>
        </p:nvSpPr>
        <p:spPr bwMode="auto">
          <a:xfrm>
            <a:off x="207255" y="4408887"/>
            <a:ext cx="2631570" cy="892552"/>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altLang="en-US" sz="2600" b="1" i="1" dirty="0">
                <a:solidFill>
                  <a:schemeClr val="tx2"/>
                </a:solidFill>
                <a:cs typeface="Arial"/>
              </a:rPr>
              <a:t>State Standard: </a:t>
            </a:r>
            <a:endParaRPr lang="en-US" altLang="en-US" sz="2600" b="1" i="1" dirty="0">
              <a:solidFill>
                <a:schemeClr val="tx2"/>
              </a:solidFill>
              <a:ea typeface="Lato"/>
              <a:cs typeface="Arial" panose="020B0604020202020204" pitchFamily="34" charset="0"/>
            </a:endParaRPr>
          </a:p>
          <a:p>
            <a:r>
              <a:rPr lang="en-US" altLang="en-US" sz="2600" b="1" i="1" dirty="0">
                <a:solidFill>
                  <a:schemeClr val="accent4"/>
                </a:solidFill>
                <a:cs typeface="Arial"/>
              </a:rPr>
              <a:t>6.5-8.5 (SW)</a:t>
            </a:r>
            <a:endParaRPr lang="en-US" altLang="en-US" sz="2600" b="1" i="1" dirty="0">
              <a:solidFill>
                <a:schemeClr val="accent4"/>
              </a:solidFill>
              <a:ea typeface="Lato"/>
              <a:cs typeface="Arial"/>
            </a:endParaRPr>
          </a:p>
        </p:txBody>
      </p:sp>
      <p:pic>
        <p:nvPicPr>
          <p:cNvPr id="4" name="Picture 3" descr="A picture containing grass, outdoor&#10;&#10;Description automatically generated">
            <a:extLst>
              <a:ext uri="{FF2B5EF4-FFF2-40B4-BE49-F238E27FC236}">
                <a16:creationId xmlns:a16="http://schemas.microsoft.com/office/drawing/2014/main" id="{DFF6D4A9-039B-44A5-A469-072EF88901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95144" y="3800855"/>
            <a:ext cx="2414818" cy="2676145"/>
          </a:xfrm>
          <a:prstGeom prst="rect">
            <a:avLst/>
          </a:prstGeom>
        </p:spPr>
      </p:pic>
      <p:sp>
        <p:nvSpPr>
          <p:cNvPr id="7" name="Title 1">
            <a:extLst>
              <a:ext uri="{FF2B5EF4-FFF2-40B4-BE49-F238E27FC236}">
                <a16:creationId xmlns:a16="http://schemas.microsoft.com/office/drawing/2014/main" id="{C3CB5501-5061-41EA-9089-52D5420C2E6D}"/>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MEASURING pH</a:t>
            </a:r>
            <a:endParaRPr lang="en-US" sz="1800">
              <a:latin typeface="+mj-lt"/>
            </a:endParaRPr>
          </a:p>
        </p:txBody>
      </p:sp>
      <p:pic>
        <p:nvPicPr>
          <p:cNvPr id="6" name="Picture 5" descr="A picture containing sky, outdoor, person&#10;&#10;Description automatically generated">
            <a:extLst>
              <a:ext uri="{FF2B5EF4-FFF2-40B4-BE49-F238E27FC236}">
                <a16:creationId xmlns:a16="http://schemas.microsoft.com/office/drawing/2014/main" id="{93F2E76D-A011-1332-0601-B72891D3E29F}"/>
              </a:ext>
            </a:extLst>
          </p:cNvPr>
          <p:cNvPicPr>
            <a:picLocks noChangeAspect="1"/>
          </p:cNvPicPr>
          <p:nvPr/>
        </p:nvPicPr>
        <p:blipFill>
          <a:blip r:embed="rId4" cstate="print">
            <a:extLst>
              <a:ext uri="{28A0092B-C50C-407E-A947-70E740481C1C}">
                <a14:useLocalDpi xmlns:a14="http://schemas.microsoft.com/office/drawing/2010/main" val="0"/>
              </a:ext>
            </a:extLst>
          </a:blip>
          <a:srcRect t="13741"/>
          <a:stretch/>
        </p:blipFill>
        <p:spPr>
          <a:xfrm>
            <a:off x="5715000" y="1149790"/>
            <a:ext cx="3221745" cy="3705373"/>
          </a:xfrm>
          <a:prstGeom prst="rect">
            <a:avLst/>
          </a:prstGeom>
        </p:spPr>
      </p:pic>
      <p:sp>
        <p:nvSpPr>
          <p:cNvPr id="8" name="TextBox 7">
            <a:extLst>
              <a:ext uri="{FF2B5EF4-FFF2-40B4-BE49-F238E27FC236}">
                <a16:creationId xmlns:a16="http://schemas.microsoft.com/office/drawing/2014/main" id="{CA079D54-C782-B54D-38A5-222CEE505C05}"/>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45</a:t>
            </a:r>
            <a:endParaRPr lang="en-US" b="1" i="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238573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Line 4"/>
          <p:cNvSpPr>
            <a:spLocks noChangeShapeType="1"/>
          </p:cNvSpPr>
          <p:nvPr/>
        </p:nvSpPr>
        <p:spPr bwMode="auto">
          <a:xfrm>
            <a:off x="2057400" y="4876800"/>
            <a:ext cx="457200" cy="3810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pic>
        <p:nvPicPr>
          <p:cNvPr id="2" name="Picture 1">
            <a:extLst>
              <a:ext uri="{FF2B5EF4-FFF2-40B4-BE49-F238E27FC236}">
                <a16:creationId xmlns:a16="http://schemas.microsoft.com/office/drawing/2014/main" id="{04C7792B-4CFD-5B42-84A5-8030636E88C6}"/>
              </a:ext>
            </a:extLst>
          </p:cNvPr>
          <p:cNvPicPr>
            <a:picLocks noChangeAspect="1"/>
          </p:cNvPicPr>
          <p:nvPr/>
        </p:nvPicPr>
        <p:blipFill>
          <a:blip r:embed="rId3"/>
          <a:stretch>
            <a:fillRect/>
          </a:stretch>
        </p:blipFill>
        <p:spPr>
          <a:xfrm>
            <a:off x="891681" y="1118179"/>
            <a:ext cx="3970020" cy="4621641"/>
          </a:xfrm>
          <a:prstGeom prst="rect">
            <a:avLst/>
          </a:prstGeom>
        </p:spPr>
      </p:pic>
      <p:sp>
        <p:nvSpPr>
          <p:cNvPr id="7" name="Title 1">
            <a:extLst>
              <a:ext uri="{FF2B5EF4-FFF2-40B4-BE49-F238E27FC236}">
                <a16:creationId xmlns:a16="http://schemas.microsoft.com/office/drawing/2014/main" id="{1E305658-7621-42E2-8518-078E2744BC63}"/>
              </a:ext>
            </a:extLst>
          </p:cNvPr>
          <p:cNvSpPr txBox="1">
            <a:spLocks/>
          </p:cNvSpPr>
          <p:nvPr/>
        </p:nvSpPr>
        <p:spPr>
          <a:xfrm>
            <a:off x="76200" y="0"/>
            <a:ext cx="8924956"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DISSOLVED OXYGEN</a:t>
            </a:r>
            <a:endParaRPr lang="en-US" sz="1800">
              <a:latin typeface="+mj-lt"/>
            </a:endParaRPr>
          </a:p>
        </p:txBody>
      </p:sp>
      <p:pic>
        <p:nvPicPr>
          <p:cNvPr id="4" name="Picture 3" descr="Diagram&#10;&#10;Description automatically generated">
            <a:extLst>
              <a:ext uri="{FF2B5EF4-FFF2-40B4-BE49-F238E27FC236}">
                <a16:creationId xmlns:a16="http://schemas.microsoft.com/office/drawing/2014/main" id="{0AF90107-47A9-F945-7192-FD841D5EA2A1}"/>
              </a:ext>
            </a:extLst>
          </p:cNvPr>
          <p:cNvPicPr>
            <a:picLocks noChangeAspect="1"/>
          </p:cNvPicPr>
          <p:nvPr/>
        </p:nvPicPr>
        <p:blipFill>
          <a:blip r:embed="rId4"/>
          <a:srcRect l="5735" t="3215" r="11639" b="6398"/>
          <a:stretch/>
        </p:blipFill>
        <p:spPr>
          <a:xfrm>
            <a:off x="5384941" y="846667"/>
            <a:ext cx="2867378" cy="5700889"/>
          </a:xfrm>
          <a:prstGeom prst="rect">
            <a:avLst/>
          </a:prstGeom>
        </p:spPr>
      </p:pic>
      <p:sp>
        <p:nvSpPr>
          <p:cNvPr id="3" name="TextBox 2">
            <a:extLst>
              <a:ext uri="{FF2B5EF4-FFF2-40B4-BE49-F238E27FC236}">
                <a16:creationId xmlns:a16="http://schemas.microsoft.com/office/drawing/2014/main" id="{D12CD9B2-2B02-B3E1-1C9A-F279C83A5EFF}"/>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46</a:t>
            </a:r>
            <a:endParaRPr lang="en-US" b="1" i="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93775109"/>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5499525" y="975064"/>
            <a:ext cx="3045084" cy="5454316"/>
          </a:xfrm>
          <a:prstGeom prst="rect">
            <a:avLst/>
          </a:prstGeom>
          <a:solidFill>
            <a:schemeClr val="bg1">
              <a:alpha val="50195"/>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9220" name="Rectangle 4"/>
          <p:cNvSpPr>
            <a:spLocks noChangeArrowheads="1"/>
          </p:cNvSpPr>
          <p:nvPr/>
        </p:nvSpPr>
        <p:spPr bwMode="auto">
          <a:xfrm>
            <a:off x="76200" y="-122252"/>
            <a:ext cx="8991600" cy="884252"/>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mj-lt"/>
                <a:cs typeface="Arial" panose="020B0604020202020204" pitchFamily="34" charset="0"/>
              </a:rPr>
              <a:t>ALTERING DISSOLVED OXYGEN</a:t>
            </a:r>
          </a:p>
        </p:txBody>
      </p:sp>
      <p:sp>
        <p:nvSpPr>
          <p:cNvPr id="12292" name="Rectangle 5"/>
          <p:cNvSpPr>
            <a:spLocks noChangeArrowheads="1"/>
          </p:cNvSpPr>
          <p:nvPr/>
        </p:nvSpPr>
        <p:spPr bwMode="auto">
          <a:xfrm>
            <a:off x="381000" y="432415"/>
            <a:ext cx="8229600" cy="5815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t"/>
          <a:lstStyle/>
          <a:p>
            <a:pPr marL="800100" lvl="1" indent="-342900">
              <a:lnSpc>
                <a:spcPct val="90000"/>
              </a:lnSpc>
              <a:spcBef>
                <a:spcPct val="50000"/>
              </a:spcBef>
              <a:buFont typeface="Arial" charset="0"/>
              <a:buChar char="•"/>
              <a:defRPr/>
            </a:pPr>
            <a:endParaRPr lang="en-US" sz="1050" dirty="0">
              <a:latin typeface="Arial" charset="0"/>
              <a:ea typeface="ＭＳ Ｐゴシック" charset="0"/>
            </a:endParaRPr>
          </a:p>
          <a:p>
            <a:pPr>
              <a:lnSpc>
                <a:spcPct val="90000"/>
              </a:lnSpc>
              <a:spcBef>
                <a:spcPct val="20000"/>
              </a:spcBef>
              <a:defRPr/>
            </a:pPr>
            <a:endParaRPr lang="en-US" sz="1050" dirty="0">
              <a:latin typeface="Arial" charset="0"/>
              <a:ea typeface="ＭＳ Ｐゴシック" charset="0"/>
            </a:endParaRPr>
          </a:p>
          <a:p>
            <a:pPr>
              <a:lnSpc>
                <a:spcPct val="90000"/>
              </a:lnSpc>
              <a:spcBef>
                <a:spcPct val="20000"/>
              </a:spcBef>
              <a:defRPr/>
            </a:pPr>
            <a:r>
              <a:rPr lang="en-US" sz="2600" b="1" dirty="0">
                <a:solidFill>
                  <a:schemeClr val="tx2"/>
                </a:solidFill>
              </a:rPr>
              <a:t>Increases DO: </a:t>
            </a:r>
            <a:endParaRPr lang="en-US" sz="2600" b="1" dirty="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b="1" dirty="0">
                <a:ea typeface="+mn-lt"/>
                <a:cs typeface="+mn-lt"/>
              </a:rPr>
              <a:t>Cooler temperatures</a:t>
            </a:r>
          </a:p>
          <a:p>
            <a:pPr lvl="1" indent="-457200">
              <a:lnSpc>
                <a:spcPct val="90000"/>
              </a:lnSpc>
              <a:spcBef>
                <a:spcPct val="20000"/>
              </a:spcBef>
              <a:buClr>
                <a:schemeClr val="accent4"/>
              </a:buClr>
              <a:buSzPct val="150000"/>
              <a:buFont typeface="Wingdings" panose="05000000000000000000" pitchFamily="2" charset="2"/>
              <a:buChar char="§"/>
              <a:defRPr/>
            </a:pPr>
            <a:r>
              <a:rPr lang="en-US" sz="2600" b="1" dirty="0">
                <a:ea typeface="+mn-lt"/>
                <a:cs typeface="+mn-lt"/>
              </a:rPr>
              <a:t>Atmospheric diffusion</a:t>
            </a:r>
            <a:r>
              <a:rPr lang="en-US" sz="2600" dirty="0">
                <a:ea typeface="+mn-lt"/>
                <a:cs typeface="+mn-lt"/>
              </a:rPr>
              <a:t> </a:t>
            </a:r>
            <a:endParaRPr lang="en-US" sz="2600" dirty="0">
              <a:solidFill>
                <a:schemeClr val="tx2"/>
              </a:solidFill>
              <a:ea typeface="+mn-lt"/>
              <a:cs typeface="+mn-lt"/>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b="1" dirty="0">
                <a:ea typeface="+mn-lt"/>
                <a:cs typeface="+mn-lt"/>
              </a:rPr>
              <a:t>Turbulent mixing</a:t>
            </a:r>
            <a:r>
              <a:rPr lang="en-US" sz="2600" b="1" dirty="0">
                <a:solidFill>
                  <a:schemeClr val="tx2"/>
                </a:solidFill>
                <a:ea typeface="+mn-lt"/>
                <a:cs typeface="+mn-lt"/>
              </a:rPr>
              <a:t> </a:t>
            </a:r>
            <a:r>
              <a:rPr lang="en-US" sz="2600" dirty="0">
                <a:solidFill>
                  <a:schemeClr val="tx2"/>
                </a:solidFill>
                <a:ea typeface="+mn-lt"/>
                <a:cs typeface="+mn-lt"/>
              </a:rPr>
              <a:t>(waves)</a:t>
            </a:r>
            <a:endParaRPr lang="en-US" dirty="0">
              <a:solidFill>
                <a:schemeClr val="tx2"/>
              </a:solidFill>
              <a:ea typeface="Lato"/>
              <a:cs typeface="Lato"/>
            </a:endParaRPr>
          </a:p>
          <a:p>
            <a:pPr lvl="1" indent="-457200">
              <a:lnSpc>
                <a:spcPct val="90000"/>
              </a:lnSpc>
              <a:spcBef>
                <a:spcPct val="20000"/>
              </a:spcBef>
              <a:buClr>
                <a:srgbClr val="EC6820"/>
              </a:buClr>
              <a:buSzPct val="150000"/>
              <a:buFont typeface="Wingdings" panose="05000000000000000000" pitchFamily="2" charset="2"/>
              <a:buChar char="§"/>
              <a:defRPr/>
            </a:pPr>
            <a:r>
              <a:rPr lang="en-US" sz="2600" b="1" dirty="0">
                <a:ea typeface="Lato"/>
                <a:cs typeface="Lato"/>
              </a:rPr>
              <a:t>Photosynthesis</a:t>
            </a:r>
          </a:p>
          <a:p>
            <a:pPr marL="342900" lvl="1" indent="-342900">
              <a:lnSpc>
                <a:spcPct val="90000"/>
              </a:lnSpc>
              <a:spcBef>
                <a:spcPct val="20000"/>
              </a:spcBef>
              <a:buFont typeface="Arial" panose="020B0604020202020204" pitchFamily="34" charset="0"/>
              <a:buChar char="•"/>
              <a:defRPr/>
            </a:pPr>
            <a:endParaRPr lang="en-US" sz="2600" dirty="0">
              <a:solidFill>
                <a:schemeClr val="tx2"/>
              </a:solidFill>
            </a:endParaRPr>
          </a:p>
          <a:p>
            <a:pPr>
              <a:lnSpc>
                <a:spcPct val="90000"/>
              </a:lnSpc>
              <a:spcBef>
                <a:spcPct val="20000"/>
              </a:spcBef>
              <a:defRPr/>
            </a:pPr>
            <a:r>
              <a:rPr lang="en-US" sz="2600" b="1" dirty="0">
                <a:solidFill>
                  <a:schemeClr val="tx2"/>
                </a:solidFill>
              </a:rPr>
              <a:t>Decreased DO:  </a:t>
            </a:r>
            <a:endParaRPr lang="en-US" sz="2600" b="1" dirty="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b="1" dirty="0">
                <a:solidFill>
                  <a:schemeClr val="accent4"/>
                </a:solidFill>
              </a:rPr>
              <a:t>Warmer temperatures</a:t>
            </a:r>
          </a:p>
          <a:p>
            <a:pPr lvl="1" indent="-457200">
              <a:lnSpc>
                <a:spcPct val="90000"/>
              </a:lnSpc>
              <a:spcBef>
                <a:spcPct val="20000"/>
              </a:spcBef>
              <a:buClr>
                <a:schemeClr val="accent4"/>
              </a:buClr>
              <a:buSzPct val="150000"/>
              <a:buFont typeface="Wingdings" panose="05000000000000000000" pitchFamily="2" charset="2"/>
              <a:buChar char="§"/>
              <a:defRPr/>
            </a:pPr>
            <a:r>
              <a:rPr lang="en-US" sz="2600" b="1" dirty="0">
                <a:solidFill>
                  <a:schemeClr val="accent4"/>
                </a:solidFill>
              </a:rPr>
              <a:t>Higher salinity </a:t>
            </a:r>
            <a:endParaRPr lang="en-US" sz="2600" b="1" dirty="0">
              <a:solidFill>
                <a:schemeClr val="accent4"/>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b="1" dirty="0">
                <a:solidFill>
                  <a:schemeClr val="accent4"/>
                </a:solidFill>
              </a:rPr>
              <a:t>Slow moving, deep water</a:t>
            </a:r>
          </a:p>
          <a:p>
            <a:pPr lvl="1" indent="-457200">
              <a:lnSpc>
                <a:spcPct val="90000"/>
              </a:lnSpc>
              <a:spcBef>
                <a:spcPct val="20000"/>
              </a:spcBef>
              <a:buClr>
                <a:schemeClr val="accent4"/>
              </a:buClr>
              <a:buSzPct val="150000"/>
              <a:buFont typeface="Wingdings" panose="05000000000000000000" pitchFamily="2" charset="2"/>
              <a:buChar char="§"/>
              <a:defRPr/>
            </a:pPr>
            <a:r>
              <a:rPr lang="en-US" sz="2600" b="1" dirty="0">
                <a:solidFill>
                  <a:schemeClr val="accent4"/>
                </a:solidFill>
                <a:ea typeface="Lato"/>
                <a:cs typeface="Lato"/>
              </a:rPr>
              <a:t>Decaying organic matter</a:t>
            </a:r>
          </a:p>
        </p:txBody>
      </p:sp>
      <p:pic>
        <p:nvPicPr>
          <p:cNvPr id="3" name="Picture 2"/>
          <p:cNvPicPr>
            <a:picLocks noChangeAspect="1"/>
          </p:cNvPicPr>
          <p:nvPr/>
        </p:nvPicPr>
        <p:blipFill>
          <a:blip r:embed="rId3"/>
          <a:stretch>
            <a:fillRect/>
          </a:stretch>
        </p:blipFill>
        <p:spPr>
          <a:xfrm>
            <a:off x="5381089" y="975064"/>
            <a:ext cx="3281955" cy="3305675"/>
          </a:xfrm>
          <a:prstGeom prst="rect">
            <a:avLst/>
          </a:prstGeom>
        </p:spPr>
      </p:pic>
      <p:pic>
        <p:nvPicPr>
          <p:cNvPr id="4" name="Picture 3" descr="A picture containing wave&#10;&#10;Description automatically generated">
            <a:extLst>
              <a:ext uri="{FF2B5EF4-FFF2-40B4-BE49-F238E27FC236}">
                <a16:creationId xmlns:a16="http://schemas.microsoft.com/office/drawing/2014/main" id="{C0304BD4-F547-7E3F-A281-1DB6DF1A3C91}"/>
              </a:ext>
            </a:extLst>
          </p:cNvPr>
          <p:cNvPicPr>
            <a:picLocks noChangeAspect="1"/>
          </p:cNvPicPr>
          <p:nvPr/>
        </p:nvPicPr>
        <p:blipFill>
          <a:blip r:embed="rId4"/>
          <a:srcRect l="3808" t="10015" r="9524" b="16387"/>
          <a:stretch/>
        </p:blipFill>
        <p:spPr>
          <a:xfrm>
            <a:off x="5259588" y="4493803"/>
            <a:ext cx="3524956" cy="1752549"/>
          </a:xfrm>
          <a:prstGeom prst="rect">
            <a:avLst/>
          </a:prstGeom>
        </p:spPr>
      </p:pic>
      <p:sp>
        <p:nvSpPr>
          <p:cNvPr id="7" name="TextBox 6">
            <a:extLst>
              <a:ext uri="{FF2B5EF4-FFF2-40B4-BE49-F238E27FC236}">
                <a16:creationId xmlns:a16="http://schemas.microsoft.com/office/drawing/2014/main" id="{D30F80A5-936E-1A26-E4DD-3DBA040BF39A}"/>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47</a:t>
            </a:r>
            <a:endParaRPr lang="en-US" b="1" i="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06737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Line 4"/>
          <p:cNvSpPr>
            <a:spLocks noChangeShapeType="1"/>
          </p:cNvSpPr>
          <p:nvPr/>
        </p:nvSpPr>
        <p:spPr bwMode="auto">
          <a:xfrm>
            <a:off x="2057400" y="4876800"/>
            <a:ext cx="457200" cy="3810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6" name="Rectangle 3"/>
          <p:cNvSpPr>
            <a:spLocks noChangeArrowheads="1"/>
          </p:cNvSpPr>
          <p:nvPr/>
        </p:nvSpPr>
        <p:spPr bwMode="auto">
          <a:xfrm>
            <a:off x="375920" y="914400"/>
            <a:ext cx="8006080" cy="368100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marL="0" lvl="1">
              <a:lnSpc>
                <a:spcPct val="90000"/>
              </a:lnSpc>
              <a:spcBef>
                <a:spcPct val="20000"/>
              </a:spcBef>
              <a:defRPr/>
            </a:pPr>
            <a:r>
              <a:rPr lang="en-US" sz="2600" b="1">
                <a:solidFill>
                  <a:schemeClr val="tx2"/>
                </a:solidFill>
              </a:rPr>
              <a:t>Measure:</a:t>
            </a: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Rinse sampling bottles twice before collecting sample</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Take two samples for duplicate precision </a:t>
            </a:r>
            <a:r>
              <a:rPr lang="en-US" sz="2600" b="1" u="sng"/>
              <a:t>(+/- 0.6 )</a:t>
            </a:r>
            <a:endParaRPr lang="en-US" sz="2600" b="1" u="sng">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b="1"/>
              <a:t>Retest</a:t>
            </a:r>
            <a:r>
              <a:rPr lang="en-US" sz="2600">
                <a:solidFill>
                  <a:schemeClr val="tx2"/>
                </a:solidFill>
              </a:rPr>
              <a:t> if not within duplicate precision</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Measured in ppm or mg/L</a:t>
            </a:r>
            <a:r>
              <a:rPr lang="en-US" sz="2600" b="1">
                <a:solidFill>
                  <a:srgbClr val="EC6820"/>
                </a:solidFill>
              </a:rPr>
              <a:t> </a:t>
            </a:r>
            <a:r>
              <a:rPr lang="en-US" sz="2600">
                <a:solidFill>
                  <a:schemeClr val="tx2"/>
                </a:solidFill>
              </a:rPr>
              <a:t>(1 mg/L ≈ 1 ppm)</a:t>
            </a:r>
            <a:endParaRPr lang="en-US" sz="2600">
              <a:solidFill>
                <a:schemeClr val="tx2"/>
              </a:solidFill>
              <a:ea typeface="Lato"/>
              <a:cs typeface="Lato"/>
            </a:endParaRPr>
          </a:p>
          <a:p>
            <a:pPr>
              <a:defRPr/>
            </a:pPr>
            <a:endParaRPr lang="en-US" sz="2400" b="1">
              <a:latin typeface="Arial" pitchFamily="34" charset="0"/>
              <a:cs typeface="Arial" pitchFamily="34" charset="0"/>
            </a:endParaRPr>
          </a:p>
          <a:p>
            <a:pPr lvl="1">
              <a:defRPr/>
            </a:pPr>
            <a:endParaRPr lang="en-US" sz="2400">
              <a:solidFill>
                <a:schemeClr val="accent5"/>
              </a:solidFill>
              <a:latin typeface="Arial" pitchFamily="34" charset="0"/>
              <a:cs typeface="Arial" pitchFamily="34" charset="0"/>
            </a:endParaRPr>
          </a:p>
          <a:p>
            <a:pPr marL="800100" lvl="1" indent="-342900">
              <a:buFont typeface="Arial" pitchFamily="34" charset="0"/>
              <a:buChar char="•"/>
              <a:defRPr/>
            </a:pPr>
            <a:endParaRPr lang="en-US" sz="2400">
              <a:latin typeface="Arial" pitchFamily="34" charset="0"/>
              <a:cs typeface="Arial" pitchFamily="34" charset="0"/>
            </a:endParaRPr>
          </a:p>
        </p:txBody>
      </p:sp>
      <p:sp>
        <p:nvSpPr>
          <p:cNvPr id="7" name="TextBox 6">
            <a:extLst>
              <a:ext uri="{FF2B5EF4-FFF2-40B4-BE49-F238E27FC236}">
                <a16:creationId xmlns:a16="http://schemas.microsoft.com/office/drawing/2014/main" id="{9A3AA138-123F-B849-92D9-7C4D132CB611}"/>
              </a:ext>
            </a:extLst>
          </p:cNvPr>
          <p:cNvSpPr txBox="1"/>
          <p:nvPr/>
        </p:nvSpPr>
        <p:spPr bwMode="auto">
          <a:xfrm>
            <a:off x="266335" y="3602632"/>
            <a:ext cx="4614173" cy="2308324"/>
          </a:xfrm>
          <a:prstGeom prst="rect">
            <a:avLst/>
          </a:prstGeom>
          <a:noFill/>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altLang="en-US" sz="2600" b="1" i="1" dirty="0">
                <a:solidFill>
                  <a:schemeClr val="tx2"/>
                </a:solidFill>
                <a:cs typeface="Arial"/>
              </a:rPr>
              <a:t>State Standard</a:t>
            </a:r>
            <a:r>
              <a:rPr lang="en-US" altLang="en-US" sz="2600" i="1" dirty="0">
                <a:solidFill>
                  <a:schemeClr val="tx2"/>
                </a:solidFill>
                <a:cs typeface="Arial"/>
              </a:rPr>
              <a:t>: </a:t>
            </a:r>
            <a:br>
              <a:rPr lang="en-US" altLang="en-US" sz="2600" i="1" dirty="0">
                <a:solidFill>
                  <a:schemeClr val="accent5"/>
                </a:solidFill>
                <a:cs typeface="Arial"/>
              </a:rPr>
            </a:br>
            <a:r>
              <a:rPr lang="en-US" altLang="en-US" sz="2600" b="1" i="1" dirty="0">
                <a:solidFill>
                  <a:schemeClr val="tx1"/>
                </a:solidFill>
                <a:cs typeface="Arial"/>
              </a:rPr>
              <a:t>Daily</a:t>
            </a:r>
            <a:r>
              <a:rPr lang="en-US" altLang="en-US" sz="2600" i="1" dirty="0">
                <a:solidFill>
                  <a:schemeClr val="accent5"/>
                </a:solidFill>
                <a:cs typeface="Arial"/>
              </a:rPr>
              <a:t> </a:t>
            </a:r>
            <a:r>
              <a:rPr lang="en-US" altLang="en-US" sz="2600" b="1" i="1" dirty="0">
                <a:solidFill>
                  <a:schemeClr val="tx1"/>
                </a:solidFill>
                <a:cs typeface="Arial"/>
              </a:rPr>
              <a:t>average above 5.0 mg/L and not less than 4.0 mg/L</a:t>
            </a:r>
          </a:p>
          <a:p>
            <a:endParaRPr lang="en-US" altLang="en-US" sz="2600" b="1" i="1" dirty="0">
              <a:solidFill>
                <a:schemeClr val="tx1"/>
              </a:solidFill>
              <a:ea typeface="Lato"/>
              <a:cs typeface="Arial"/>
            </a:endParaRPr>
          </a:p>
          <a:p>
            <a:r>
              <a:rPr lang="en-US" altLang="en-US" sz="2000" i="1" dirty="0">
                <a:solidFill>
                  <a:schemeClr val="tx2"/>
                </a:solidFill>
                <a:ea typeface="Lato"/>
                <a:cs typeface="Arial"/>
              </a:rPr>
              <a:t>Note: Tidal creeks can naturally have very low DO levels, especially in the summer.</a:t>
            </a:r>
          </a:p>
        </p:txBody>
      </p:sp>
      <p:sp>
        <p:nvSpPr>
          <p:cNvPr id="9" name="Title 1">
            <a:extLst>
              <a:ext uri="{FF2B5EF4-FFF2-40B4-BE49-F238E27FC236}">
                <a16:creationId xmlns:a16="http://schemas.microsoft.com/office/drawing/2014/main" id="{E8221BEA-FA9B-402A-9167-888BBFFC9697}"/>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MEASURING DISSOLVED OXYGEN</a:t>
            </a:r>
            <a:endParaRPr lang="en-US" sz="1800">
              <a:latin typeface="+mj-lt"/>
            </a:endParaRPr>
          </a:p>
        </p:txBody>
      </p:sp>
      <p:pic>
        <p:nvPicPr>
          <p:cNvPr id="8" name="Picture 7" descr="Diagram&#10;&#10;Description automatically generated">
            <a:extLst>
              <a:ext uri="{FF2B5EF4-FFF2-40B4-BE49-F238E27FC236}">
                <a16:creationId xmlns:a16="http://schemas.microsoft.com/office/drawing/2014/main" id="{9CFAEA9D-7642-D0A7-A7E1-755E90C4D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303" y="3607113"/>
            <a:ext cx="2115297" cy="1976589"/>
          </a:xfrm>
          <a:prstGeom prst="rect">
            <a:avLst/>
          </a:prstGeom>
        </p:spPr>
      </p:pic>
      <p:pic>
        <p:nvPicPr>
          <p:cNvPr id="4" name="Picture 3">
            <a:extLst>
              <a:ext uri="{FF2B5EF4-FFF2-40B4-BE49-F238E27FC236}">
                <a16:creationId xmlns:a16="http://schemas.microsoft.com/office/drawing/2014/main" id="{A2BA8811-6D7E-7327-C4A6-C5865A953E71}"/>
              </a:ext>
            </a:extLst>
          </p:cNvPr>
          <p:cNvPicPr>
            <a:picLocks noChangeAspect="1"/>
          </p:cNvPicPr>
          <p:nvPr/>
        </p:nvPicPr>
        <p:blipFill>
          <a:blip r:embed="rId4" cstate="print">
            <a:extLst>
              <a:ext uri="{28A0092B-C50C-407E-A947-70E740481C1C}">
                <a14:useLocalDpi xmlns:a14="http://schemas.microsoft.com/office/drawing/2010/main" val="0"/>
              </a:ext>
            </a:extLst>
          </a:blip>
          <a:srcRect l="9529" t="7687" r="30024" b="7605"/>
          <a:stretch/>
        </p:blipFill>
        <p:spPr>
          <a:xfrm>
            <a:off x="6466974" y="4131710"/>
            <a:ext cx="2410691" cy="2252180"/>
          </a:xfrm>
          <a:prstGeom prst="rect">
            <a:avLst/>
          </a:prstGeom>
        </p:spPr>
      </p:pic>
      <p:sp>
        <p:nvSpPr>
          <p:cNvPr id="2" name="TextBox 1">
            <a:extLst>
              <a:ext uri="{FF2B5EF4-FFF2-40B4-BE49-F238E27FC236}">
                <a16:creationId xmlns:a16="http://schemas.microsoft.com/office/drawing/2014/main" id="{C16E30EF-D6A1-7E00-126C-6DA7F5448964}"/>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47-51</a:t>
            </a:r>
            <a:endParaRPr lang="en-US" b="1" i="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64662981"/>
      </p:ext>
    </p:extLst>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4"/>
          <p:cNvSpPr txBox="1">
            <a:spLocks noChangeArrowheads="1"/>
          </p:cNvSpPr>
          <p:nvPr/>
        </p:nvSpPr>
        <p:spPr bwMode="auto">
          <a:xfrm>
            <a:off x="76200" y="-22086"/>
            <a:ext cx="8229600" cy="646331"/>
          </a:xfrm>
          <a:prstGeom prst="rect">
            <a:avLst/>
          </a:prstGeom>
          <a:noFill/>
          <a:ln>
            <a:noFill/>
          </a:ln>
          <a:effectLst/>
          <a:extLst>
            <a:ext uri="{909E8E84-426E-40dd-AFC4-6F175D3DCCD1}">
              <a14:hiddenFill xmlns:a14="http://schemas.microsoft.com/office/drawing/2010/main" xmlns="">
                <a:solidFill>
                  <a:schemeClr val="bg1">
                    <a:alpha val="50195"/>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chemeClr val="bg1"/>
                </a:solidFill>
                <a:latin typeface="+mj-lt"/>
                <a:cs typeface="Arial" panose="020B0604020202020204" pitchFamily="34" charset="0"/>
              </a:rPr>
              <a:t>CHEMICAL KIT MAINTENANCE </a:t>
            </a:r>
          </a:p>
        </p:txBody>
      </p:sp>
      <p:sp>
        <p:nvSpPr>
          <p:cNvPr id="6" name="Content Placeholder 5"/>
          <p:cNvSpPr>
            <a:spLocks noGrp="1"/>
          </p:cNvSpPr>
          <p:nvPr>
            <p:ph sz="half" idx="1"/>
          </p:nvPr>
        </p:nvSpPr>
        <p:spPr>
          <a:xfrm>
            <a:off x="282942" y="1180640"/>
            <a:ext cx="6248400" cy="5579363"/>
          </a:xfrm>
        </p:spPr>
        <p:txBody>
          <a:bodyPr/>
          <a:lstStyle/>
          <a:p>
            <a:pPr>
              <a:buClr>
                <a:srgbClr val="EC6820"/>
              </a:buClr>
              <a:buFont typeface="Wingdings" panose="05000000000000000000" pitchFamily="2" charset="2"/>
              <a:buChar char="§"/>
              <a:defRPr/>
            </a:pPr>
            <a:r>
              <a:rPr lang="en-US" sz="2600" b="1" dirty="0">
                <a:solidFill>
                  <a:schemeClr val="tx2"/>
                </a:solidFill>
                <a:latin typeface="+mn-lt"/>
                <a:ea typeface="Lato"/>
                <a:cs typeface="Lato"/>
              </a:rPr>
              <a:t>Always check expiration dates!</a:t>
            </a:r>
            <a:endParaRPr lang="en-US" sz="2200" dirty="0">
              <a:solidFill>
                <a:schemeClr val="tx2"/>
              </a:solidFill>
              <a:ea typeface="Lato"/>
              <a:cs typeface="Lato"/>
            </a:endParaRPr>
          </a:p>
          <a:p>
            <a:pPr lvl="1">
              <a:buClr>
                <a:srgbClr val="EC6820"/>
              </a:buClr>
              <a:buSzPct val="114999"/>
              <a:buFont typeface="Wingdings" panose="05000000000000000000" pitchFamily="2" charset="2"/>
              <a:buChar char="§"/>
              <a:defRPr/>
            </a:pPr>
            <a:r>
              <a:rPr lang="en-US" sz="2500" dirty="0">
                <a:solidFill>
                  <a:schemeClr val="tx2"/>
                </a:solidFill>
                <a:latin typeface="Lato "/>
                <a:ea typeface="Lato"/>
                <a:cs typeface="Arial"/>
              </a:rPr>
              <a:t>Replace when expired or contaminated</a:t>
            </a:r>
            <a:endParaRPr lang="en-US" sz="2500" dirty="0">
              <a:solidFill>
                <a:schemeClr val="tx2"/>
              </a:solidFill>
              <a:ea typeface="Lato"/>
              <a:cs typeface="Lato"/>
            </a:endParaRPr>
          </a:p>
          <a:p>
            <a:pPr lvl="2">
              <a:buClr>
                <a:schemeClr val="accent4"/>
              </a:buClr>
              <a:buSzPct val="114999"/>
              <a:buFont typeface="Wingdings,Sans-Serif" panose="05000000000000000000" pitchFamily="2" charset="2"/>
              <a:buChar char="§"/>
              <a:defRPr/>
            </a:pPr>
            <a:r>
              <a:rPr lang="en-US" sz="2200" dirty="0">
                <a:solidFill>
                  <a:schemeClr val="tx2"/>
                </a:solidFill>
                <a:latin typeface="Lato "/>
                <a:ea typeface="Lato"/>
                <a:cs typeface="Arial"/>
              </a:rPr>
              <a:t>Contact trainer, kit loan location, or program coordinators</a:t>
            </a:r>
            <a:endParaRPr lang="en-US" sz="2200" dirty="0">
              <a:solidFill>
                <a:schemeClr val="tx2"/>
              </a:solidFill>
              <a:latin typeface="Lato "/>
              <a:cs typeface="Arial"/>
            </a:endParaRPr>
          </a:p>
          <a:p>
            <a:pPr>
              <a:buClr>
                <a:schemeClr val="accent4"/>
              </a:buClr>
              <a:buFont typeface="Wingdings" panose="05000000000000000000" pitchFamily="2" charset="2"/>
              <a:buChar char="§"/>
              <a:defRPr/>
            </a:pPr>
            <a:r>
              <a:rPr lang="en-US" sz="2600" dirty="0">
                <a:solidFill>
                  <a:schemeClr val="tx2"/>
                </a:solidFill>
                <a:latin typeface="+mn-lt"/>
              </a:rPr>
              <a:t>Store in a </a:t>
            </a:r>
            <a:r>
              <a:rPr lang="en-US" sz="2500" b="1" dirty="0">
                <a:solidFill>
                  <a:schemeClr val="accent3"/>
                </a:solidFill>
                <a:latin typeface="Lato"/>
                <a:ea typeface="Lato"/>
                <a:cs typeface="Lato"/>
              </a:rPr>
              <a:t>cool</a:t>
            </a:r>
            <a:r>
              <a:rPr lang="en-US" sz="2600" b="1" dirty="0">
                <a:solidFill>
                  <a:schemeClr val="accent4"/>
                </a:solidFill>
                <a:latin typeface="+mn-lt"/>
              </a:rPr>
              <a:t>,</a:t>
            </a:r>
            <a:r>
              <a:rPr lang="en-US" sz="2600" b="1" dirty="0">
                <a:solidFill>
                  <a:schemeClr val="tx2"/>
                </a:solidFill>
                <a:latin typeface="+mn-lt"/>
              </a:rPr>
              <a:t> </a:t>
            </a:r>
            <a:r>
              <a:rPr lang="en-US" sz="2600" b="1" dirty="0">
                <a:latin typeface="+mn-lt"/>
              </a:rPr>
              <a:t>dark place</a:t>
            </a:r>
            <a:endParaRPr lang="en-US" sz="2600" dirty="0">
              <a:solidFill>
                <a:schemeClr val="tx2"/>
              </a:solidFill>
              <a:latin typeface="+mn-lt"/>
            </a:endParaRPr>
          </a:p>
          <a:p>
            <a:pPr>
              <a:buClr>
                <a:schemeClr val="accent4"/>
              </a:buClr>
              <a:buFont typeface="Wingdings" panose="05000000000000000000" pitchFamily="2" charset="2"/>
              <a:buChar char="§"/>
              <a:defRPr/>
            </a:pPr>
            <a:r>
              <a:rPr lang="en-US" sz="2600" dirty="0">
                <a:solidFill>
                  <a:schemeClr val="tx2"/>
                </a:solidFill>
                <a:latin typeface="+mn-lt"/>
              </a:rPr>
              <a:t>Sampling waste: </a:t>
            </a:r>
            <a:endParaRPr lang="en-US" sz="2600" dirty="0">
              <a:solidFill>
                <a:schemeClr val="tx2"/>
              </a:solidFill>
              <a:latin typeface="+mn-lt"/>
              <a:ea typeface="Lato"/>
              <a:cs typeface="Lato"/>
            </a:endParaRPr>
          </a:p>
          <a:p>
            <a:pPr marL="742950" lvl="2" indent="-285750">
              <a:buClr>
                <a:srgbClr val="EC6820"/>
              </a:buClr>
              <a:buFont typeface="Wingdings" panose="05000000000000000000" pitchFamily="2" charset="2"/>
              <a:buChar char="§"/>
              <a:defRPr/>
            </a:pPr>
            <a:r>
              <a:rPr lang="en-US" sz="2500" dirty="0">
                <a:solidFill>
                  <a:schemeClr val="tx2"/>
                </a:solidFill>
                <a:latin typeface="Lato"/>
                <a:ea typeface="Lato"/>
                <a:cs typeface="Lato"/>
              </a:rPr>
              <a:t>Flush down drain with excess water</a:t>
            </a:r>
          </a:p>
          <a:p>
            <a:pPr marL="742950" lvl="2" indent="-285750">
              <a:buClr>
                <a:srgbClr val="EC6820"/>
              </a:buClr>
              <a:buFont typeface="Wingdings" panose="05000000000000000000" pitchFamily="2" charset="2"/>
              <a:buChar char="§"/>
              <a:defRPr/>
            </a:pPr>
            <a:r>
              <a:rPr lang="en-US" sz="2500" dirty="0">
                <a:solidFill>
                  <a:srgbClr val="FF0000"/>
                </a:solidFill>
                <a:latin typeface="Lato"/>
                <a:ea typeface="Lato"/>
                <a:cs typeface="Lato"/>
              </a:rPr>
              <a:t>EXCEPT if you have a septic system</a:t>
            </a:r>
          </a:p>
          <a:p>
            <a:pPr marL="742950" lvl="2" indent="-285750">
              <a:buClr>
                <a:srgbClr val="EC6820"/>
              </a:buClr>
              <a:buFont typeface="Wingdings" panose="05000000000000000000" pitchFamily="2" charset="2"/>
              <a:buChar char="§"/>
              <a:defRPr/>
            </a:pPr>
            <a:endParaRPr lang="en-US" sz="2600" dirty="0">
              <a:solidFill>
                <a:srgbClr val="FF0000"/>
              </a:solidFill>
              <a:latin typeface="Lato"/>
              <a:ea typeface="Lato"/>
              <a:cs typeface="Lato"/>
            </a:endParaRPr>
          </a:p>
          <a:p>
            <a:pPr lvl="1">
              <a:buClr>
                <a:srgbClr val="EC6820"/>
              </a:buClr>
              <a:buFont typeface="Wingdings"/>
              <a:buChar char="§"/>
              <a:defRPr/>
            </a:pPr>
            <a:endParaRPr lang="en-US" dirty="0">
              <a:solidFill>
                <a:schemeClr val="accent2"/>
              </a:solidFill>
              <a:latin typeface="Arial"/>
              <a:ea typeface="Lato"/>
              <a:cs typeface="Arial"/>
            </a:endParaRPr>
          </a:p>
          <a:p>
            <a:pPr marL="457200" lvl="1" indent="0">
              <a:buNone/>
              <a:defRPr/>
            </a:pPr>
            <a:endParaRPr lang="en-US" dirty="0">
              <a:solidFill>
                <a:schemeClr val="accent5"/>
              </a:solidFill>
              <a:latin typeface="Arial" panose="020B0604020202020204" pitchFamily="34" charset="0"/>
              <a:cs typeface="Arial" panose="020B0604020202020204" pitchFamily="34" charset="0"/>
            </a:endParaRPr>
          </a:p>
          <a:p>
            <a:pPr lvl="1">
              <a:defRPr/>
            </a:pPr>
            <a:endParaRPr lang="en-US" dirty="0">
              <a:solidFill>
                <a:schemeClr val="accent5"/>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1"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b="-2"/>
          <a:stretch>
            <a:fillRect/>
          </a:stretch>
        </p:blipFill>
        <p:spPr>
          <a:xfrm>
            <a:off x="6715931" y="793196"/>
            <a:ext cx="1790700" cy="3273202"/>
          </a:xfrm>
          <a:prstGeom prst="rect">
            <a:avLst/>
          </a:prstGeom>
        </p:spPr>
      </p:pic>
      <p:cxnSp>
        <p:nvCxnSpPr>
          <p:cNvPr id="13" name="Straight Arrow Connector 12"/>
          <p:cNvCxnSpPr>
            <a:cxnSpLocks/>
          </p:cNvCxnSpPr>
          <p:nvPr/>
        </p:nvCxnSpPr>
        <p:spPr>
          <a:xfrm flipH="1">
            <a:off x="7701326" y="2950889"/>
            <a:ext cx="1148443" cy="3118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DDEBE92-FB64-E586-0772-04EBF7F27A47}"/>
              </a:ext>
            </a:extLst>
          </p:cNvPr>
          <p:cNvPicPr>
            <a:picLocks noChangeAspect="1"/>
          </p:cNvPicPr>
          <p:nvPr/>
        </p:nvPicPr>
        <p:blipFill rotWithShape="1">
          <a:blip r:embed="rId4"/>
          <a:srcRect l="29228" t="20676" r="22965" b="-741"/>
          <a:stretch/>
        </p:blipFill>
        <p:spPr>
          <a:xfrm rot="5400000">
            <a:off x="6464857" y="4288105"/>
            <a:ext cx="2292848" cy="2159879"/>
          </a:xfrm>
          <a:prstGeom prst="rect">
            <a:avLst/>
          </a:prstGeom>
        </p:spPr>
      </p:pic>
      <p:sp>
        <p:nvSpPr>
          <p:cNvPr id="3" name="TextBox 2">
            <a:extLst>
              <a:ext uri="{FF2B5EF4-FFF2-40B4-BE49-F238E27FC236}">
                <a16:creationId xmlns:a16="http://schemas.microsoft.com/office/drawing/2014/main" id="{FC701E1C-6FEA-8163-0702-51D380A0C0CB}"/>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51</a:t>
            </a:r>
            <a:endParaRPr lang="en-US" b="1" i="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90731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5084481" y="2669458"/>
            <a:ext cx="4167674" cy="1967871"/>
          </a:xfrm>
        </p:spPr>
        <p:txBody>
          <a:bodyPr/>
          <a:lstStyle/>
          <a:p>
            <a:pPr algn="ctr"/>
            <a:r>
              <a:rPr lang="en-US" sz="4000" b="1" i="0">
                <a:solidFill>
                  <a:schemeClr val="tx2"/>
                </a:solidFill>
                <a:latin typeface="Lato "/>
                <a:cs typeface="Arial"/>
              </a:rPr>
              <a:t>Next Steps</a:t>
            </a:r>
          </a:p>
        </p:txBody>
      </p:sp>
      <p:sp>
        <p:nvSpPr>
          <p:cNvPr id="4" name="TextBox 3">
            <a:extLst>
              <a:ext uri="{FF2B5EF4-FFF2-40B4-BE49-F238E27FC236}">
                <a16:creationId xmlns:a16="http://schemas.microsoft.com/office/drawing/2014/main" id="{B2585582-5D7C-7C9B-4A43-24335A2478D7}"/>
              </a:ext>
            </a:extLst>
          </p:cNvPr>
          <p:cNvSpPr txBox="1"/>
          <p:nvPr/>
        </p:nvSpPr>
        <p:spPr bwMode="auto">
          <a:xfrm>
            <a:off x="5796718" y="3361005"/>
            <a:ext cx="2743200" cy="584775"/>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i="1">
                <a:solidFill>
                  <a:srgbClr val="073E87"/>
                </a:solidFill>
                <a:latin typeface="Lato"/>
              </a:rPr>
              <a:t>Page 52</a:t>
            </a:r>
            <a:endParaRPr lang="en-US" sz="3200">
              <a:ea typeface="Lato"/>
              <a:cs typeface="Lato"/>
            </a:endParaRPr>
          </a:p>
        </p:txBody>
      </p:sp>
      <p:pic>
        <p:nvPicPr>
          <p:cNvPr id="5" name="Picture 4" descr="A group of people standing on a dock&#10;&#10;Description automatically generated with low confidence">
            <a:extLst>
              <a:ext uri="{FF2B5EF4-FFF2-40B4-BE49-F238E27FC236}">
                <a16:creationId xmlns:a16="http://schemas.microsoft.com/office/drawing/2014/main" id="{5186DDC2-142D-9333-8AAE-4226211EE9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207" y="1474988"/>
            <a:ext cx="5029379" cy="3772034"/>
          </a:xfrm>
          <a:prstGeom prst="rect">
            <a:avLst/>
          </a:prstGeom>
        </p:spPr>
      </p:pic>
    </p:spTree>
    <p:extLst>
      <p:ext uri="{BB962C8B-B14F-4D97-AF65-F5344CB8AC3E}">
        <p14:creationId xmlns:p14="http://schemas.microsoft.com/office/powerpoint/2010/main" val="2922440803"/>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76200" y="-22086"/>
            <a:ext cx="8077200"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3600" b="1" i="0">
                <a:solidFill>
                  <a:schemeClr val="bg1"/>
                </a:solidFill>
                <a:latin typeface="+mj-lt"/>
                <a:cs typeface="Arial" panose="020B0604020202020204" pitchFamily="34" charset="0"/>
              </a:rPr>
              <a:t>IDENTIFYING WATERSHEDS</a:t>
            </a:r>
          </a:p>
        </p:txBody>
      </p:sp>
      <p:sp>
        <p:nvSpPr>
          <p:cNvPr id="9" name="Content Placeholder 8"/>
          <p:cNvSpPr>
            <a:spLocks noGrp="1"/>
          </p:cNvSpPr>
          <p:nvPr>
            <p:ph idx="1"/>
          </p:nvPr>
        </p:nvSpPr>
        <p:spPr>
          <a:xfrm>
            <a:off x="381000" y="914400"/>
            <a:ext cx="8229600" cy="6858000"/>
          </a:xfrm>
        </p:spPr>
        <p:txBody>
          <a:bodyPr/>
          <a:lstStyle/>
          <a:p>
            <a:pPr>
              <a:buClr>
                <a:schemeClr val="accent4"/>
              </a:buClr>
              <a:buFont typeface="Wingdings" panose="05000000000000000000" pitchFamily="2" charset="2"/>
              <a:buChar char="§"/>
            </a:pPr>
            <a:r>
              <a:rPr lang="en-US" sz="2600">
                <a:solidFill>
                  <a:schemeClr val="tx2"/>
                </a:solidFill>
                <a:latin typeface="+mn-lt"/>
                <a:ea typeface="Arial" charset="0"/>
                <a:cs typeface="Arial" charset="0"/>
              </a:rPr>
              <a:t>Hydrologic Unit Codes (HUCs) identify watersheds</a:t>
            </a:r>
          </a:p>
          <a:p>
            <a:pPr>
              <a:buClr>
                <a:schemeClr val="accent4"/>
              </a:buClr>
              <a:buFont typeface="Wingdings" panose="05000000000000000000" pitchFamily="2" charset="2"/>
              <a:buChar char="§"/>
            </a:pPr>
            <a:r>
              <a:rPr lang="en-US" sz="2600">
                <a:solidFill>
                  <a:schemeClr val="tx2"/>
                </a:solidFill>
                <a:latin typeface="+mn-lt"/>
                <a:ea typeface="Arial" charset="0"/>
                <a:cs typeface="Arial" charset="0"/>
              </a:rPr>
              <a:t>Smaller watersheds have larger HUC numbers</a:t>
            </a:r>
          </a:p>
        </p:txBody>
      </p:sp>
      <p:pic>
        <p:nvPicPr>
          <p:cNvPr id="4" name="Picture 3">
            <a:extLst>
              <a:ext uri="{FF2B5EF4-FFF2-40B4-BE49-F238E27FC236}">
                <a16:creationId xmlns:a16="http://schemas.microsoft.com/office/drawing/2014/main" id="{8C6F1DCB-BEC6-590B-42B4-8F3C290543DD}"/>
              </a:ext>
            </a:extLst>
          </p:cNvPr>
          <p:cNvPicPr>
            <a:picLocks noChangeAspect="1"/>
          </p:cNvPicPr>
          <p:nvPr/>
        </p:nvPicPr>
        <p:blipFill>
          <a:blip r:embed="rId3"/>
          <a:stretch>
            <a:fillRect/>
          </a:stretch>
        </p:blipFill>
        <p:spPr>
          <a:xfrm>
            <a:off x="2758661" y="2180505"/>
            <a:ext cx="3618422" cy="3931309"/>
          </a:xfrm>
          <a:prstGeom prst="rect">
            <a:avLst/>
          </a:prstGeom>
        </p:spPr>
      </p:pic>
      <p:sp>
        <p:nvSpPr>
          <p:cNvPr id="2" name="TextBox 1">
            <a:extLst>
              <a:ext uri="{FF2B5EF4-FFF2-40B4-BE49-F238E27FC236}">
                <a16:creationId xmlns:a16="http://schemas.microsoft.com/office/drawing/2014/main" id="{B43F9AEA-5762-FE4C-7F2A-5B95A7560627}"/>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52</a:t>
            </a:r>
            <a:endParaRPr lang="en-US" b="1" i="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90735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D7675170-EF1A-944E-86AA-6FC5C0E09390}"/>
              </a:ext>
            </a:extLst>
          </p:cNvPr>
          <p:cNvSpPr txBox="1">
            <a:spLocks noChangeArrowheads="1"/>
          </p:cNvSpPr>
          <p:nvPr/>
        </p:nvSpPr>
        <p:spPr bwMode="auto">
          <a:xfrm>
            <a:off x="76200" y="-22086"/>
            <a:ext cx="8229600" cy="646331"/>
          </a:xfrm>
          <a:prstGeom prst="rect">
            <a:avLst/>
          </a:prstGeom>
          <a:noFill/>
          <a:ln>
            <a:noFill/>
          </a:ln>
          <a:effectLst/>
          <a:extLst>
            <a:ext uri="{909E8E84-426E-40dd-AFC4-6F175D3DCCD1}">
              <a14:hiddenFill xmlns:a14="http://schemas.microsoft.com/office/drawing/2010/main" xmlns="">
                <a:solidFill>
                  <a:schemeClr val="bg1">
                    <a:alpha val="50195"/>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chemeClr val="bg1"/>
                </a:solidFill>
                <a:latin typeface="+mj-lt"/>
                <a:cs typeface="Arial" panose="020B0604020202020204" pitchFamily="34" charset="0"/>
              </a:rPr>
              <a:t>SC AAS ATLAS</a:t>
            </a:r>
          </a:p>
        </p:txBody>
      </p:sp>
      <p:sp>
        <p:nvSpPr>
          <p:cNvPr id="7" name="TextBox 6">
            <a:extLst>
              <a:ext uri="{FF2B5EF4-FFF2-40B4-BE49-F238E27FC236}">
                <a16:creationId xmlns:a16="http://schemas.microsoft.com/office/drawing/2014/main" id="{952F7B81-2D8B-D8F9-8D09-D0337DCE5A27}"/>
              </a:ext>
            </a:extLst>
          </p:cNvPr>
          <p:cNvSpPr txBox="1"/>
          <p:nvPr/>
        </p:nvSpPr>
        <p:spPr bwMode="auto">
          <a:xfrm>
            <a:off x="1798016" y="5694049"/>
            <a:ext cx="5547967" cy="579646"/>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875"/>
              </a:lnSpc>
            </a:pPr>
            <a:r>
              <a:rPr lang="en-US" sz="2200">
                <a:solidFill>
                  <a:srgbClr val="006496"/>
                </a:solidFill>
                <a:latin typeface="Lato"/>
                <a:ea typeface="Lato"/>
                <a:cs typeface="Segoe UI"/>
              </a:rPr>
              <a:t>Access the SC AAS Atlas from our website:</a:t>
            </a:r>
          </a:p>
          <a:p>
            <a:pPr algn="ctr">
              <a:lnSpc>
                <a:spcPts val="1875"/>
              </a:lnSpc>
            </a:pPr>
            <a:r>
              <a:rPr lang="en-US" sz="2200">
                <a:solidFill>
                  <a:srgbClr val="006496"/>
                </a:solidFill>
                <a:latin typeface="Lato"/>
                <a:ea typeface="Lato"/>
                <a:cs typeface="Segoe UI"/>
                <a:hlinkClick r:id="rId3"/>
              </a:rPr>
              <a:t>www.scadopastream.org</a:t>
            </a:r>
            <a:r>
              <a:rPr lang="en-US" sz="2200">
                <a:solidFill>
                  <a:srgbClr val="006496"/>
                </a:solidFill>
                <a:latin typeface="Lato"/>
                <a:ea typeface="Lato"/>
                <a:cs typeface="Segoe UI"/>
              </a:rPr>
              <a:t> </a:t>
            </a:r>
            <a:endParaRPr lang="en-US" sz="2200" b="0" i="0">
              <a:solidFill>
                <a:srgbClr val="EC6820"/>
              </a:solidFill>
              <a:latin typeface="Lato Light"/>
              <a:ea typeface="Lato Light"/>
              <a:cs typeface="Segoe UI"/>
            </a:endParaRPr>
          </a:p>
        </p:txBody>
      </p:sp>
      <p:pic>
        <p:nvPicPr>
          <p:cNvPr id="6" name="Picture 5">
            <a:extLst>
              <a:ext uri="{FF2B5EF4-FFF2-40B4-BE49-F238E27FC236}">
                <a16:creationId xmlns:a16="http://schemas.microsoft.com/office/drawing/2014/main" id="{C01AD723-44DC-2906-2C4A-938E48221274}"/>
              </a:ext>
            </a:extLst>
          </p:cNvPr>
          <p:cNvPicPr>
            <a:picLocks noChangeAspect="1"/>
          </p:cNvPicPr>
          <p:nvPr/>
        </p:nvPicPr>
        <p:blipFill>
          <a:blip r:embed="rId4"/>
          <a:stretch>
            <a:fillRect/>
          </a:stretch>
        </p:blipFill>
        <p:spPr>
          <a:xfrm>
            <a:off x="0" y="1063620"/>
            <a:ext cx="9144000" cy="4313749"/>
          </a:xfrm>
          <a:prstGeom prst="rect">
            <a:avLst/>
          </a:prstGeom>
        </p:spPr>
      </p:pic>
      <p:sp>
        <p:nvSpPr>
          <p:cNvPr id="8" name="TextBox 7">
            <a:extLst>
              <a:ext uri="{FF2B5EF4-FFF2-40B4-BE49-F238E27FC236}">
                <a16:creationId xmlns:a16="http://schemas.microsoft.com/office/drawing/2014/main" id="{7864E6AF-EC40-7A58-2185-B9CBE5781F38}"/>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52-53</a:t>
            </a:r>
            <a:endParaRPr lang="en-US" b="1" i="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62710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7DFD48C-AB1C-20D8-37E7-7E8490796EE1}"/>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SC AAS DATABASE</a:t>
            </a:r>
            <a:endParaRPr lang="en-US" sz="1800">
              <a:latin typeface="+mj-lt"/>
            </a:endParaRPr>
          </a:p>
        </p:txBody>
      </p:sp>
      <p:sp>
        <p:nvSpPr>
          <p:cNvPr id="8" name="Text Placeholder 2">
            <a:extLst>
              <a:ext uri="{FF2B5EF4-FFF2-40B4-BE49-F238E27FC236}">
                <a16:creationId xmlns:a16="http://schemas.microsoft.com/office/drawing/2014/main" id="{D2E164F7-EFF0-543F-31FB-CDFBF6B9E6FA}"/>
              </a:ext>
            </a:extLst>
          </p:cNvPr>
          <p:cNvSpPr>
            <a:spLocks noGrp="1"/>
          </p:cNvSpPr>
          <p:nvPr>
            <p:ph type="body" sz="half" idx="2"/>
          </p:nvPr>
        </p:nvSpPr>
        <p:spPr>
          <a:xfrm>
            <a:off x="359833" y="4959309"/>
            <a:ext cx="8424333" cy="1600200"/>
          </a:xfrm>
        </p:spPr>
        <p:txBody>
          <a:bodyPr/>
          <a:lstStyle/>
          <a:p>
            <a:pPr algn="ctr">
              <a:spcBef>
                <a:spcPts val="0"/>
              </a:spcBef>
            </a:pPr>
            <a:r>
              <a:rPr lang="en-US" sz="3600" b="1" i="0" dirty="0">
                <a:solidFill>
                  <a:schemeClr val="tx2"/>
                </a:solidFill>
                <a:latin typeface="+mn-lt"/>
                <a:cs typeface="Arial"/>
              </a:rPr>
              <a:t>Step 1: Register and log into the </a:t>
            </a:r>
            <a:br>
              <a:rPr lang="en-US" sz="3600" b="1" i="0" dirty="0">
                <a:solidFill>
                  <a:schemeClr val="tx2"/>
                </a:solidFill>
                <a:latin typeface="+mn-lt"/>
                <a:cs typeface="Arial"/>
              </a:rPr>
            </a:br>
            <a:r>
              <a:rPr lang="en-US" sz="3600" b="1" i="0" dirty="0">
                <a:solidFill>
                  <a:schemeClr val="tx2"/>
                </a:solidFill>
                <a:latin typeface="+mn-lt"/>
                <a:cs typeface="Arial"/>
              </a:rPr>
              <a:t>SC AAS Database</a:t>
            </a:r>
          </a:p>
        </p:txBody>
      </p:sp>
      <p:sp>
        <p:nvSpPr>
          <p:cNvPr id="2" name="TextBox 1">
            <a:extLst>
              <a:ext uri="{FF2B5EF4-FFF2-40B4-BE49-F238E27FC236}">
                <a16:creationId xmlns:a16="http://schemas.microsoft.com/office/drawing/2014/main" id="{1527855F-638A-81FA-7579-D52B4BF00BF8}"/>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54-56</a:t>
            </a:r>
            <a:endParaRPr lang="en-US" b="1" i="0" dirty="0">
              <a:latin typeface="Lato" panose="020F0502020204030203" pitchFamily="34" charset="0"/>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804A02DD-039E-6384-C52D-815C62FC49F8}"/>
              </a:ext>
            </a:extLst>
          </p:cNvPr>
          <p:cNvPicPr>
            <a:picLocks noChangeAspect="1"/>
          </p:cNvPicPr>
          <p:nvPr/>
        </p:nvPicPr>
        <p:blipFill>
          <a:blip r:embed="rId3"/>
          <a:stretch>
            <a:fillRect/>
          </a:stretch>
        </p:blipFill>
        <p:spPr>
          <a:xfrm>
            <a:off x="0" y="629455"/>
            <a:ext cx="9144000" cy="4329854"/>
          </a:xfrm>
          <a:prstGeom prst="rect">
            <a:avLst/>
          </a:prstGeom>
        </p:spPr>
      </p:pic>
    </p:spTree>
    <p:extLst>
      <p:ext uri="{BB962C8B-B14F-4D97-AF65-F5344CB8AC3E}">
        <p14:creationId xmlns:p14="http://schemas.microsoft.com/office/powerpoint/2010/main" val="1790387986"/>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96D426-70F0-4644-A5BD-D7E345839AA8}"/>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SALINITY</a:t>
            </a:r>
            <a:endParaRPr lang="en-US" sz="1800">
              <a:latin typeface="+mj-lt"/>
            </a:endParaRPr>
          </a:p>
        </p:txBody>
      </p:sp>
      <p:sp>
        <p:nvSpPr>
          <p:cNvPr id="6" name="Content Placeholder 2">
            <a:extLst>
              <a:ext uri="{FF2B5EF4-FFF2-40B4-BE49-F238E27FC236}">
                <a16:creationId xmlns:a16="http://schemas.microsoft.com/office/drawing/2014/main" id="{19AA7E40-B3DF-FA1E-5EA0-8370E265F914}"/>
              </a:ext>
            </a:extLst>
          </p:cNvPr>
          <p:cNvSpPr txBox="1">
            <a:spLocks/>
          </p:cNvSpPr>
          <p:nvPr/>
        </p:nvSpPr>
        <p:spPr bwMode="auto">
          <a:xfrm>
            <a:off x="304799" y="996335"/>
            <a:ext cx="8015111" cy="17867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800" dirty="0">
                <a:solidFill>
                  <a:schemeClr val="tx2"/>
                </a:solidFill>
                <a:latin typeface="Lato"/>
                <a:ea typeface="Lato"/>
                <a:cs typeface="Lato"/>
              </a:rPr>
              <a:t>Indicates whether a waterway is a tidal saltwater or freshwater ecosystem</a:t>
            </a:r>
          </a:p>
          <a:p>
            <a:pPr>
              <a:buClr>
                <a:schemeClr val="tx1"/>
              </a:buClr>
              <a:buFont typeface="Wingdings" panose="05000000000000000000" pitchFamily="2" charset="2"/>
              <a:buChar char="§"/>
            </a:pPr>
            <a:r>
              <a:rPr lang="en-US" sz="2800" dirty="0">
                <a:solidFill>
                  <a:schemeClr val="tx2"/>
                </a:solidFill>
                <a:latin typeface="Lato"/>
                <a:ea typeface="Lato"/>
                <a:cs typeface="Lato"/>
              </a:rPr>
              <a:t>Measured in parts per thousand (ppt)</a:t>
            </a:r>
          </a:p>
          <a:p>
            <a:pPr>
              <a:buClr>
                <a:schemeClr val="tx1"/>
              </a:buClr>
              <a:buFont typeface="Wingdings" panose="05000000000000000000" pitchFamily="2" charset="2"/>
              <a:buChar char="§"/>
            </a:pPr>
            <a:endParaRPr lang="en-US" sz="2800">
              <a:solidFill>
                <a:schemeClr val="tx2"/>
              </a:solidFill>
            </a:endParaRPr>
          </a:p>
        </p:txBody>
      </p:sp>
      <p:grpSp>
        <p:nvGrpSpPr>
          <p:cNvPr id="21" name="Group 20">
            <a:extLst>
              <a:ext uri="{FF2B5EF4-FFF2-40B4-BE49-F238E27FC236}">
                <a16:creationId xmlns:a16="http://schemas.microsoft.com/office/drawing/2014/main" id="{B461F6EA-0A72-4BD7-6E76-C8195BA43921}"/>
              </a:ext>
            </a:extLst>
          </p:cNvPr>
          <p:cNvGrpSpPr/>
          <p:nvPr/>
        </p:nvGrpSpPr>
        <p:grpSpPr>
          <a:xfrm>
            <a:off x="1838237" y="2593907"/>
            <a:ext cx="6357908" cy="3267758"/>
            <a:chOff x="2503868" y="2383315"/>
            <a:chExt cx="6357908" cy="3267758"/>
          </a:xfrm>
        </p:grpSpPr>
        <p:pic>
          <p:nvPicPr>
            <p:cNvPr id="10" name="Graphic 9" descr="Splash1 with solid fill">
              <a:extLst>
                <a:ext uri="{FF2B5EF4-FFF2-40B4-BE49-F238E27FC236}">
                  <a16:creationId xmlns:a16="http://schemas.microsoft.com/office/drawing/2014/main" id="{22173098-2A7B-81D1-3C56-5F4A4DDF39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03868" y="2383315"/>
              <a:ext cx="914400" cy="914400"/>
            </a:xfrm>
            <a:prstGeom prst="rect">
              <a:avLst/>
            </a:prstGeom>
          </p:spPr>
        </p:pic>
        <p:pic>
          <p:nvPicPr>
            <p:cNvPr id="12" name="Graphic 11" descr="Water with solid fill">
              <a:extLst>
                <a:ext uri="{FF2B5EF4-FFF2-40B4-BE49-F238E27FC236}">
                  <a16:creationId xmlns:a16="http://schemas.microsoft.com/office/drawing/2014/main" id="{05B4BEF5-329F-B864-59E3-25E3B9E463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03868" y="4736673"/>
              <a:ext cx="914400" cy="914400"/>
            </a:xfrm>
            <a:prstGeom prst="rect">
              <a:avLst/>
            </a:prstGeom>
          </p:spPr>
        </p:pic>
        <p:pic>
          <p:nvPicPr>
            <p:cNvPr id="14" name="Graphic 13" descr="Wave with solid fill">
              <a:extLst>
                <a:ext uri="{FF2B5EF4-FFF2-40B4-BE49-F238E27FC236}">
                  <a16:creationId xmlns:a16="http://schemas.microsoft.com/office/drawing/2014/main" id="{2F0BCE7E-5C3F-1A41-85F5-84E6C46286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03868" y="3562397"/>
              <a:ext cx="914400" cy="914400"/>
            </a:xfrm>
            <a:prstGeom prst="rect">
              <a:avLst/>
            </a:prstGeom>
          </p:spPr>
        </p:pic>
        <p:sp>
          <p:nvSpPr>
            <p:cNvPr id="18" name="TextBox 17">
              <a:extLst>
                <a:ext uri="{FF2B5EF4-FFF2-40B4-BE49-F238E27FC236}">
                  <a16:creationId xmlns:a16="http://schemas.microsoft.com/office/drawing/2014/main" id="{18F81765-B897-6F20-939D-2A4C41972F52}"/>
                </a:ext>
              </a:extLst>
            </p:cNvPr>
            <p:cNvSpPr txBox="1"/>
            <p:nvPr/>
          </p:nvSpPr>
          <p:spPr bwMode="auto">
            <a:xfrm>
              <a:off x="3605092" y="2609682"/>
              <a:ext cx="4024489" cy="461665"/>
            </a:xfrm>
            <a:prstGeom prst="rect">
              <a:avLst/>
            </a:prstGeom>
            <a:noFill/>
            <a:ln w="9525">
              <a:noFill/>
              <a:miter lim="800000"/>
              <a:headEnd/>
              <a:tailEnd/>
            </a:ln>
          </p:spPr>
          <p:txBody>
            <a:bodyPr wrap="square">
              <a:spAutoFit/>
            </a:bodyPr>
            <a:lstStyle/>
            <a:p>
              <a:pPr>
                <a:buClr>
                  <a:schemeClr val="tx1"/>
                </a:buClr>
              </a:pPr>
              <a:r>
                <a:rPr lang="en-US" sz="2400" b="1">
                  <a:solidFill>
                    <a:schemeClr val="tx2"/>
                  </a:solidFill>
                </a:rPr>
                <a:t>Pure fresh water: 0.0 ppt</a:t>
              </a:r>
            </a:p>
          </p:txBody>
        </p:sp>
        <p:sp>
          <p:nvSpPr>
            <p:cNvPr id="19" name="TextBox 18">
              <a:extLst>
                <a:ext uri="{FF2B5EF4-FFF2-40B4-BE49-F238E27FC236}">
                  <a16:creationId xmlns:a16="http://schemas.microsoft.com/office/drawing/2014/main" id="{3083A4D5-6EDA-0598-307E-83FCA461E956}"/>
                </a:ext>
              </a:extLst>
            </p:cNvPr>
            <p:cNvSpPr txBox="1"/>
            <p:nvPr/>
          </p:nvSpPr>
          <p:spPr bwMode="auto">
            <a:xfrm>
              <a:off x="3605092" y="3788764"/>
              <a:ext cx="4024489" cy="461665"/>
            </a:xfrm>
            <a:prstGeom prst="rect">
              <a:avLst/>
            </a:prstGeom>
            <a:noFill/>
            <a:ln w="9525">
              <a:noFill/>
              <a:miter lim="800000"/>
              <a:headEnd/>
              <a:tailEnd/>
            </a:ln>
          </p:spPr>
          <p:txBody>
            <a:bodyPr wrap="square">
              <a:spAutoFit/>
            </a:bodyPr>
            <a:lstStyle/>
            <a:p>
              <a:pPr>
                <a:buClr>
                  <a:schemeClr val="tx1"/>
                </a:buClr>
              </a:pPr>
              <a:r>
                <a:rPr lang="en-US" sz="2400" b="1">
                  <a:solidFill>
                    <a:schemeClr val="tx2"/>
                  </a:solidFill>
                </a:rPr>
                <a:t>Ocean water: 36.0 ppt</a:t>
              </a:r>
            </a:p>
          </p:txBody>
        </p:sp>
        <p:sp>
          <p:nvSpPr>
            <p:cNvPr id="20" name="TextBox 19">
              <a:extLst>
                <a:ext uri="{FF2B5EF4-FFF2-40B4-BE49-F238E27FC236}">
                  <a16:creationId xmlns:a16="http://schemas.microsoft.com/office/drawing/2014/main" id="{B83BCF58-3442-3C1D-1F7C-96FC6ED92EA0}"/>
                </a:ext>
              </a:extLst>
            </p:cNvPr>
            <p:cNvSpPr txBox="1"/>
            <p:nvPr/>
          </p:nvSpPr>
          <p:spPr bwMode="auto">
            <a:xfrm>
              <a:off x="3605091" y="4963040"/>
              <a:ext cx="5256685" cy="461665"/>
            </a:xfrm>
            <a:prstGeom prst="rect">
              <a:avLst/>
            </a:prstGeom>
            <a:noFill/>
            <a:ln w="9525">
              <a:noFill/>
              <a:miter lim="800000"/>
              <a:headEnd/>
              <a:tailEnd/>
            </a:ln>
          </p:spPr>
          <p:txBody>
            <a:bodyPr wrap="square">
              <a:spAutoFit/>
            </a:bodyPr>
            <a:lstStyle/>
            <a:p>
              <a:pPr>
                <a:buClr>
                  <a:schemeClr val="tx1"/>
                </a:buClr>
              </a:pPr>
              <a:r>
                <a:rPr lang="en-US" sz="2400" b="1">
                  <a:solidFill>
                    <a:schemeClr val="accent4"/>
                  </a:solidFill>
                </a:rPr>
                <a:t>SC AAS tidal saltwater site: &gt; 0.5 ppt</a:t>
              </a:r>
            </a:p>
          </p:txBody>
        </p:sp>
      </p:grpSp>
      <p:sp>
        <p:nvSpPr>
          <p:cNvPr id="2" name="TextBox 1">
            <a:extLst>
              <a:ext uri="{FF2B5EF4-FFF2-40B4-BE49-F238E27FC236}">
                <a16:creationId xmlns:a16="http://schemas.microsoft.com/office/drawing/2014/main" id="{7FA66C83-4064-035B-468B-24971766C13F}"/>
              </a:ext>
            </a:extLst>
          </p:cNvPr>
          <p:cNvSpPr txBox="1"/>
          <p:nvPr/>
        </p:nvSpPr>
        <p:spPr bwMode="auto">
          <a:xfrm>
            <a:off x="8300720" y="6488668"/>
            <a:ext cx="84328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p.7</a:t>
            </a:r>
          </a:p>
        </p:txBody>
      </p:sp>
    </p:spTree>
    <p:extLst>
      <p:ext uri="{BB962C8B-B14F-4D97-AF65-F5344CB8AC3E}">
        <p14:creationId xmlns:p14="http://schemas.microsoft.com/office/powerpoint/2010/main" val="33608516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7BDDCA5-2A7D-571B-C0FB-AD3DC04013F0}"/>
              </a:ext>
            </a:extLst>
          </p:cNvPr>
          <p:cNvSpPr txBox="1">
            <a:spLocks/>
          </p:cNvSpPr>
          <p:nvPr/>
        </p:nvSpPr>
        <p:spPr bwMode="auto">
          <a:xfrm>
            <a:off x="178563" y="4961051"/>
            <a:ext cx="8786874"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A1AC75"/>
              </a:buClr>
              <a:buSzPct val="150000"/>
              <a:buNone/>
              <a:defRPr sz="2400" i="1" kern="1200">
                <a:solidFill>
                  <a:schemeClr val="bg2"/>
                </a:solidFill>
                <a:latin typeface="Lato" pitchFamily="34" charset="-94"/>
                <a:ea typeface="+mn-ea"/>
                <a:cs typeface="+mn-cs"/>
              </a:defRPr>
            </a:lvl1pPr>
            <a:lvl2pPr marL="457200" indent="0" algn="l" rtl="0" eaLnBrk="1" fontAlgn="base" hangingPunct="1">
              <a:spcBef>
                <a:spcPct val="20000"/>
              </a:spcBef>
              <a:spcAft>
                <a:spcPct val="0"/>
              </a:spcAft>
              <a:buClr>
                <a:schemeClr val="accent3"/>
              </a:buClr>
              <a:buSzPct val="115000"/>
              <a:buFont typeface="Arial"/>
              <a:buNone/>
              <a:defRPr sz="1200" kern="1200">
                <a:solidFill>
                  <a:schemeClr val="tx1"/>
                </a:solidFill>
                <a:latin typeface="Lato" pitchFamily="34" charset="-94"/>
                <a:ea typeface="+mn-ea"/>
                <a:cs typeface="+mn-cs"/>
              </a:defRPr>
            </a:lvl2pPr>
            <a:lvl3pPr marL="914400" indent="0" algn="l" rtl="0" eaLnBrk="1" fontAlgn="base" hangingPunct="1">
              <a:spcBef>
                <a:spcPct val="20000"/>
              </a:spcBef>
              <a:spcAft>
                <a:spcPct val="0"/>
              </a:spcAft>
              <a:buClr>
                <a:schemeClr val="accent3"/>
              </a:buClr>
              <a:buSzPct val="115000"/>
              <a:buFont typeface="Arial"/>
              <a:buNone/>
              <a:defRPr sz="1000" kern="1200">
                <a:solidFill>
                  <a:schemeClr val="tx1"/>
                </a:solidFill>
                <a:latin typeface="Lato" pitchFamily="34" charset="-94"/>
                <a:ea typeface="+mn-ea"/>
                <a:cs typeface="+mn-cs"/>
              </a:defRPr>
            </a:lvl3pPr>
            <a:lvl4pPr marL="13716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4pPr>
            <a:lvl5pPr marL="18288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spcBef>
                <a:spcPts val="0"/>
              </a:spcBef>
            </a:pPr>
            <a:r>
              <a:rPr lang="en-US" sz="3600" b="1" i="0" dirty="0">
                <a:solidFill>
                  <a:schemeClr val="tx2"/>
                </a:solidFill>
                <a:latin typeface="+mn-lt"/>
                <a:cs typeface="Arial"/>
              </a:rPr>
              <a:t>Step 2: Create or join a group</a:t>
            </a:r>
          </a:p>
        </p:txBody>
      </p:sp>
      <p:sp>
        <p:nvSpPr>
          <p:cNvPr id="2" name="Title 1">
            <a:extLst>
              <a:ext uri="{FF2B5EF4-FFF2-40B4-BE49-F238E27FC236}">
                <a16:creationId xmlns:a16="http://schemas.microsoft.com/office/drawing/2014/main" id="{C08A2487-91AE-A7F8-627B-7F2A9D545D32}"/>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SC AAS DATABASE</a:t>
            </a:r>
            <a:endParaRPr lang="en-US" sz="1800">
              <a:latin typeface="+mj-lt"/>
            </a:endParaRPr>
          </a:p>
        </p:txBody>
      </p:sp>
      <p:sp>
        <p:nvSpPr>
          <p:cNvPr id="5" name="TextBox 4">
            <a:extLst>
              <a:ext uri="{FF2B5EF4-FFF2-40B4-BE49-F238E27FC236}">
                <a16:creationId xmlns:a16="http://schemas.microsoft.com/office/drawing/2014/main" id="{C21EEFAC-1709-5611-7EDE-BD85C6247645}"/>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54-56</a:t>
            </a:r>
            <a:endParaRPr lang="en-US" b="1" i="0" dirty="0">
              <a:latin typeface="Lato" panose="020F0502020204030203" pitchFamily="34" charset="0"/>
              <a:ea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E9DF661F-FBC3-31F9-8A45-6EC6ADF5F99B}"/>
              </a:ext>
            </a:extLst>
          </p:cNvPr>
          <p:cNvPicPr>
            <a:picLocks noChangeAspect="1"/>
          </p:cNvPicPr>
          <p:nvPr/>
        </p:nvPicPr>
        <p:blipFill>
          <a:blip r:embed="rId3"/>
          <a:stretch>
            <a:fillRect/>
          </a:stretch>
        </p:blipFill>
        <p:spPr>
          <a:xfrm>
            <a:off x="0" y="626439"/>
            <a:ext cx="9144000" cy="4366924"/>
          </a:xfrm>
          <a:prstGeom prst="rect">
            <a:avLst/>
          </a:prstGeom>
        </p:spPr>
      </p:pic>
    </p:spTree>
    <p:extLst>
      <p:ext uri="{BB962C8B-B14F-4D97-AF65-F5344CB8AC3E}">
        <p14:creationId xmlns:p14="http://schemas.microsoft.com/office/powerpoint/2010/main" val="1852735828"/>
      </p:ext>
    </p:extLst>
  </p:cSld>
  <p:clrMapOvr>
    <a:masterClrMapping/>
  </p:clrMapOvr>
  <p:transition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2487-91AE-A7F8-627B-7F2A9D545D32}"/>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SC AAS DATABASE</a:t>
            </a:r>
            <a:endParaRPr lang="en-US" sz="1800">
              <a:latin typeface="+mj-lt"/>
            </a:endParaRPr>
          </a:p>
        </p:txBody>
      </p:sp>
      <p:sp>
        <p:nvSpPr>
          <p:cNvPr id="5" name="TextBox 4">
            <a:extLst>
              <a:ext uri="{FF2B5EF4-FFF2-40B4-BE49-F238E27FC236}">
                <a16:creationId xmlns:a16="http://schemas.microsoft.com/office/drawing/2014/main" id="{C21EEFAC-1709-5611-7EDE-BD85C6247645}"/>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54-56</a:t>
            </a:r>
            <a:endParaRPr lang="en-US" b="1" i="0" dirty="0">
              <a:latin typeface="Lato" panose="020F0502020204030203" pitchFamily="34" charset="0"/>
              <a:ea typeface="Lato" panose="020F0502020204030203" pitchFamily="34" charset="0"/>
              <a:cs typeface="Lato" panose="020F0502020204030203" pitchFamily="34" charset="0"/>
            </a:endParaRPr>
          </a:p>
        </p:txBody>
      </p:sp>
      <p:sp>
        <p:nvSpPr>
          <p:cNvPr id="6" name="Text Placeholder 2">
            <a:extLst>
              <a:ext uri="{FF2B5EF4-FFF2-40B4-BE49-F238E27FC236}">
                <a16:creationId xmlns:a16="http://schemas.microsoft.com/office/drawing/2014/main" id="{3181E123-7248-D4B5-179A-1151138D0EE4}"/>
              </a:ext>
            </a:extLst>
          </p:cNvPr>
          <p:cNvSpPr txBox="1">
            <a:spLocks/>
          </p:cNvSpPr>
          <p:nvPr/>
        </p:nvSpPr>
        <p:spPr bwMode="auto">
          <a:xfrm>
            <a:off x="178563" y="5028784"/>
            <a:ext cx="8786874" cy="728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A1AC75"/>
              </a:buClr>
              <a:buSzPct val="150000"/>
              <a:buNone/>
              <a:defRPr sz="2400" i="1" kern="1200">
                <a:solidFill>
                  <a:schemeClr val="bg2"/>
                </a:solidFill>
                <a:latin typeface="Lato" pitchFamily="34" charset="-94"/>
                <a:ea typeface="+mn-ea"/>
                <a:cs typeface="+mn-cs"/>
              </a:defRPr>
            </a:lvl1pPr>
            <a:lvl2pPr marL="457200" indent="0" algn="l" rtl="0" eaLnBrk="1" fontAlgn="base" hangingPunct="1">
              <a:spcBef>
                <a:spcPct val="20000"/>
              </a:spcBef>
              <a:spcAft>
                <a:spcPct val="0"/>
              </a:spcAft>
              <a:buClr>
                <a:schemeClr val="accent3"/>
              </a:buClr>
              <a:buSzPct val="115000"/>
              <a:buFont typeface="Arial"/>
              <a:buNone/>
              <a:defRPr sz="1200" kern="1200">
                <a:solidFill>
                  <a:schemeClr val="tx1"/>
                </a:solidFill>
                <a:latin typeface="Lato" pitchFamily="34" charset="-94"/>
                <a:ea typeface="+mn-ea"/>
                <a:cs typeface="+mn-cs"/>
              </a:defRPr>
            </a:lvl2pPr>
            <a:lvl3pPr marL="914400" indent="0" algn="l" rtl="0" eaLnBrk="1" fontAlgn="base" hangingPunct="1">
              <a:spcBef>
                <a:spcPct val="20000"/>
              </a:spcBef>
              <a:spcAft>
                <a:spcPct val="0"/>
              </a:spcAft>
              <a:buClr>
                <a:schemeClr val="accent3"/>
              </a:buClr>
              <a:buSzPct val="115000"/>
              <a:buFont typeface="Arial"/>
              <a:buNone/>
              <a:defRPr sz="1000" kern="1200">
                <a:solidFill>
                  <a:schemeClr val="tx1"/>
                </a:solidFill>
                <a:latin typeface="Lato" pitchFamily="34" charset="-94"/>
                <a:ea typeface="+mn-ea"/>
                <a:cs typeface="+mn-cs"/>
              </a:defRPr>
            </a:lvl3pPr>
            <a:lvl4pPr marL="13716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4pPr>
            <a:lvl5pPr marL="18288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spcBef>
                <a:spcPts val="0"/>
              </a:spcBef>
            </a:pPr>
            <a:r>
              <a:rPr lang="en-US" sz="3600" b="1" i="0" dirty="0">
                <a:solidFill>
                  <a:schemeClr val="tx2"/>
                </a:solidFill>
                <a:latin typeface="+mn-lt"/>
                <a:cs typeface="Arial"/>
              </a:rPr>
              <a:t>Step 3: Register your sampling site(s)</a:t>
            </a:r>
          </a:p>
        </p:txBody>
      </p:sp>
      <p:pic>
        <p:nvPicPr>
          <p:cNvPr id="10" name="Picture 9">
            <a:extLst>
              <a:ext uri="{FF2B5EF4-FFF2-40B4-BE49-F238E27FC236}">
                <a16:creationId xmlns:a16="http://schemas.microsoft.com/office/drawing/2014/main" id="{A567FC91-B8E9-9173-D93C-6E51C4FA6A9A}"/>
              </a:ext>
            </a:extLst>
          </p:cNvPr>
          <p:cNvPicPr>
            <a:picLocks noChangeAspect="1"/>
          </p:cNvPicPr>
          <p:nvPr/>
        </p:nvPicPr>
        <p:blipFill>
          <a:blip r:embed="rId3"/>
          <a:stretch>
            <a:fillRect/>
          </a:stretch>
        </p:blipFill>
        <p:spPr>
          <a:xfrm>
            <a:off x="0" y="609600"/>
            <a:ext cx="9144000" cy="4350152"/>
          </a:xfrm>
          <a:prstGeom prst="rect">
            <a:avLst/>
          </a:prstGeom>
        </p:spPr>
      </p:pic>
    </p:spTree>
    <p:extLst>
      <p:ext uri="{BB962C8B-B14F-4D97-AF65-F5344CB8AC3E}">
        <p14:creationId xmlns:p14="http://schemas.microsoft.com/office/powerpoint/2010/main" val="3085946397"/>
      </p:ext>
    </p:extLst>
  </p:cSld>
  <p:clrMapOvr>
    <a:masterClrMapping/>
  </p:clrMapOvr>
  <p:transition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3D13CB-387D-4BFB-85A5-088AFA990BEF}"/>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SC AAS DATABASE</a:t>
            </a:r>
            <a:endParaRPr lang="en-US" sz="1800">
              <a:latin typeface="+mj-lt"/>
            </a:endParaRPr>
          </a:p>
        </p:txBody>
      </p:sp>
      <p:sp>
        <p:nvSpPr>
          <p:cNvPr id="5" name="TextBox 4">
            <a:extLst>
              <a:ext uri="{FF2B5EF4-FFF2-40B4-BE49-F238E27FC236}">
                <a16:creationId xmlns:a16="http://schemas.microsoft.com/office/drawing/2014/main" id="{84DC5565-F664-B79D-B739-4129AC8353FD}"/>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54-56</a:t>
            </a:r>
            <a:endParaRPr lang="en-US" b="1" i="0" dirty="0">
              <a:latin typeface="Lato" panose="020F0502020204030203" pitchFamily="34" charset="0"/>
              <a:ea typeface="Lato" panose="020F0502020204030203" pitchFamily="34" charset="0"/>
              <a:cs typeface="Lato" panose="020F0502020204030203" pitchFamily="34" charset="0"/>
            </a:endParaRPr>
          </a:p>
        </p:txBody>
      </p:sp>
      <p:sp>
        <p:nvSpPr>
          <p:cNvPr id="11" name="Text Placeholder 2">
            <a:extLst>
              <a:ext uri="{FF2B5EF4-FFF2-40B4-BE49-F238E27FC236}">
                <a16:creationId xmlns:a16="http://schemas.microsoft.com/office/drawing/2014/main" id="{7DC5FA75-E6E6-CE04-90A6-B978A9D16A37}"/>
              </a:ext>
            </a:extLst>
          </p:cNvPr>
          <p:cNvSpPr txBox="1">
            <a:spLocks/>
          </p:cNvSpPr>
          <p:nvPr/>
        </p:nvSpPr>
        <p:spPr bwMode="auto">
          <a:xfrm>
            <a:off x="178563" y="5028784"/>
            <a:ext cx="8786874" cy="728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A1AC75"/>
              </a:buClr>
              <a:buSzPct val="150000"/>
              <a:buNone/>
              <a:defRPr sz="2400" i="1" kern="1200">
                <a:solidFill>
                  <a:schemeClr val="bg2"/>
                </a:solidFill>
                <a:latin typeface="Lato" pitchFamily="34" charset="-94"/>
                <a:ea typeface="+mn-ea"/>
                <a:cs typeface="+mn-cs"/>
              </a:defRPr>
            </a:lvl1pPr>
            <a:lvl2pPr marL="457200" indent="0" algn="l" rtl="0" eaLnBrk="1" fontAlgn="base" hangingPunct="1">
              <a:spcBef>
                <a:spcPct val="20000"/>
              </a:spcBef>
              <a:spcAft>
                <a:spcPct val="0"/>
              </a:spcAft>
              <a:buClr>
                <a:schemeClr val="accent3"/>
              </a:buClr>
              <a:buSzPct val="115000"/>
              <a:buFont typeface="Arial"/>
              <a:buNone/>
              <a:defRPr sz="1200" kern="1200">
                <a:solidFill>
                  <a:schemeClr val="tx1"/>
                </a:solidFill>
                <a:latin typeface="Lato" pitchFamily="34" charset="-94"/>
                <a:ea typeface="+mn-ea"/>
                <a:cs typeface="+mn-cs"/>
              </a:defRPr>
            </a:lvl2pPr>
            <a:lvl3pPr marL="914400" indent="0" algn="l" rtl="0" eaLnBrk="1" fontAlgn="base" hangingPunct="1">
              <a:spcBef>
                <a:spcPct val="20000"/>
              </a:spcBef>
              <a:spcAft>
                <a:spcPct val="0"/>
              </a:spcAft>
              <a:buClr>
                <a:schemeClr val="accent3"/>
              </a:buClr>
              <a:buSzPct val="115000"/>
              <a:buFont typeface="Arial"/>
              <a:buNone/>
              <a:defRPr sz="1000" kern="1200">
                <a:solidFill>
                  <a:schemeClr val="tx1"/>
                </a:solidFill>
                <a:latin typeface="Lato" pitchFamily="34" charset="-94"/>
                <a:ea typeface="+mn-ea"/>
                <a:cs typeface="+mn-cs"/>
              </a:defRPr>
            </a:lvl3pPr>
            <a:lvl4pPr marL="13716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4pPr>
            <a:lvl5pPr marL="18288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spcBef>
                <a:spcPts val="0"/>
              </a:spcBef>
            </a:pPr>
            <a:r>
              <a:rPr lang="en-US" sz="3600" b="1" i="0" dirty="0">
                <a:solidFill>
                  <a:schemeClr val="tx2"/>
                </a:solidFill>
                <a:latin typeface="+mn-lt"/>
                <a:cs typeface="Arial"/>
              </a:rPr>
              <a:t>Step 4: Enter sampling data</a:t>
            </a:r>
          </a:p>
        </p:txBody>
      </p:sp>
      <p:pic>
        <p:nvPicPr>
          <p:cNvPr id="13" name="Picture 12">
            <a:extLst>
              <a:ext uri="{FF2B5EF4-FFF2-40B4-BE49-F238E27FC236}">
                <a16:creationId xmlns:a16="http://schemas.microsoft.com/office/drawing/2014/main" id="{586E6832-2D45-060C-3473-105567FB1787}"/>
              </a:ext>
            </a:extLst>
          </p:cNvPr>
          <p:cNvPicPr>
            <a:picLocks noChangeAspect="1"/>
          </p:cNvPicPr>
          <p:nvPr/>
        </p:nvPicPr>
        <p:blipFill>
          <a:blip r:embed="rId3"/>
          <a:stretch>
            <a:fillRect/>
          </a:stretch>
        </p:blipFill>
        <p:spPr>
          <a:xfrm>
            <a:off x="0" y="609600"/>
            <a:ext cx="9144000" cy="4337661"/>
          </a:xfrm>
          <a:prstGeom prst="rect">
            <a:avLst/>
          </a:prstGeom>
        </p:spPr>
      </p:pic>
    </p:spTree>
    <p:extLst>
      <p:ext uri="{BB962C8B-B14F-4D97-AF65-F5344CB8AC3E}">
        <p14:creationId xmlns:p14="http://schemas.microsoft.com/office/powerpoint/2010/main" val="1194854335"/>
      </p:ext>
    </p:extLst>
  </p:cSld>
  <p:clrMapOvr>
    <a:masterClrMapping/>
  </p:clrMapOvr>
  <p:transition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p:cNvSpPr>
            <a:spLocks noGrp="1" noChangeArrowheads="1"/>
          </p:cNvSpPr>
          <p:nvPr>
            <p:ph idx="1"/>
          </p:nvPr>
        </p:nvSpPr>
        <p:spPr>
          <a:xfrm>
            <a:off x="457200" y="838200"/>
            <a:ext cx="8229600" cy="3467100"/>
          </a:xfrm>
        </p:spPr>
        <p:txBody>
          <a:bodyPr/>
          <a:lstStyle/>
          <a:p>
            <a:pPr>
              <a:buClr>
                <a:schemeClr val="accent4"/>
              </a:buClr>
              <a:buFont typeface="Wingdings" panose="05000000000000000000" pitchFamily="2" charset="2"/>
              <a:buChar char="§"/>
            </a:pPr>
            <a:r>
              <a:rPr lang="en-US" altLang="en-US" sz="2600" b="1" dirty="0">
                <a:latin typeface="Lato"/>
                <a:ea typeface="Lato"/>
                <a:cs typeface="Lato"/>
              </a:rPr>
              <a:t>As soon as possible</a:t>
            </a:r>
            <a:r>
              <a:rPr lang="en-US" altLang="en-US" sz="2600" dirty="0">
                <a:solidFill>
                  <a:schemeClr val="accent1"/>
                </a:solidFill>
                <a:latin typeface="Lato"/>
                <a:ea typeface="Lato"/>
                <a:cs typeface="Lato"/>
              </a:rPr>
              <a:t> </a:t>
            </a:r>
            <a:r>
              <a:rPr lang="en-US" altLang="en-US" sz="2600" dirty="0">
                <a:solidFill>
                  <a:schemeClr val="tx2"/>
                </a:solidFill>
                <a:latin typeface="Lato"/>
                <a:ea typeface="Lato"/>
                <a:cs typeface="Lato"/>
              </a:rPr>
              <a:t>after monitoring </a:t>
            </a:r>
            <a:endParaRPr lang="en-US" altLang="en-US" sz="2600" dirty="0">
              <a:solidFill>
                <a:schemeClr val="tx2"/>
              </a:solidFill>
            </a:endParaRPr>
          </a:p>
          <a:p>
            <a:pPr>
              <a:buClr>
                <a:schemeClr val="accent4"/>
              </a:buClr>
              <a:buFont typeface="Wingdings" panose="05000000000000000000" pitchFamily="2" charset="2"/>
              <a:buChar char="§"/>
            </a:pPr>
            <a:r>
              <a:rPr lang="en-US" altLang="en-US" sz="2600" dirty="0">
                <a:solidFill>
                  <a:schemeClr val="tx2"/>
                </a:solidFill>
                <a:latin typeface="Lato"/>
                <a:ea typeface="Lato"/>
                <a:cs typeface="Lato"/>
              </a:rPr>
              <a:t>Submit data </a:t>
            </a:r>
            <a:r>
              <a:rPr lang="en-US" altLang="ja-JP" sz="2600" dirty="0">
                <a:solidFill>
                  <a:schemeClr val="tx2"/>
                </a:solidFill>
                <a:latin typeface="Lato"/>
                <a:ea typeface="Lato"/>
                <a:cs typeface="Lato"/>
              </a:rPr>
              <a:t>online OR on mobile device</a:t>
            </a:r>
            <a:endParaRPr lang="en-US" altLang="en-US" sz="2600" dirty="0">
              <a:solidFill>
                <a:schemeClr val="tx2"/>
              </a:solidFill>
              <a:ea typeface="Lato" pitchFamily="34" charset="-94"/>
              <a:cs typeface="Lato" pitchFamily="34" charset="-94"/>
            </a:endParaRPr>
          </a:p>
          <a:p>
            <a:pPr>
              <a:buClr>
                <a:schemeClr val="accent4"/>
              </a:buClr>
              <a:buFont typeface="Wingdings" panose="05000000000000000000" pitchFamily="2" charset="2"/>
              <a:buChar char="§"/>
            </a:pPr>
            <a:r>
              <a:rPr lang="en-US" altLang="en-US" sz="2600" dirty="0">
                <a:solidFill>
                  <a:schemeClr val="tx2"/>
                </a:solidFill>
                <a:latin typeface="Lato"/>
                <a:ea typeface="Lato"/>
                <a:cs typeface="Lato"/>
              </a:rPr>
              <a:t>Share your data with partners, local governments, and your local communities</a:t>
            </a:r>
          </a:p>
          <a:p>
            <a:pPr marL="0" indent="0" eaLnBrk="1" hangingPunct="1">
              <a:buNone/>
            </a:pPr>
            <a:endParaRPr lang="en-US" altLang="en-US" sz="2600" dirty="0">
              <a:latin typeface="+mn-lt"/>
            </a:endParaRPr>
          </a:p>
        </p:txBody>
      </p:sp>
      <p:sp>
        <p:nvSpPr>
          <p:cNvPr id="6" name="Title 1">
            <a:extLst>
              <a:ext uri="{FF2B5EF4-FFF2-40B4-BE49-F238E27FC236}">
                <a16:creationId xmlns:a16="http://schemas.microsoft.com/office/drawing/2014/main" id="{916755A5-B973-4421-9441-78B6AD3D29AB}"/>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dirty="0">
                <a:latin typeface="+mj-lt"/>
                <a:cs typeface="Arial" panose="020B0604020202020204" pitchFamily="34" charset="0"/>
              </a:rPr>
              <a:t>SUBMIT DATA</a:t>
            </a:r>
            <a:endParaRPr lang="en-US" sz="1800" dirty="0">
              <a:latin typeface="+mj-lt"/>
            </a:endParaRPr>
          </a:p>
        </p:txBody>
      </p:sp>
      <p:sp>
        <p:nvSpPr>
          <p:cNvPr id="3" name="TextBox 2">
            <a:extLst>
              <a:ext uri="{FF2B5EF4-FFF2-40B4-BE49-F238E27FC236}">
                <a16:creationId xmlns:a16="http://schemas.microsoft.com/office/drawing/2014/main" id="{7A631758-A8B2-C8DF-700E-C80F9734F5DE}"/>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54-56</a:t>
            </a:r>
            <a:endParaRPr lang="en-US" b="1" i="0" dirty="0">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964B1AED-B211-3E73-E3D1-D80A2EF2468A}"/>
              </a:ext>
            </a:extLst>
          </p:cNvPr>
          <p:cNvPicPr>
            <a:picLocks noChangeAspect="1"/>
          </p:cNvPicPr>
          <p:nvPr/>
        </p:nvPicPr>
        <p:blipFill>
          <a:blip r:embed="rId3"/>
          <a:stretch>
            <a:fillRect/>
          </a:stretch>
        </p:blipFill>
        <p:spPr>
          <a:xfrm>
            <a:off x="2325081" y="2775711"/>
            <a:ext cx="4493837" cy="3712957"/>
          </a:xfrm>
          <a:prstGeom prst="rect">
            <a:avLst/>
          </a:prstGeom>
        </p:spPr>
      </p:pic>
    </p:spTree>
    <p:extLst>
      <p:ext uri="{BB962C8B-B14F-4D97-AF65-F5344CB8AC3E}">
        <p14:creationId xmlns:p14="http://schemas.microsoft.com/office/powerpoint/2010/main" val="15879132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A95B26-9675-AC10-0B97-1AEA6301059E}"/>
              </a:ext>
            </a:extLst>
          </p:cNvPr>
          <p:cNvSpPr>
            <a:spLocks noGrp="1"/>
          </p:cNvSpPr>
          <p:nvPr>
            <p:ph idx="1"/>
          </p:nvPr>
        </p:nvSpPr>
        <p:spPr>
          <a:xfrm>
            <a:off x="214491" y="1734520"/>
            <a:ext cx="4068093" cy="2950369"/>
          </a:xfrm>
        </p:spPr>
        <p:txBody>
          <a:bodyPr/>
          <a:lstStyle/>
          <a:p>
            <a:r>
              <a:rPr lang="en-US" sz="2600" dirty="0">
                <a:solidFill>
                  <a:schemeClr val="tx2"/>
                </a:solidFill>
                <a:latin typeface="Lato"/>
                <a:ea typeface="Lato"/>
                <a:cs typeface="Lato"/>
              </a:rPr>
              <a:t>Additional programs</a:t>
            </a:r>
          </a:p>
          <a:p>
            <a:pPr lvl="1"/>
            <a:r>
              <a:rPr lang="en-US" sz="2200" dirty="0">
                <a:solidFill>
                  <a:schemeClr val="accent2"/>
                </a:solidFill>
                <a:latin typeface="Lato"/>
                <a:ea typeface="Lato"/>
                <a:cs typeface="Lato"/>
              </a:rPr>
              <a:t>Freshwater Stream Monitoring</a:t>
            </a:r>
          </a:p>
          <a:p>
            <a:pPr lvl="1"/>
            <a:r>
              <a:rPr lang="en-US" sz="2200" dirty="0">
                <a:solidFill>
                  <a:srgbClr val="00B050"/>
                </a:solidFill>
                <a:latin typeface="Lato"/>
                <a:ea typeface="Lato"/>
                <a:cs typeface="Lato"/>
              </a:rPr>
              <a:t>Macroinvertebrate Monitoring</a:t>
            </a:r>
          </a:p>
          <a:p>
            <a:pPr lvl="1"/>
            <a:r>
              <a:rPr lang="en-US" sz="2200" dirty="0">
                <a:solidFill>
                  <a:srgbClr val="7030A0"/>
                </a:solidFill>
                <a:latin typeface="Lato"/>
                <a:ea typeface="Lato"/>
                <a:cs typeface="Lato"/>
              </a:rPr>
              <a:t>Lake Monitoring</a:t>
            </a:r>
          </a:p>
          <a:p>
            <a:r>
              <a:rPr lang="en-US" sz="2600" dirty="0">
                <a:solidFill>
                  <a:schemeClr val="tx2"/>
                </a:solidFill>
                <a:latin typeface="Lato"/>
                <a:ea typeface="Lato"/>
                <a:cs typeface="Lato"/>
              </a:rPr>
              <a:t>Other volunteer opportunities</a:t>
            </a:r>
          </a:p>
          <a:p>
            <a:r>
              <a:rPr lang="en-US" sz="2600" dirty="0">
                <a:solidFill>
                  <a:schemeClr val="tx2"/>
                </a:solidFill>
                <a:latin typeface="Lato"/>
                <a:ea typeface="Lato"/>
                <a:cs typeface="Lato"/>
              </a:rPr>
              <a:t>Appendix resources</a:t>
            </a:r>
          </a:p>
          <a:p>
            <a:pPr marL="457200" lvl="1" indent="0">
              <a:buNone/>
            </a:pPr>
            <a:endParaRPr lang="en-US" sz="2200" dirty="0">
              <a:solidFill>
                <a:schemeClr val="tx2"/>
              </a:solidFill>
              <a:latin typeface="Lato"/>
              <a:ea typeface="Lato"/>
              <a:cs typeface="Lato"/>
            </a:endParaRPr>
          </a:p>
        </p:txBody>
      </p:sp>
      <p:sp>
        <p:nvSpPr>
          <p:cNvPr id="4" name="Title 1">
            <a:extLst>
              <a:ext uri="{FF2B5EF4-FFF2-40B4-BE49-F238E27FC236}">
                <a16:creationId xmlns:a16="http://schemas.microsoft.com/office/drawing/2014/main" id="{DA9BD70D-8C19-53DB-1D1D-81635B8821C5}"/>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dirty="0">
                <a:latin typeface="+mj-lt"/>
                <a:cs typeface="Arial" panose="020B0604020202020204" pitchFamily="34" charset="0"/>
              </a:rPr>
              <a:t>INTERESTED IN MORE?</a:t>
            </a:r>
            <a:endParaRPr lang="en-US" sz="1800" dirty="0">
              <a:latin typeface="+mj-lt"/>
            </a:endParaRPr>
          </a:p>
        </p:txBody>
      </p:sp>
      <p:sp>
        <p:nvSpPr>
          <p:cNvPr id="5" name="TextBox 4">
            <a:extLst>
              <a:ext uri="{FF2B5EF4-FFF2-40B4-BE49-F238E27FC236}">
                <a16:creationId xmlns:a16="http://schemas.microsoft.com/office/drawing/2014/main" id="{C6A79BD2-010E-DE41-AA79-91B18817F61F}"/>
              </a:ext>
            </a:extLst>
          </p:cNvPr>
          <p:cNvSpPr txBox="1"/>
          <p:nvPr/>
        </p:nvSpPr>
        <p:spPr bwMode="auto">
          <a:xfrm>
            <a:off x="8107680" y="6488668"/>
            <a:ext cx="103632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1" i="0" dirty="0">
                <a:latin typeface="Lato" panose="020F0502020204030203" pitchFamily="34" charset="0"/>
                <a:ea typeface="Lato" panose="020F0502020204030203" pitchFamily="34" charset="0"/>
                <a:cs typeface="Lato" panose="020F0502020204030203" pitchFamily="34" charset="0"/>
              </a:rPr>
              <a:t>p.</a:t>
            </a:r>
            <a:r>
              <a:rPr lang="en-US" b="1" dirty="0">
                <a:latin typeface="Lato" panose="020F0502020204030203" pitchFamily="34" charset="0"/>
                <a:ea typeface="Lato" panose="020F0502020204030203" pitchFamily="34" charset="0"/>
                <a:cs typeface="Lato" panose="020F0502020204030203" pitchFamily="34" charset="0"/>
              </a:rPr>
              <a:t>57-71</a:t>
            </a:r>
            <a:endParaRPr lang="en-US" b="1" i="0" dirty="0">
              <a:latin typeface="Lato" panose="020F0502020204030203" pitchFamily="34" charset="0"/>
              <a:ea typeface="Lato" panose="020F0502020204030203" pitchFamily="34" charset="0"/>
              <a:cs typeface="Lato" panose="020F0502020204030203" pitchFamily="34" charset="0"/>
            </a:endParaRPr>
          </a:p>
        </p:txBody>
      </p:sp>
      <p:sp>
        <p:nvSpPr>
          <p:cNvPr id="6" name="Text Placeholder 2">
            <a:extLst>
              <a:ext uri="{FF2B5EF4-FFF2-40B4-BE49-F238E27FC236}">
                <a16:creationId xmlns:a16="http://schemas.microsoft.com/office/drawing/2014/main" id="{D9E2EC1E-DD12-107F-9C76-473B61B6A2D7}"/>
              </a:ext>
            </a:extLst>
          </p:cNvPr>
          <p:cNvSpPr txBox="1">
            <a:spLocks/>
          </p:cNvSpPr>
          <p:nvPr/>
        </p:nvSpPr>
        <p:spPr bwMode="auto">
          <a:xfrm>
            <a:off x="1455237" y="875014"/>
            <a:ext cx="6233526" cy="728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A1AC75"/>
              </a:buClr>
              <a:buSzPct val="150000"/>
              <a:buNone/>
              <a:defRPr sz="2400" i="1" kern="1200">
                <a:solidFill>
                  <a:schemeClr val="bg2"/>
                </a:solidFill>
                <a:latin typeface="Lato" pitchFamily="34" charset="-94"/>
                <a:ea typeface="+mn-ea"/>
                <a:cs typeface="+mn-cs"/>
              </a:defRPr>
            </a:lvl1pPr>
            <a:lvl2pPr marL="457200" indent="0" algn="l" rtl="0" eaLnBrk="1" fontAlgn="base" hangingPunct="1">
              <a:spcBef>
                <a:spcPct val="20000"/>
              </a:spcBef>
              <a:spcAft>
                <a:spcPct val="0"/>
              </a:spcAft>
              <a:buClr>
                <a:schemeClr val="accent3"/>
              </a:buClr>
              <a:buSzPct val="115000"/>
              <a:buFont typeface="Arial"/>
              <a:buNone/>
              <a:defRPr sz="1200" kern="1200">
                <a:solidFill>
                  <a:schemeClr val="tx1"/>
                </a:solidFill>
                <a:latin typeface="Lato" pitchFamily="34" charset="-94"/>
                <a:ea typeface="+mn-ea"/>
                <a:cs typeface="+mn-cs"/>
              </a:defRPr>
            </a:lvl2pPr>
            <a:lvl3pPr marL="914400" indent="0" algn="l" rtl="0" eaLnBrk="1" fontAlgn="base" hangingPunct="1">
              <a:spcBef>
                <a:spcPct val="20000"/>
              </a:spcBef>
              <a:spcAft>
                <a:spcPct val="0"/>
              </a:spcAft>
              <a:buClr>
                <a:schemeClr val="accent3"/>
              </a:buClr>
              <a:buSzPct val="115000"/>
              <a:buFont typeface="Arial"/>
              <a:buNone/>
              <a:defRPr sz="1000" kern="1200">
                <a:solidFill>
                  <a:schemeClr val="tx1"/>
                </a:solidFill>
                <a:latin typeface="Lato" pitchFamily="34" charset="-94"/>
                <a:ea typeface="+mn-ea"/>
                <a:cs typeface="+mn-cs"/>
              </a:defRPr>
            </a:lvl3pPr>
            <a:lvl4pPr marL="13716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4pPr>
            <a:lvl5pPr marL="18288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spcBef>
                <a:spcPts val="0"/>
              </a:spcBef>
            </a:pPr>
            <a:r>
              <a:rPr lang="en-US" sz="3600" b="1" i="0" dirty="0">
                <a:solidFill>
                  <a:schemeClr val="tx2"/>
                </a:solidFill>
                <a:latin typeface="+mn-lt"/>
                <a:cs typeface="Arial"/>
                <a:hlinkClick r:id="rId3"/>
              </a:rPr>
              <a:t>www.scadoptastream.org</a:t>
            </a:r>
            <a:r>
              <a:rPr lang="en-US" sz="3600" b="1" i="0" dirty="0">
                <a:solidFill>
                  <a:schemeClr val="tx2"/>
                </a:solidFill>
                <a:latin typeface="+mn-lt"/>
                <a:cs typeface="Arial"/>
              </a:rPr>
              <a:t> </a:t>
            </a:r>
          </a:p>
        </p:txBody>
      </p:sp>
      <p:pic>
        <p:nvPicPr>
          <p:cNvPr id="7" name="Picture 6" descr="A group of people standing on a bridge over a body of water&#10;&#10;Description automatically generated with medium confidence">
            <a:extLst>
              <a:ext uri="{FF2B5EF4-FFF2-40B4-BE49-F238E27FC236}">
                <a16:creationId xmlns:a16="http://schemas.microsoft.com/office/drawing/2014/main" id="{639B723C-2587-50DB-F8C8-07B0500D57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584" y="1868978"/>
            <a:ext cx="4480416" cy="3360312"/>
          </a:xfrm>
          <a:prstGeom prst="rect">
            <a:avLst/>
          </a:prstGeom>
        </p:spPr>
      </p:pic>
    </p:spTree>
    <p:extLst>
      <p:ext uri="{BB962C8B-B14F-4D97-AF65-F5344CB8AC3E}">
        <p14:creationId xmlns:p14="http://schemas.microsoft.com/office/powerpoint/2010/main" val="3985905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686800" cy="609600"/>
          </a:xfrm>
        </p:spPr>
        <p:txBody>
          <a:bodyPr/>
          <a:lstStyle/>
          <a:p>
            <a:r>
              <a:rPr lang="en-US" sz="3600" b="1">
                <a:latin typeface="+mj-lt"/>
                <a:cs typeface="Arial" panose="020B0604020202020204" pitchFamily="34" charset="0"/>
              </a:rPr>
              <a:t>KEEP IN TOUCH</a:t>
            </a:r>
            <a:endParaRPr lang="en-US" sz="1800">
              <a:latin typeface="+mj-lt"/>
            </a:endParaRPr>
          </a:p>
        </p:txBody>
      </p:sp>
      <p:sp>
        <p:nvSpPr>
          <p:cNvPr id="8" name="TextBox 7">
            <a:extLst>
              <a:ext uri="{FF2B5EF4-FFF2-40B4-BE49-F238E27FC236}">
                <a16:creationId xmlns:a16="http://schemas.microsoft.com/office/drawing/2014/main" id="{E645A83E-4730-2343-A00D-F96017F3384A}"/>
              </a:ext>
            </a:extLst>
          </p:cNvPr>
          <p:cNvSpPr txBox="1"/>
          <p:nvPr/>
        </p:nvSpPr>
        <p:spPr bwMode="auto">
          <a:xfrm>
            <a:off x="156789" y="4961675"/>
            <a:ext cx="4419600" cy="83099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2400" b="1">
                <a:solidFill>
                  <a:schemeClr val="tx2"/>
                </a:solidFill>
              </a:rPr>
              <a:t>Facebook</a:t>
            </a:r>
            <a:endParaRPr lang="en-US" sz="2400" b="1">
              <a:solidFill>
                <a:schemeClr val="accent4"/>
              </a:solidFill>
              <a:hlinkClick r:id="rId3">
                <a:extLst>
                  <a:ext uri="{A12FA001-AC4F-418D-AE19-62706E023703}">
                    <ahyp:hlinkClr xmlns:ahyp="http://schemas.microsoft.com/office/drawing/2018/hyperlinkcolor" val="tx"/>
                  </a:ext>
                </a:extLst>
              </a:hlinkClick>
            </a:endParaRPr>
          </a:p>
          <a:p>
            <a:r>
              <a:rPr lang="en-US" sz="2400" b="1">
                <a:solidFill>
                  <a:schemeClr val="accent4"/>
                </a:solidFill>
                <a:hlinkClick r:id="rId3">
                  <a:extLst>
                    <a:ext uri="{A12FA001-AC4F-418D-AE19-62706E023703}">
                      <ahyp:hlinkClr xmlns:ahyp="http://schemas.microsoft.com/office/drawing/2018/hyperlinkcolor" val="tx"/>
                    </a:ext>
                  </a:extLst>
                </a:hlinkClick>
              </a:rPr>
              <a:t>facebook.com/</a:t>
            </a:r>
            <a:r>
              <a:rPr lang="en-US" sz="2400" b="1" err="1">
                <a:solidFill>
                  <a:schemeClr val="accent4"/>
                </a:solidFill>
                <a:hlinkClick r:id="rId3">
                  <a:extLst>
                    <a:ext uri="{A12FA001-AC4F-418D-AE19-62706E023703}">
                      <ahyp:hlinkClr xmlns:ahyp="http://schemas.microsoft.com/office/drawing/2018/hyperlinkcolor" val="tx"/>
                    </a:ext>
                  </a:extLst>
                </a:hlinkClick>
              </a:rPr>
              <a:t>scadoptastream</a:t>
            </a:r>
            <a:endParaRPr lang="en-US" sz="2400" b="1" i="0" cap="all">
              <a:solidFill>
                <a:schemeClr val="accent4"/>
              </a:solidFill>
              <a:latin typeface="Lato Light"/>
              <a:cs typeface="Lato Light"/>
            </a:endParaRPr>
          </a:p>
        </p:txBody>
      </p:sp>
      <p:pic>
        <p:nvPicPr>
          <p:cNvPr id="10" name="Picture 9">
            <a:extLst>
              <a:ext uri="{FF2B5EF4-FFF2-40B4-BE49-F238E27FC236}">
                <a16:creationId xmlns:a16="http://schemas.microsoft.com/office/drawing/2014/main" id="{EBD06D26-11AC-2040-AE9F-E3CAC6673F84}"/>
              </a:ext>
            </a:extLst>
          </p:cNvPr>
          <p:cNvPicPr>
            <a:picLocks noChangeAspect="1"/>
          </p:cNvPicPr>
          <p:nvPr/>
        </p:nvPicPr>
        <p:blipFill>
          <a:blip r:embed="rId4"/>
          <a:stretch>
            <a:fillRect/>
          </a:stretch>
        </p:blipFill>
        <p:spPr>
          <a:xfrm>
            <a:off x="2112057" y="3531813"/>
            <a:ext cx="1749879" cy="1749879"/>
          </a:xfrm>
          <a:prstGeom prst="rect">
            <a:avLst/>
          </a:prstGeom>
        </p:spPr>
      </p:pic>
      <p:pic>
        <p:nvPicPr>
          <p:cNvPr id="12" name="Picture 11">
            <a:extLst>
              <a:ext uri="{FF2B5EF4-FFF2-40B4-BE49-F238E27FC236}">
                <a16:creationId xmlns:a16="http://schemas.microsoft.com/office/drawing/2014/main" id="{CE8CD6DE-0DDE-E14F-83A7-F00E67FB089D}"/>
              </a:ext>
            </a:extLst>
          </p:cNvPr>
          <p:cNvPicPr>
            <a:picLocks noChangeAspect="1"/>
          </p:cNvPicPr>
          <p:nvPr/>
        </p:nvPicPr>
        <p:blipFill>
          <a:blip r:embed="rId5"/>
          <a:stretch>
            <a:fillRect/>
          </a:stretch>
        </p:blipFill>
        <p:spPr>
          <a:xfrm>
            <a:off x="5282168" y="3511719"/>
            <a:ext cx="1837944" cy="1837944"/>
          </a:xfrm>
          <a:prstGeom prst="rect">
            <a:avLst/>
          </a:prstGeom>
        </p:spPr>
      </p:pic>
      <p:sp>
        <p:nvSpPr>
          <p:cNvPr id="23" name="TextBox 22">
            <a:extLst>
              <a:ext uri="{FF2B5EF4-FFF2-40B4-BE49-F238E27FC236}">
                <a16:creationId xmlns:a16="http://schemas.microsoft.com/office/drawing/2014/main" id="{C02982DC-46C0-8A42-A250-47D46CDB54B0}"/>
              </a:ext>
            </a:extLst>
          </p:cNvPr>
          <p:cNvSpPr txBox="1"/>
          <p:nvPr/>
        </p:nvSpPr>
        <p:spPr bwMode="auto">
          <a:xfrm>
            <a:off x="4421766" y="4913801"/>
            <a:ext cx="4517571" cy="88229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spcBef>
                <a:spcPts val="438"/>
              </a:spcBef>
            </a:pPr>
            <a:r>
              <a:rPr lang="en-US" altLang="en-US" sz="2400" b="1">
                <a:solidFill>
                  <a:schemeClr val="tx2"/>
                </a:solidFill>
                <a:latin typeface="Lato "/>
              </a:rPr>
              <a:t>Instagram</a:t>
            </a:r>
            <a:r>
              <a:rPr lang="en-US" altLang="en-US" sz="2400" b="1">
                <a:solidFill>
                  <a:schemeClr val="tx2"/>
                </a:solidFill>
                <a:latin typeface="Arial"/>
                <a:cs typeface="Arial"/>
              </a:rPr>
              <a:t> </a:t>
            </a:r>
            <a:endParaRPr lang="en-US" altLang="en-US" sz="2400" b="1">
              <a:solidFill>
                <a:schemeClr val="tx2"/>
              </a:solidFill>
              <a:latin typeface="Arial" panose="020B0604020202020204" pitchFamily="34" charset="0"/>
            </a:endParaRPr>
          </a:p>
          <a:p>
            <a:pPr algn="r">
              <a:spcBef>
                <a:spcPts val="438"/>
              </a:spcBef>
            </a:pPr>
            <a:r>
              <a:rPr lang="en-US" altLang="en-US" sz="2400" b="1">
                <a:latin typeface="Arial"/>
                <a:cs typeface="Arial"/>
              </a:rPr>
              <a:t>@</a:t>
            </a:r>
            <a:r>
              <a:rPr lang="en-US" altLang="en-US" sz="2400" b="1">
                <a:latin typeface="Lato "/>
              </a:rPr>
              <a:t>scadoptastream</a:t>
            </a:r>
          </a:p>
        </p:txBody>
      </p:sp>
      <p:pic>
        <p:nvPicPr>
          <p:cNvPr id="4" name="Picture 3">
            <a:extLst>
              <a:ext uri="{FF2B5EF4-FFF2-40B4-BE49-F238E27FC236}">
                <a16:creationId xmlns:a16="http://schemas.microsoft.com/office/drawing/2014/main" id="{42AA0C8D-10F9-CD97-322B-83C2753AD036}"/>
              </a:ext>
            </a:extLst>
          </p:cNvPr>
          <p:cNvPicPr>
            <a:picLocks noChangeAspect="1"/>
          </p:cNvPicPr>
          <p:nvPr/>
        </p:nvPicPr>
        <p:blipFill>
          <a:blip r:embed="rId6"/>
          <a:stretch>
            <a:fillRect/>
          </a:stretch>
        </p:blipFill>
        <p:spPr>
          <a:xfrm>
            <a:off x="2111259" y="792320"/>
            <a:ext cx="4921482" cy="2460741"/>
          </a:xfrm>
          <a:prstGeom prst="rect">
            <a:avLst/>
          </a:prstGeom>
        </p:spPr>
      </p:pic>
    </p:spTree>
    <p:extLst>
      <p:ext uri="{BB962C8B-B14F-4D97-AF65-F5344CB8AC3E}">
        <p14:creationId xmlns:p14="http://schemas.microsoft.com/office/powerpoint/2010/main" val="18996776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7FE72-7652-584B-8A7D-625F69524C02}"/>
              </a:ext>
            </a:extLst>
          </p:cNvPr>
          <p:cNvSpPr>
            <a:spLocks noGrp="1"/>
          </p:cNvSpPr>
          <p:nvPr>
            <p:ph idx="1"/>
          </p:nvPr>
        </p:nvSpPr>
        <p:spPr>
          <a:xfrm>
            <a:off x="457200" y="658586"/>
            <a:ext cx="8229600" cy="1828800"/>
          </a:xfrm>
        </p:spPr>
        <p:txBody>
          <a:bodyPr/>
          <a:lstStyle/>
          <a:p>
            <a:pPr marL="0" indent="0" algn="ctr">
              <a:buNone/>
            </a:pPr>
            <a:r>
              <a:rPr lang="en-US">
                <a:solidFill>
                  <a:schemeClr val="tx2"/>
                </a:solidFill>
                <a:latin typeface="Lato"/>
                <a:ea typeface="Lato"/>
                <a:cs typeface="Lato"/>
              </a:rPr>
              <a:t>If you have any questions, please don’t hesitate to ask! </a:t>
            </a:r>
            <a:endParaRPr lang="en-US">
              <a:solidFill>
                <a:schemeClr val="tx2"/>
              </a:solidFill>
            </a:endParaRPr>
          </a:p>
        </p:txBody>
      </p:sp>
      <p:sp>
        <p:nvSpPr>
          <p:cNvPr id="8" name="Title 1">
            <a:extLst>
              <a:ext uri="{FF2B5EF4-FFF2-40B4-BE49-F238E27FC236}">
                <a16:creationId xmlns:a16="http://schemas.microsoft.com/office/drawing/2014/main" id="{3043D7D4-7A54-4349-B802-403C42C4980E}"/>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CONTACTS</a:t>
            </a:r>
            <a:endParaRPr lang="en-US" sz="1800">
              <a:latin typeface="+mj-lt"/>
            </a:endParaRPr>
          </a:p>
        </p:txBody>
      </p:sp>
      <p:sp>
        <p:nvSpPr>
          <p:cNvPr id="6" name="Content Placeholder 2">
            <a:extLst>
              <a:ext uri="{FF2B5EF4-FFF2-40B4-BE49-F238E27FC236}">
                <a16:creationId xmlns:a16="http://schemas.microsoft.com/office/drawing/2014/main" id="{3E0A2680-296E-AF05-5459-660434C1E3D8}"/>
              </a:ext>
            </a:extLst>
          </p:cNvPr>
          <p:cNvSpPr txBox="1">
            <a:spLocks/>
          </p:cNvSpPr>
          <p:nvPr/>
        </p:nvSpPr>
        <p:spPr bwMode="auto">
          <a:xfrm>
            <a:off x="378177" y="1034789"/>
            <a:ext cx="8229600" cy="458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solidFill>
                  <a:schemeClr val="tx2"/>
                </a:solidFill>
                <a:latin typeface="Lato"/>
                <a:ea typeface="Lato"/>
                <a:cs typeface="Lato"/>
              </a:rPr>
              <a:t>Reach the program coordinators: </a:t>
            </a:r>
            <a:r>
              <a:rPr lang="en-US">
                <a:latin typeface="Lato"/>
                <a:ea typeface="Lato"/>
                <a:cs typeface="Lato"/>
              </a:rPr>
              <a:t>scaas@des.sc.gov</a:t>
            </a:r>
            <a:endParaRPr lang="en-US">
              <a:ea typeface="Lato"/>
              <a:cs typeface="Lato"/>
            </a:endParaRPr>
          </a:p>
        </p:txBody>
      </p:sp>
      <p:pic>
        <p:nvPicPr>
          <p:cNvPr id="7" name="Picture 6">
            <a:extLst>
              <a:ext uri="{FF2B5EF4-FFF2-40B4-BE49-F238E27FC236}">
                <a16:creationId xmlns:a16="http://schemas.microsoft.com/office/drawing/2014/main" id="{D991B47A-74F4-F96A-A49F-BB5E19030609}"/>
              </a:ext>
            </a:extLst>
          </p:cNvPr>
          <p:cNvPicPr>
            <a:picLocks noChangeAspect="1"/>
          </p:cNvPicPr>
          <p:nvPr/>
        </p:nvPicPr>
        <p:blipFill>
          <a:blip r:embed="rId4"/>
          <a:stretch>
            <a:fillRect/>
          </a:stretch>
        </p:blipFill>
        <p:spPr>
          <a:xfrm>
            <a:off x="1347611" y="1863984"/>
            <a:ext cx="2743200" cy="2743200"/>
          </a:xfrm>
          <a:prstGeom prst="rect">
            <a:avLst/>
          </a:prstGeom>
        </p:spPr>
      </p:pic>
      <p:pic>
        <p:nvPicPr>
          <p:cNvPr id="9" name="Picture 8">
            <a:extLst>
              <a:ext uri="{FF2B5EF4-FFF2-40B4-BE49-F238E27FC236}">
                <a16:creationId xmlns:a16="http://schemas.microsoft.com/office/drawing/2014/main" id="{B05DE2D1-72B1-CCB2-FE8F-C5D1F8E3EA12}"/>
              </a:ext>
            </a:extLst>
          </p:cNvPr>
          <p:cNvPicPr>
            <a:picLocks noChangeAspect="1"/>
          </p:cNvPicPr>
          <p:nvPr/>
        </p:nvPicPr>
        <p:blipFill>
          <a:blip r:embed="rId5"/>
          <a:stretch>
            <a:fillRect/>
          </a:stretch>
        </p:blipFill>
        <p:spPr>
          <a:xfrm>
            <a:off x="4800600" y="1859701"/>
            <a:ext cx="2743200" cy="2743200"/>
          </a:xfrm>
          <a:prstGeom prst="rect">
            <a:avLst/>
          </a:prstGeom>
        </p:spPr>
      </p:pic>
      <p:sp>
        <p:nvSpPr>
          <p:cNvPr id="11" name="TextBox 10">
            <a:extLst>
              <a:ext uri="{FF2B5EF4-FFF2-40B4-BE49-F238E27FC236}">
                <a16:creationId xmlns:a16="http://schemas.microsoft.com/office/drawing/2014/main" id="{E93CA68D-D870-94CE-C08B-4FB101346709}"/>
              </a:ext>
            </a:extLst>
          </p:cNvPr>
          <p:cNvSpPr txBox="1"/>
          <p:nvPr/>
        </p:nvSpPr>
        <p:spPr bwMode="auto">
          <a:xfrm>
            <a:off x="945445" y="4696176"/>
            <a:ext cx="3547532" cy="1200329"/>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2"/>
                </a:solidFill>
                <a:ea typeface="Lato"/>
                <a:cs typeface="Lato"/>
              </a:rPr>
              <a:t>Lexi Toole</a:t>
            </a:r>
          </a:p>
          <a:p>
            <a:pPr algn="ctr"/>
            <a:r>
              <a:rPr lang="en-US">
                <a:solidFill>
                  <a:schemeClr val="tx2"/>
                </a:solidFill>
                <a:ea typeface="Lato"/>
                <a:cs typeface="Lato"/>
              </a:rPr>
              <a:t>Columbia Office</a:t>
            </a:r>
          </a:p>
          <a:p>
            <a:pPr algn="ctr"/>
            <a:r>
              <a:rPr lang="en-US">
                <a:ea typeface="Lato"/>
                <a:cs typeface="Lato"/>
                <a:hlinkClick r:id="rId6"/>
              </a:rPr>
              <a:t>alexandra.thomason@des.sc.gov</a:t>
            </a:r>
            <a:endParaRPr lang="en-US">
              <a:ea typeface="Lato"/>
              <a:cs typeface="Lato"/>
            </a:endParaRPr>
          </a:p>
          <a:p>
            <a:pPr algn="ctr"/>
            <a:r>
              <a:rPr lang="en-US">
                <a:ea typeface="Lato"/>
                <a:cs typeface="Lato"/>
              </a:rPr>
              <a:t>(803) 898-9564</a:t>
            </a:r>
          </a:p>
        </p:txBody>
      </p:sp>
      <p:sp>
        <p:nvSpPr>
          <p:cNvPr id="12" name="TextBox 11">
            <a:extLst>
              <a:ext uri="{FF2B5EF4-FFF2-40B4-BE49-F238E27FC236}">
                <a16:creationId xmlns:a16="http://schemas.microsoft.com/office/drawing/2014/main" id="{C9AD7FA9-B7FB-CA1E-B415-498CBADF2B56}"/>
              </a:ext>
            </a:extLst>
          </p:cNvPr>
          <p:cNvSpPr txBox="1"/>
          <p:nvPr/>
        </p:nvSpPr>
        <p:spPr bwMode="auto">
          <a:xfrm>
            <a:off x="4492977" y="4696176"/>
            <a:ext cx="3547532" cy="1200329"/>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2"/>
                </a:solidFill>
                <a:ea typeface="Lato"/>
                <a:cs typeface="Lato"/>
              </a:rPr>
              <a:t>Erin Rosebrock</a:t>
            </a:r>
          </a:p>
          <a:p>
            <a:pPr algn="ctr"/>
            <a:r>
              <a:rPr lang="en-US">
                <a:solidFill>
                  <a:schemeClr val="tx2"/>
                </a:solidFill>
                <a:ea typeface="Lato"/>
                <a:cs typeface="Lato"/>
              </a:rPr>
              <a:t>Charleston Office</a:t>
            </a:r>
          </a:p>
          <a:p>
            <a:pPr algn="ctr"/>
            <a:r>
              <a:rPr lang="en-US">
                <a:ea typeface="Lato"/>
                <a:cs typeface="Lato"/>
                <a:hlinkClick r:id="rId7"/>
              </a:rPr>
              <a:t>erin.rosebrock@des.sc.gov</a:t>
            </a:r>
            <a:endParaRPr lang="en-US">
              <a:ea typeface="Lato"/>
              <a:cs typeface="Lato"/>
            </a:endParaRPr>
          </a:p>
          <a:p>
            <a:pPr algn="ctr"/>
            <a:r>
              <a:rPr lang="en-US">
                <a:ea typeface="Lato"/>
                <a:cs typeface="Lato"/>
              </a:rPr>
              <a:t>(843) 953-0149</a:t>
            </a:r>
          </a:p>
        </p:txBody>
      </p:sp>
    </p:spTree>
    <p:extLst>
      <p:ext uri="{BB962C8B-B14F-4D97-AF65-F5344CB8AC3E}">
        <p14:creationId xmlns:p14="http://schemas.microsoft.com/office/powerpoint/2010/main" val="6232778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611E7-6EBF-4EA8-85EF-F3594ED02888}"/>
              </a:ext>
            </a:extLst>
          </p:cNvPr>
          <p:cNvSpPr>
            <a:spLocks noGrp="1"/>
          </p:cNvSpPr>
          <p:nvPr>
            <p:ph type="title"/>
          </p:nvPr>
        </p:nvSpPr>
        <p:spPr>
          <a:xfrm>
            <a:off x="457199" y="974632"/>
            <a:ext cx="8305800" cy="1143000"/>
          </a:xfrm>
        </p:spPr>
        <p:txBody>
          <a:bodyPr>
            <a:normAutofit fontScale="90000"/>
          </a:bodyPr>
          <a:lstStyle/>
          <a:p>
            <a:pPr algn="ctr">
              <a:spcAft>
                <a:spcPts val="0"/>
              </a:spcAft>
            </a:pPr>
            <a:r>
              <a:rPr lang="en-US" dirty="0"/>
              <a:t>Now to the field!</a:t>
            </a:r>
            <a:br>
              <a:rPr lang="en-US" dirty="0"/>
            </a:br>
            <a:endParaRPr lang="en-US" dirty="0">
              <a:ea typeface="Lato Black"/>
              <a:cs typeface="Lato Black"/>
            </a:endParaRPr>
          </a:p>
        </p:txBody>
      </p:sp>
      <p:sp>
        <p:nvSpPr>
          <p:cNvPr id="7" name="Rectangle 6">
            <a:extLst>
              <a:ext uri="{FF2B5EF4-FFF2-40B4-BE49-F238E27FC236}">
                <a16:creationId xmlns:a16="http://schemas.microsoft.com/office/drawing/2014/main" id="{E35608A2-E798-4C9B-8301-F541926576AA}"/>
              </a:ext>
            </a:extLst>
          </p:cNvPr>
          <p:cNvSpPr/>
          <p:nvPr/>
        </p:nvSpPr>
        <p:spPr>
          <a:xfrm>
            <a:off x="3060706" y="2117632"/>
            <a:ext cx="3098787" cy="3323987"/>
          </a:xfrm>
          <a:prstGeom prst="rect">
            <a:avLst/>
          </a:prstGeom>
        </p:spPr>
        <p:txBody>
          <a:bodyPr wrap="square" lIns="91440" tIns="45720" rIns="91440" bIns="45720" anchor="t">
            <a:spAutoFit/>
          </a:bodyPr>
          <a:lstStyle/>
          <a:p>
            <a:pPr algn="ctr"/>
            <a:r>
              <a:rPr lang="en-US" sz="3200" b="1" u="sng" dirty="0">
                <a:solidFill>
                  <a:schemeClr val="tx2"/>
                </a:solidFill>
                <a:latin typeface="Lato "/>
                <a:ea typeface="Roboto"/>
                <a:cs typeface="Roboto"/>
              </a:rPr>
              <a:t>What to Bring?</a:t>
            </a:r>
          </a:p>
          <a:p>
            <a:pPr algn="ctr"/>
            <a:r>
              <a:rPr lang="en-US" sz="3200" dirty="0">
                <a:solidFill>
                  <a:schemeClr val="tx2"/>
                </a:solidFill>
                <a:latin typeface="Lato "/>
                <a:ea typeface="Roboto"/>
                <a:cs typeface="Roboto"/>
              </a:rPr>
              <a:t>Handbook</a:t>
            </a:r>
          </a:p>
          <a:p>
            <a:pPr algn="ctr"/>
            <a:r>
              <a:rPr lang="en-US" sz="3200" dirty="0">
                <a:solidFill>
                  <a:schemeClr val="tx2"/>
                </a:solidFill>
                <a:latin typeface="Lato "/>
                <a:ea typeface="Roboto"/>
                <a:cs typeface="Roboto"/>
              </a:rPr>
              <a:t>Notes</a:t>
            </a:r>
          </a:p>
          <a:p>
            <a:pPr algn="ctr"/>
            <a:r>
              <a:rPr lang="en-US" sz="3200" dirty="0">
                <a:solidFill>
                  <a:schemeClr val="tx2"/>
                </a:solidFill>
                <a:latin typeface="Lato "/>
                <a:ea typeface="Roboto"/>
                <a:cs typeface="Roboto"/>
              </a:rPr>
              <a:t>Data form</a:t>
            </a:r>
          </a:p>
          <a:p>
            <a:pPr algn="ctr"/>
            <a:r>
              <a:rPr lang="en-US" sz="3200" dirty="0">
                <a:solidFill>
                  <a:schemeClr val="tx2"/>
                </a:solidFill>
                <a:latin typeface="Lato "/>
                <a:ea typeface="Roboto"/>
                <a:cs typeface="Roboto"/>
              </a:rPr>
              <a:t>Pencil</a:t>
            </a:r>
          </a:p>
          <a:p>
            <a:pPr algn="ctr"/>
            <a:r>
              <a:rPr lang="en-US" sz="3200" dirty="0">
                <a:solidFill>
                  <a:schemeClr val="tx2"/>
                </a:solidFill>
                <a:latin typeface="Lato "/>
                <a:ea typeface="Roboto"/>
                <a:cs typeface="Roboto"/>
              </a:rPr>
              <a:t>Water bottle</a:t>
            </a:r>
          </a:p>
          <a:p>
            <a:pPr algn="ctr"/>
            <a:endParaRPr lang="en-US"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634753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96D426-70F0-4644-A5BD-D7E345839AA8}"/>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FRESHWATER/SALTWATER DIVIDE</a:t>
            </a:r>
            <a:endParaRPr lang="en-US" sz="1800">
              <a:latin typeface="+mj-lt"/>
            </a:endParaRPr>
          </a:p>
        </p:txBody>
      </p:sp>
      <p:pic>
        <p:nvPicPr>
          <p:cNvPr id="1026" name="Picture 2">
            <a:extLst>
              <a:ext uri="{FF2B5EF4-FFF2-40B4-BE49-F238E27FC236}">
                <a16:creationId xmlns:a16="http://schemas.microsoft.com/office/drawing/2014/main" id="{3E3719B0-E72A-74FA-2B9D-09D2A1705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955" y="925764"/>
            <a:ext cx="6258089" cy="50064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B86746-DE14-8F88-8CFD-D771A617920C}"/>
              </a:ext>
            </a:extLst>
          </p:cNvPr>
          <p:cNvSpPr txBox="1"/>
          <p:nvPr/>
        </p:nvSpPr>
        <p:spPr bwMode="auto">
          <a:xfrm>
            <a:off x="8300720" y="6488668"/>
            <a:ext cx="84328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p.8</a:t>
            </a:r>
          </a:p>
        </p:txBody>
      </p:sp>
    </p:spTree>
    <p:extLst>
      <p:ext uri="{BB962C8B-B14F-4D97-AF65-F5344CB8AC3E}">
        <p14:creationId xmlns:p14="http://schemas.microsoft.com/office/powerpoint/2010/main" val="1316202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DE0711-8827-4606-AA2E-D755933F9B6C}"/>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mj-lt"/>
                <a:cs typeface="Arial" panose="020B0604020202020204" pitchFamily="34" charset="0"/>
              </a:rPr>
              <a:t>VALUABLE HABITAT</a:t>
            </a:r>
            <a:endParaRPr lang="en-US" sz="1800">
              <a:latin typeface="+mj-lt"/>
            </a:endParaRPr>
          </a:p>
        </p:txBody>
      </p:sp>
      <p:pic>
        <p:nvPicPr>
          <p:cNvPr id="6" name="Picture 5">
            <a:extLst>
              <a:ext uri="{FF2B5EF4-FFF2-40B4-BE49-F238E27FC236}">
                <a16:creationId xmlns:a16="http://schemas.microsoft.com/office/drawing/2014/main" id="{6CC09ED9-C5DF-445A-83ED-77F57054C919}"/>
              </a:ext>
            </a:extLst>
          </p:cNvPr>
          <p:cNvPicPr>
            <a:picLocks noChangeAspect="1"/>
          </p:cNvPicPr>
          <p:nvPr/>
        </p:nvPicPr>
        <p:blipFill>
          <a:blip r:embed="rId3"/>
          <a:stretch>
            <a:fillRect/>
          </a:stretch>
        </p:blipFill>
        <p:spPr>
          <a:xfrm>
            <a:off x="4121043" y="1694594"/>
            <a:ext cx="4746405" cy="3059902"/>
          </a:xfrm>
          <a:prstGeom prst="rect">
            <a:avLst/>
          </a:prstGeom>
        </p:spPr>
      </p:pic>
      <p:sp>
        <p:nvSpPr>
          <p:cNvPr id="8" name="Content Placeholder 2">
            <a:extLst>
              <a:ext uri="{FF2B5EF4-FFF2-40B4-BE49-F238E27FC236}">
                <a16:creationId xmlns:a16="http://schemas.microsoft.com/office/drawing/2014/main" id="{CEEC024C-DD1C-4C28-A574-B0777C48B231}"/>
              </a:ext>
            </a:extLst>
          </p:cNvPr>
          <p:cNvSpPr txBox="1">
            <a:spLocks/>
          </p:cNvSpPr>
          <p:nvPr/>
        </p:nvSpPr>
        <p:spPr bwMode="auto">
          <a:xfrm>
            <a:off x="276552" y="1553918"/>
            <a:ext cx="3732741"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4"/>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a:solidFill>
                  <a:schemeClr val="tx2"/>
                </a:solidFill>
              </a:rPr>
              <a:t>Protecting wetlands protects water quality</a:t>
            </a:r>
          </a:p>
          <a:p>
            <a:pPr>
              <a:buClr>
                <a:schemeClr val="tx1"/>
              </a:buClr>
              <a:buFont typeface="Wingdings" panose="05000000000000000000" pitchFamily="2" charset="2"/>
              <a:buChar char="§"/>
            </a:pPr>
            <a:r>
              <a:rPr lang="en-US" sz="2600">
                <a:solidFill>
                  <a:schemeClr val="tx2"/>
                </a:solidFill>
              </a:rPr>
              <a:t>Ecosystem services</a:t>
            </a:r>
          </a:p>
          <a:p>
            <a:pPr lvl="1">
              <a:buClr>
                <a:schemeClr val="tx1"/>
              </a:buClr>
              <a:buFont typeface="Wingdings" panose="05000000000000000000" pitchFamily="2" charset="2"/>
              <a:buChar char="§"/>
            </a:pPr>
            <a:r>
              <a:rPr lang="en-US" sz="1800">
                <a:solidFill>
                  <a:schemeClr val="tx2"/>
                </a:solidFill>
              </a:rPr>
              <a:t>Filtering pollutants</a:t>
            </a:r>
          </a:p>
          <a:p>
            <a:pPr lvl="1">
              <a:buClr>
                <a:schemeClr val="tx1"/>
              </a:buClr>
              <a:buFont typeface="Wingdings" panose="05000000000000000000" pitchFamily="2" charset="2"/>
              <a:buChar char="§"/>
            </a:pPr>
            <a:r>
              <a:rPr lang="en-US" sz="1800">
                <a:solidFill>
                  <a:schemeClr val="tx2"/>
                </a:solidFill>
              </a:rPr>
              <a:t>Providing nursery habitat and feeding grounds</a:t>
            </a:r>
          </a:p>
          <a:p>
            <a:pPr lvl="1">
              <a:buClr>
                <a:schemeClr val="tx1"/>
              </a:buClr>
              <a:buFont typeface="Wingdings" panose="05000000000000000000" pitchFamily="2" charset="2"/>
              <a:buChar char="§"/>
            </a:pPr>
            <a:r>
              <a:rPr lang="en-US" sz="1800">
                <a:solidFill>
                  <a:schemeClr val="tx2"/>
                </a:solidFill>
              </a:rPr>
              <a:t>Reducing flooding and erosion</a:t>
            </a:r>
          </a:p>
          <a:p>
            <a:pPr lvl="1">
              <a:buClr>
                <a:schemeClr val="tx1"/>
              </a:buClr>
              <a:buFont typeface="Wingdings" panose="05000000000000000000" pitchFamily="2" charset="2"/>
              <a:buChar char="§"/>
            </a:pPr>
            <a:r>
              <a:rPr lang="en-US" sz="1800">
                <a:solidFill>
                  <a:schemeClr val="tx2"/>
                </a:solidFill>
              </a:rPr>
              <a:t>Supporting fisheries</a:t>
            </a:r>
          </a:p>
          <a:p>
            <a:pPr lvl="1">
              <a:buClr>
                <a:schemeClr val="tx1"/>
              </a:buClr>
              <a:buFont typeface="Wingdings" panose="05000000000000000000" pitchFamily="2" charset="2"/>
              <a:buChar char="§"/>
            </a:pPr>
            <a:endParaRPr lang="en-US" sz="1800">
              <a:solidFill>
                <a:schemeClr val="tx2"/>
              </a:solidFill>
            </a:endParaRPr>
          </a:p>
          <a:p>
            <a:pPr marL="0" indent="0">
              <a:buFontTx/>
              <a:buNone/>
            </a:pPr>
            <a:endParaRPr lang="en-US" sz="2800">
              <a:solidFill>
                <a:schemeClr val="tx2"/>
              </a:solidFill>
            </a:endParaRPr>
          </a:p>
        </p:txBody>
      </p:sp>
      <p:sp>
        <p:nvSpPr>
          <p:cNvPr id="2" name="TextBox 1">
            <a:extLst>
              <a:ext uri="{FF2B5EF4-FFF2-40B4-BE49-F238E27FC236}">
                <a16:creationId xmlns:a16="http://schemas.microsoft.com/office/drawing/2014/main" id="{09C8B273-82A8-2D50-79E5-1AF710AB5EE6}"/>
              </a:ext>
            </a:extLst>
          </p:cNvPr>
          <p:cNvSpPr txBox="1"/>
          <p:nvPr/>
        </p:nvSpPr>
        <p:spPr bwMode="auto">
          <a:xfrm>
            <a:off x="8300720" y="6488668"/>
            <a:ext cx="84328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b="0" i="0">
                <a:latin typeface="Lato" panose="020F0502020204030203" pitchFamily="34" charset="0"/>
                <a:ea typeface="Lato" panose="020F0502020204030203" pitchFamily="34" charset="0"/>
                <a:cs typeface="Lato" panose="020F0502020204030203" pitchFamily="34" charset="0"/>
              </a:rPr>
              <a:t>p.8-9</a:t>
            </a:r>
          </a:p>
        </p:txBody>
      </p:sp>
    </p:spTree>
    <p:extLst>
      <p:ext uri="{BB962C8B-B14F-4D97-AF65-F5344CB8AC3E}">
        <p14:creationId xmlns:p14="http://schemas.microsoft.com/office/powerpoint/2010/main" val="484411869"/>
      </p:ext>
    </p:extLst>
  </p:cSld>
  <p:clrMapOvr>
    <a:masterClrMapping/>
  </p:clrMapOvr>
</p:sld>
</file>

<file path=ppt/theme/theme1.xml><?xml version="1.0" encoding="utf-8"?>
<a:theme xmlns:a="http://schemas.openxmlformats.org/drawingml/2006/main" name="SC AAS Webinar Final">
  <a:themeElements>
    <a:clrScheme name="Custom 4">
      <a:dk1>
        <a:srgbClr val="EC6820"/>
      </a:dk1>
      <a:lt1>
        <a:sysClr val="window" lastClr="FFFFFF"/>
      </a:lt1>
      <a:dk2>
        <a:srgbClr val="073E87"/>
      </a:dk2>
      <a:lt2>
        <a:srgbClr val="00AEEF"/>
      </a:lt2>
      <a:accent1>
        <a:srgbClr val="006496"/>
      </a:accent1>
      <a:accent2>
        <a:srgbClr val="00AEEF"/>
      </a:accent2>
      <a:accent3>
        <a:srgbClr val="EC6820"/>
      </a:accent3>
      <a:accent4>
        <a:srgbClr val="EC6820"/>
      </a:accent4>
      <a:accent5>
        <a:srgbClr val="006496"/>
      </a:accent5>
      <a:accent6>
        <a:srgbClr val="006496"/>
      </a:accent6>
      <a:hlink>
        <a:srgbClr val="EC6820"/>
      </a:hlink>
      <a:folHlink>
        <a:srgbClr val="006496"/>
      </a:folHlink>
    </a:clrScheme>
    <a:fontScheme name="Custom 2">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a:defRPr b="0" i="0" cap="all" dirty="0" smtClean="0">
            <a:solidFill>
              <a:srgbClr val="A1AC75"/>
            </a:solidFill>
            <a:latin typeface="Lato Light"/>
            <a:cs typeface="Lato Light"/>
          </a:defRPr>
        </a:defPPr>
      </a:lstStyle>
    </a:txDef>
  </a:objectDefaults>
  <a:extraClrSchemeLst/>
</a:theme>
</file>

<file path=ppt/theme/theme2.xml><?xml version="1.0" encoding="utf-8"?>
<a:theme xmlns:a="http://schemas.openxmlformats.org/drawingml/2006/main" name="1_SC AAS Webinar Final">
  <a:themeElements>
    <a:clrScheme name="Custom 4">
      <a:dk1>
        <a:srgbClr val="EC6820"/>
      </a:dk1>
      <a:lt1>
        <a:sysClr val="window" lastClr="FFFFFF"/>
      </a:lt1>
      <a:dk2>
        <a:srgbClr val="073E87"/>
      </a:dk2>
      <a:lt2>
        <a:srgbClr val="00AEEF"/>
      </a:lt2>
      <a:accent1>
        <a:srgbClr val="006496"/>
      </a:accent1>
      <a:accent2>
        <a:srgbClr val="00AEEF"/>
      </a:accent2>
      <a:accent3>
        <a:srgbClr val="EC6820"/>
      </a:accent3>
      <a:accent4>
        <a:srgbClr val="EC6820"/>
      </a:accent4>
      <a:accent5>
        <a:srgbClr val="006496"/>
      </a:accent5>
      <a:accent6>
        <a:srgbClr val="006496"/>
      </a:accent6>
      <a:hlink>
        <a:srgbClr val="EC6820"/>
      </a:hlink>
      <a:folHlink>
        <a:srgbClr val="006496"/>
      </a:folHlink>
    </a:clrScheme>
    <a:fontScheme name="Custom 2">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a:defRPr b="0" i="0" cap="all" dirty="0" smtClean="0">
            <a:solidFill>
              <a:srgbClr val="A1AC75"/>
            </a:solidFill>
            <a:latin typeface="Lato Light"/>
            <a:cs typeface="Lato Ligh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FC6AB095C9FA43A61C1F7248B1FDBA" ma:contentTypeVersion="25" ma:contentTypeDescription="Create a new document." ma:contentTypeScope="" ma:versionID="a4144223fb1d57410d805e25fa5308d3">
  <xsd:schema xmlns:xsd="http://www.w3.org/2001/XMLSchema" xmlns:xs="http://www.w3.org/2001/XMLSchema" xmlns:p="http://schemas.microsoft.com/office/2006/metadata/properties" xmlns:ns2="52e32177-f433-4c31-99e3-0d562ffd0a7c" xmlns:ns3="41aa32d9-6155-4221-9ce0-f787bee362c6" targetNamespace="http://schemas.microsoft.com/office/2006/metadata/properties" ma:root="true" ma:fieldsID="4c36eed8c0b69d257990cdd8d2d69f4c" ns2:_="" ns3:_="">
    <xsd:import namespace="52e32177-f433-4c31-99e3-0d562ffd0a7c"/>
    <xsd:import namespace="41aa32d9-6155-4221-9ce0-f787bee362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e32177-f433-4c31-99e3-0d562ffd0a7c"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ObjectDetectorVersions" ma:index="7" nillable="true" ma:displayName="MediaServiceObjectDetectorVersions" ma:hidden="true" ma:indexed="true" ma:internalName="MediaServiceObjectDetectorVersions" ma:readOnly="true">
      <xsd:simpleType>
        <xsd:restriction base="dms:Text"/>
      </xsd:simpleType>
    </xsd:element>
    <xsd:element name="MediaServiceSearchProperties" ma:index="8" nillable="true" ma:displayName="MediaServiceSearchProperties" ma:hidden="true" ma:internalName="MediaServiceSearchProperties" ma:readOnly="true">
      <xsd:simpleType>
        <xsd:restriction base="dms:Note"/>
      </xsd:simpleType>
    </xsd:element>
    <xsd:element name="MediaServiceGenerationTime" ma:index="9" nillable="true" ma:displayName="MediaServiceGenerationTime" ma:hidden="true" ma:internalName="MediaServiceGenerationTime" ma:readOnly="true">
      <xsd:simpleType>
        <xsd:restriction base="dms:Text"/>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4ae37aa-63bd-4853-a84f-162ab55ae4d1"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aa32d9-6155-4221-9ce0-f787bee362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f1a54da-7246-45c7-be31-a83f103dbc97}" ma:internalName="TaxCatchAll" ma:showField="CatchAllData" ma:web="41aa32d9-6155-4221-9ce0-f787bee362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1aa32d9-6155-4221-9ce0-f787bee362c6" xsi:nil="true"/>
    <lcf76f155ced4ddcb4097134ff3c332f xmlns="52e32177-f433-4c31-99e3-0d562ffd0a7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204534D-1C9C-42B5-857A-BE5A22FA4FA6}">
  <ds:schemaRefs>
    <ds:schemaRef ds:uri="41aa32d9-6155-4221-9ce0-f787bee362c6"/>
    <ds:schemaRef ds:uri="52e32177-f433-4c31-99e3-0d562ffd0a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FE6FE5C-C0D3-4D8F-A3B6-9465D8334BFD}">
  <ds:schemaRefs>
    <ds:schemaRef ds:uri="http://schemas.microsoft.com/sharepoint/v3/contenttype/forms"/>
  </ds:schemaRefs>
</ds:datastoreItem>
</file>

<file path=customXml/itemProps3.xml><?xml version="1.0" encoding="utf-8"?>
<ds:datastoreItem xmlns:ds="http://schemas.openxmlformats.org/officeDocument/2006/customXml" ds:itemID="{9AD95BC6-181D-4D02-96AF-7A8122318B07}">
  <ds:schemaRefs>
    <ds:schemaRef ds:uri="http://www.w3.org/XML/1998/namespace"/>
    <ds:schemaRef ds:uri="52e32177-f433-4c31-99e3-0d562ffd0a7c"/>
    <ds:schemaRef ds:uri="http://purl.org/dc/elements/1.1/"/>
    <ds:schemaRef ds:uri="http://purl.org/dc/terms/"/>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41aa32d9-6155-4221-9ce0-f787bee362c6"/>
  </ds:schemaRefs>
</ds:datastoreItem>
</file>

<file path=docProps/app.xml><?xml version="1.0" encoding="utf-8"?>
<Properties xmlns="http://schemas.openxmlformats.org/officeDocument/2006/extended-properties" xmlns:vt="http://schemas.openxmlformats.org/officeDocument/2006/docPropsVTypes">
  <Template>AAS_PPTX Template (1)</Template>
  <TotalTime>6</TotalTime>
  <Words>9773</Words>
  <Application>Microsoft Office PowerPoint</Application>
  <PresentationFormat>On-screen Show (4:3)</PresentationFormat>
  <Paragraphs>872</Paragraphs>
  <Slides>77</Slides>
  <Notes>77</Notes>
  <HiddenSlides>0</HiddenSlides>
  <MMClips>1</MMClips>
  <ScaleCrop>false</ScaleCrop>
  <HeadingPairs>
    <vt:vector size="4" baseType="variant">
      <vt:variant>
        <vt:lpstr>Theme</vt:lpstr>
      </vt:variant>
      <vt:variant>
        <vt:i4>2</vt:i4>
      </vt:variant>
      <vt:variant>
        <vt:lpstr>Slide Titles</vt:lpstr>
      </vt:variant>
      <vt:variant>
        <vt:i4>77</vt:i4>
      </vt:variant>
    </vt:vector>
  </HeadingPairs>
  <TitlesOfParts>
    <vt:vector size="79" baseType="lpstr">
      <vt:lpstr>SC AAS Webinar Final</vt:lpstr>
      <vt:lpstr>1_SC AAS Webinar Final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 SOURCE POLLUTION</vt:lpstr>
      <vt:lpstr>NONPOINT SOURCE POLLUTION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CODE OF ETHICS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LOWER pH STREAMS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IN TOUCH</vt:lpstr>
      <vt:lpstr>PowerPoint Presentation</vt:lpstr>
      <vt:lpstr>Now to the field! </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and Chemical Training</dc:title>
  <dc:creator>Skipper, Karin</dc:creator>
  <cp:lastModifiedBy>Erin M. Rosebrock</cp:lastModifiedBy>
  <cp:revision>3</cp:revision>
  <cp:lastPrinted>2024-01-23T20:42:50Z</cp:lastPrinted>
  <dcterms:created xsi:type="dcterms:W3CDTF">2017-05-23T20:12:25Z</dcterms:created>
  <dcterms:modified xsi:type="dcterms:W3CDTF">2025-03-05T16:41:47Z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0x010100C6FC6AB095C9FA43A61C1F7248B1FDBA</vt:lpwstr>
  </property>
  <property fmtid="{D5CDD505-2E9C-101B-9397-08002B2CF9AE}" pid="3" name="MediaServiceImageTags">
    <vt:lpwstr/>
  </property>
  <property fmtid="{D5CDD505-2E9C-101B-9397-08002B2CF9AE}" pid="4" name="_ExtendedDescription">
    <vt:lpwstr/>
  </property>
</Properties>
</file>